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3" r:id="rId5"/>
    <p:sldMasterId id="2147483678" r:id="rId6"/>
  </p:sldMasterIdLst>
  <p:notesMasterIdLst>
    <p:notesMasterId r:id="rId36"/>
  </p:notesMasterIdLst>
  <p:sldIdLst>
    <p:sldId id="295" r:id="rId7"/>
    <p:sldId id="259" r:id="rId8"/>
    <p:sldId id="260" r:id="rId9"/>
    <p:sldId id="258" r:id="rId10"/>
    <p:sldId id="262" r:id="rId11"/>
    <p:sldId id="264" r:id="rId12"/>
    <p:sldId id="265" r:id="rId13"/>
    <p:sldId id="266" r:id="rId14"/>
    <p:sldId id="263" r:id="rId15"/>
    <p:sldId id="267" r:id="rId16"/>
    <p:sldId id="268" r:id="rId17"/>
    <p:sldId id="273" r:id="rId18"/>
    <p:sldId id="274" r:id="rId19"/>
    <p:sldId id="294" r:id="rId20"/>
    <p:sldId id="292" r:id="rId21"/>
    <p:sldId id="271" r:id="rId22"/>
    <p:sldId id="289" r:id="rId23"/>
    <p:sldId id="291" r:id="rId24"/>
    <p:sldId id="277" r:id="rId25"/>
    <p:sldId id="290" r:id="rId26"/>
    <p:sldId id="288" r:id="rId27"/>
    <p:sldId id="279" r:id="rId28"/>
    <p:sldId id="280" r:id="rId29"/>
    <p:sldId id="282" r:id="rId30"/>
    <p:sldId id="281" r:id="rId31"/>
    <p:sldId id="284" r:id="rId32"/>
    <p:sldId id="285" r:id="rId33"/>
    <p:sldId id="286" r:id="rId34"/>
    <p:sldId id="296" r:id="rId35"/>
  </p:sldIdLst>
  <p:sldSz cx="12192000" cy="6858000"/>
  <p:notesSz cx="6858000" cy="9144000"/>
  <p:defaultText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28C45-5B88-450F-A7F7-B4C99FCE0B9D}" type="datetimeFigureOut">
              <a:rPr lang="sv-FI" smtClean="0"/>
              <a:t>30-09-2024</a:t>
            </a:fld>
            <a:endParaRPr lang="sv-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6C094-19F4-45C6-A094-61B0BD32B1FE}" type="slidenum">
              <a:rPr lang="sv-FI" smtClean="0"/>
              <a:t>‹#›</a:t>
            </a:fld>
            <a:endParaRPr lang="sv-FI"/>
          </a:p>
        </p:txBody>
      </p:sp>
    </p:spTree>
    <p:extLst>
      <p:ext uri="{BB962C8B-B14F-4D97-AF65-F5344CB8AC3E}">
        <p14:creationId xmlns:p14="http://schemas.microsoft.com/office/powerpoint/2010/main" val="409392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fld id="{C626C094-19F4-45C6-A094-61B0BD32B1FE}" type="slidenum">
              <a:rPr lang="sv-FI" smtClean="0"/>
              <a:t>4</a:t>
            </a:fld>
            <a:endParaRPr lang="sv-FI"/>
          </a:p>
        </p:txBody>
      </p:sp>
    </p:spTree>
    <p:extLst>
      <p:ext uri="{BB962C8B-B14F-4D97-AF65-F5344CB8AC3E}">
        <p14:creationId xmlns:p14="http://schemas.microsoft.com/office/powerpoint/2010/main" val="365651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fld id="{C626C094-19F4-45C6-A094-61B0BD32B1FE}" type="slidenum">
              <a:rPr lang="sv-FI" smtClean="0"/>
              <a:t>5</a:t>
            </a:fld>
            <a:endParaRPr lang="sv-FI"/>
          </a:p>
        </p:txBody>
      </p:sp>
    </p:spTree>
    <p:extLst>
      <p:ext uri="{BB962C8B-B14F-4D97-AF65-F5344CB8AC3E}">
        <p14:creationId xmlns:p14="http://schemas.microsoft.com/office/powerpoint/2010/main" val="151432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(Byt ut till någon bild/video med </a:t>
            </a:r>
            <a:r>
              <a:rPr lang="sv-FI" dirty="0" err="1"/>
              <a:t>Cella</a:t>
            </a:r>
            <a:r>
              <a:rPr lang="sv-FI" dirty="0"/>
              <a:t> ifall du presenterar från Vasa </a:t>
            </a:r>
            <a:r>
              <a:rPr lang="sv-FI" dirty="0">
                <a:sym typeface="Wingdings" panose="05000000000000000000" pitchFamily="2" charset="2"/>
              </a:rPr>
              <a:t> )</a:t>
            </a:r>
            <a:endParaRPr lang="sv-SE" dirty="0"/>
          </a:p>
          <a:p>
            <a:endParaRPr lang="sv-FI" dirty="0"/>
          </a:p>
        </p:txBody>
      </p:sp>
      <p:sp>
        <p:nvSpPr>
          <p:cNvPr id="4" name="Slide Number Placeholder 3"/>
          <p:cNvSpPr>
            <a:spLocks noGrp="1"/>
          </p:cNvSpPr>
          <p:nvPr>
            <p:ph type="sldNum" sz="quarter" idx="5"/>
          </p:nvPr>
        </p:nvSpPr>
        <p:spPr/>
        <p:txBody>
          <a:bodyPr/>
          <a:lstStyle/>
          <a:p>
            <a:fld id="{C626C094-19F4-45C6-A094-61B0BD32B1FE}" type="slidenum">
              <a:rPr lang="sv-FI" smtClean="0"/>
              <a:t>10</a:t>
            </a:fld>
            <a:endParaRPr lang="sv-FI"/>
          </a:p>
        </p:txBody>
      </p:sp>
    </p:spTree>
    <p:extLst>
      <p:ext uri="{BB962C8B-B14F-4D97-AF65-F5344CB8AC3E}">
        <p14:creationId xmlns:p14="http://schemas.microsoft.com/office/powerpoint/2010/main" val="151869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Dessa går att byta ut ifall du vill lyfta andra universitet / utlandspraktikplatser </a:t>
            </a:r>
            <a:r>
              <a:rPr lang="sv-SE" dirty="0">
                <a:sym typeface="Wingdings" panose="05000000000000000000" pitchFamily="2" charset="2"/>
              </a:rPr>
              <a:t> </a:t>
            </a:r>
            <a:endParaRPr lang="sv-FI" dirty="0"/>
          </a:p>
        </p:txBody>
      </p:sp>
      <p:sp>
        <p:nvSpPr>
          <p:cNvPr id="4" name="Slide Number Placeholder 3"/>
          <p:cNvSpPr>
            <a:spLocks noGrp="1"/>
          </p:cNvSpPr>
          <p:nvPr>
            <p:ph type="sldNum" sz="quarter" idx="5"/>
          </p:nvPr>
        </p:nvSpPr>
        <p:spPr/>
        <p:txBody>
          <a:bodyPr/>
          <a:lstStyle/>
          <a:p>
            <a:fld id="{C626C094-19F4-45C6-A094-61B0BD32B1FE}" type="slidenum">
              <a:rPr lang="sv-FI" smtClean="0"/>
              <a:t>19</a:t>
            </a:fld>
            <a:endParaRPr lang="sv-FI"/>
          </a:p>
        </p:txBody>
      </p:sp>
    </p:spTree>
    <p:extLst>
      <p:ext uri="{BB962C8B-B14F-4D97-AF65-F5344CB8AC3E}">
        <p14:creationId xmlns:p14="http://schemas.microsoft.com/office/powerpoint/2010/main" val="2319577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Tror det kommer en ny introvideo 2024! </a:t>
            </a:r>
          </a:p>
          <a:p>
            <a:endParaRPr lang="sv-FI" dirty="0"/>
          </a:p>
        </p:txBody>
      </p:sp>
      <p:sp>
        <p:nvSpPr>
          <p:cNvPr id="4" name="Slide Number Placeholder 3"/>
          <p:cNvSpPr>
            <a:spLocks noGrp="1"/>
          </p:cNvSpPr>
          <p:nvPr>
            <p:ph type="sldNum" sz="quarter" idx="5"/>
          </p:nvPr>
        </p:nvSpPr>
        <p:spPr/>
        <p:txBody>
          <a:bodyPr/>
          <a:lstStyle/>
          <a:p>
            <a:fld id="{C626C094-19F4-45C6-A094-61B0BD32B1FE}" type="slidenum">
              <a:rPr lang="sv-FI" smtClean="0"/>
              <a:t>20</a:t>
            </a:fld>
            <a:endParaRPr lang="sv-FI"/>
          </a:p>
        </p:txBody>
      </p:sp>
    </p:spTree>
    <p:extLst>
      <p:ext uri="{BB962C8B-B14F-4D97-AF65-F5344CB8AC3E}">
        <p14:creationId xmlns:p14="http://schemas.microsoft.com/office/powerpoint/2010/main" val="2270843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Fyll på om SSHV (förmåner </a:t>
            </a:r>
            <a:r>
              <a:rPr lang="sv-SE" dirty="0" err="1"/>
              <a:t>etc</a:t>
            </a:r>
            <a:r>
              <a:rPr lang="sv-SE" dirty="0"/>
              <a:t>, vad vill du lyfta)</a:t>
            </a:r>
          </a:p>
        </p:txBody>
      </p:sp>
      <p:sp>
        <p:nvSpPr>
          <p:cNvPr id="4" name="Slide Number Placeholder 3"/>
          <p:cNvSpPr>
            <a:spLocks noGrp="1"/>
          </p:cNvSpPr>
          <p:nvPr>
            <p:ph type="sldNum" sz="quarter" idx="5"/>
          </p:nvPr>
        </p:nvSpPr>
        <p:spPr/>
        <p:txBody>
          <a:bodyPr/>
          <a:lstStyle/>
          <a:p>
            <a:fld id="{C626C094-19F4-45C6-A094-61B0BD32B1FE}" type="slidenum">
              <a:rPr lang="sv-FI" smtClean="0"/>
              <a:t>21</a:t>
            </a:fld>
            <a:endParaRPr lang="sv-FI"/>
          </a:p>
        </p:txBody>
      </p:sp>
    </p:spTree>
    <p:extLst>
      <p:ext uri="{BB962C8B-B14F-4D97-AF65-F5344CB8AC3E}">
        <p14:creationId xmlns:p14="http://schemas.microsoft.com/office/powerpoint/2010/main" val="4115250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FI" dirty="0"/>
          </a:p>
        </p:txBody>
      </p:sp>
      <p:sp>
        <p:nvSpPr>
          <p:cNvPr id="4" name="Slide Number Placeholder 3"/>
          <p:cNvSpPr>
            <a:spLocks noGrp="1"/>
          </p:cNvSpPr>
          <p:nvPr>
            <p:ph type="sldNum" sz="quarter" idx="5"/>
          </p:nvPr>
        </p:nvSpPr>
        <p:spPr/>
        <p:txBody>
          <a:bodyPr/>
          <a:lstStyle/>
          <a:p>
            <a:fld id="{C626C094-19F4-45C6-A094-61B0BD32B1FE}" type="slidenum">
              <a:rPr lang="sv-FI" smtClean="0"/>
              <a:t>24</a:t>
            </a:fld>
            <a:endParaRPr lang="sv-FI"/>
          </a:p>
        </p:txBody>
      </p:sp>
    </p:spTree>
    <p:extLst>
      <p:ext uri="{BB962C8B-B14F-4D97-AF65-F5344CB8AC3E}">
        <p14:creationId xmlns:p14="http://schemas.microsoft.com/office/powerpoint/2010/main" val="18657367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Master" Target="../slideMasters/slideMaster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flickr.com/photos/144590497@N04/albums" TargetMode="External"/><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flickr.com/photos/144590497@N04/albums" TargetMode="External"/><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gif"/><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348E896C-3938-F676-C97C-FC1FEB92B559}"/>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spTree>
    <p:extLst>
      <p:ext uri="{BB962C8B-B14F-4D97-AF65-F5344CB8AC3E}">
        <p14:creationId xmlns:p14="http://schemas.microsoft.com/office/powerpoint/2010/main" val="37627250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F368AB-F5F7-BA8E-4B86-A3547BC0E19F}"/>
              </a:ext>
            </a:extLst>
          </p:cNvPr>
          <p:cNvSpPr>
            <a:spLocks noGrp="1"/>
          </p:cNvSpPr>
          <p:nvPr>
            <p:ph type="subTitle" idx="1" hasCustomPrompt="1"/>
          </p:nvPr>
        </p:nvSpPr>
        <p:spPr>
          <a:xfrm>
            <a:off x="1268325" y="1483189"/>
            <a:ext cx="9655350" cy="4827176"/>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a:t>
            </a:r>
            <a:endParaRPr lang="sv-FI" dirty="0"/>
          </a:p>
        </p:txBody>
      </p:sp>
      <p:sp>
        <p:nvSpPr>
          <p:cNvPr id="9" name="Title 8">
            <a:extLst>
              <a:ext uri="{FF2B5EF4-FFF2-40B4-BE49-F238E27FC236}">
                <a16:creationId xmlns:a16="http://schemas.microsoft.com/office/drawing/2014/main" id="{CF397021-2515-5A0C-F3D6-793E6F2EA006}"/>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Tree>
    <p:extLst>
      <p:ext uri="{BB962C8B-B14F-4D97-AF65-F5344CB8AC3E}">
        <p14:creationId xmlns:p14="http://schemas.microsoft.com/office/powerpoint/2010/main" val="1804027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15FE1C6-BF05-D0A1-C40D-D42F0308DB11}"/>
              </a:ext>
            </a:extLst>
          </p:cNvPr>
          <p:cNvSpPr>
            <a:spLocks noGrp="1"/>
          </p:cNvSpPr>
          <p:nvPr>
            <p:ph type="pic" sz="quarter" idx="12"/>
          </p:nvPr>
        </p:nvSpPr>
        <p:spPr>
          <a:xfrm>
            <a:off x="7747000" y="0"/>
            <a:ext cx="4445000" cy="6858000"/>
          </a:xfrm>
          <a:prstGeom prst="rect">
            <a:avLst/>
          </a:prstGeom>
        </p:spPr>
        <p:txBody>
          <a:bodyPr/>
          <a:lstStyle/>
          <a:p>
            <a:endParaRPr lang="en-US"/>
          </a:p>
        </p:txBody>
      </p:sp>
      <p:sp>
        <p:nvSpPr>
          <p:cNvPr id="2" name="Subtitle 2">
            <a:extLst>
              <a:ext uri="{FF2B5EF4-FFF2-40B4-BE49-F238E27FC236}">
                <a16:creationId xmlns:a16="http://schemas.microsoft.com/office/drawing/2014/main" id="{4A670ACB-D68A-2335-E54D-D2150C75D431}"/>
              </a:ext>
            </a:extLst>
          </p:cNvPr>
          <p:cNvSpPr>
            <a:spLocks noGrp="1"/>
          </p:cNvSpPr>
          <p:nvPr>
            <p:ph type="subTitle" idx="1" hasCustomPrompt="1"/>
          </p:nvPr>
        </p:nvSpPr>
        <p:spPr>
          <a:xfrm>
            <a:off x="1268325" y="1483189"/>
            <a:ext cx="6478675" cy="4827176"/>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a:t>
            </a:r>
            <a:endParaRPr lang="sv-FI" dirty="0"/>
          </a:p>
        </p:txBody>
      </p:sp>
      <p:sp>
        <p:nvSpPr>
          <p:cNvPr id="3" name="Title 8">
            <a:extLst>
              <a:ext uri="{FF2B5EF4-FFF2-40B4-BE49-F238E27FC236}">
                <a16:creationId xmlns:a16="http://schemas.microsoft.com/office/drawing/2014/main" id="{54F743ED-BAAB-559B-9D73-E84B80B12533}"/>
              </a:ext>
            </a:extLst>
          </p:cNvPr>
          <p:cNvSpPr>
            <a:spLocks noGrp="1"/>
          </p:cNvSpPr>
          <p:nvPr>
            <p:ph type="title" hasCustomPrompt="1"/>
          </p:nvPr>
        </p:nvSpPr>
        <p:spPr>
          <a:xfrm>
            <a:off x="838201" y="771307"/>
            <a:ext cx="6908800" cy="711881"/>
          </a:xfrm>
          <a:prstGeom prst="rect">
            <a:avLst/>
          </a:prstGeom>
        </p:spPr>
        <p:txBody>
          <a:bodyPr/>
          <a:lstStyle>
            <a:lvl1pPr>
              <a:defRPr sz="3600" b="1"/>
            </a:lvl1pPr>
          </a:lstStyle>
          <a:p>
            <a:r>
              <a:rPr lang="en-US" dirty="0"/>
              <a:t>HEADLINE</a:t>
            </a:r>
            <a:endParaRPr lang="sv-FI" dirty="0"/>
          </a:p>
        </p:txBody>
      </p:sp>
      <p:sp>
        <p:nvSpPr>
          <p:cNvPr id="4" name="Text Placeholder 15">
            <a:extLst>
              <a:ext uri="{FF2B5EF4-FFF2-40B4-BE49-F238E27FC236}">
                <a16:creationId xmlns:a16="http://schemas.microsoft.com/office/drawing/2014/main" id="{D0861134-6525-AA76-0779-90E2FCDCED30}"/>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36957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8A5E7D-C6E5-D802-4545-A61718B8E473}"/>
              </a:ext>
            </a:extLst>
          </p:cNvPr>
          <p:cNvSpPr>
            <a:spLocks noGrp="1"/>
          </p:cNvSpPr>
          <p:nvPr>
            <p:ph type="subTitle" idx="1" hasCustomPrompt="1"/>
          </p:nvPr>
        </p:nvSpPr>
        <p:spPr>
          <a:xfrm>
            <a:off x="1268325" y="1483189"/>
            <a:ext cx="6478675" cy="4827176"/>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a:t>
            </a:r>
            <a:endParaRPr lang="sv-FI" dirty="0"/>
          </a:p>
        </p:txBody>
      </p:sp>
      <p:sp>
        <p:nvSpPr>
          <p:cNvPr id="4" name="Title 8">
            <a:extLst>
              <a:ext uri="{FF2B5EF4-FFF2-40B4-BE49-F238E27FC236}">
                <a16:creationId xmlns:a16="http://schemas.microsoft.com/office/drawing/2014/main" id="{A8A0A887-1048-3E42-5E1F-4A06E66E9858}"/>
              </a:ext>
            </a:extLst>
          </p:cNvPr>
          <p:cNvSpPr>
            <a:spLocks noGrp="1"/>
          </p:cNvSpPr>
          <p:nvPr>
            <p:ph type="title" hasCustomPrompt="1"/>
          </p:nvPr>
        </p:nvSpPr>
        <p:spPr>
          <a:xfrm>
            <a:off x="838201" y="771307"/>
            <a:ext cx="6908800" cy="711881"/>
          </a:xfrm>
          <a:prstGeom prst="rect">
            <a:avLst/>
          </a:prstGeom>
        </p:spPr>
        <p:txBody>
          <a:bodyPr/>
          <a:lstStyle>
            <a:lvl1pPr>
              <a:defRPr sz="3600" b="1"/>
            </a:lvl1pPr>
          </a:lstStyle>
          <a:p>
            <a:r>
              <a:rPr lang="en-US" dirty="0"/>
              <a:t>HEADLINE</a:t>
            </a:r>
            <a:endParaRPr lang="sv-FI" dirty="0"/>
          </a:p>
        </p:txBody>
      </p:sp>
      <p:sp>
        <p:nvSpPr>
          <p:cNvPr id="6" name="Text Placeholder 5">
            <a:extLst>
              <a:ext uri="{FF2B5EF4-FFF2-40B4-BE49-F238E27FC236}">
                <a16:creationId xmlns:a16="http://schemas.microsoft.com/office/drawing/2014/main" id="{AB4FE4EA-4568-0CA0-358A-EBE70AB6C1B4}"/>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2" name="Picture Placeholder 5">
            <a:extLst>
              <a:ext uri="{FF2B5EF4-FFF2-40B4-BE49-F238E27FC236}">
                <a16:creationId xmlns:a16="http://schemas.microsoft.com/office/drawing/2014/main" id="{96C4213F-385A-070F-6DA4-C168EBA55836}"/>
              </a:ext>
            </a:extLst>
          </p:cNvPr>
          <p:cNvSpPr>
            <a:spLocks noGrp="1"/>
          </p:cNvSpPr>
          <p:nvPr>
            <p:ph type="pic" sz="quarter" idx="12"/>
          </p:nvPr>
        </p:nvSpPr>
        <p:spPr>
          <a:xfrm>
            <a:off x="7747000" y="0"/>
            <a:ext cx="4445000" cy="6858000"/>
          </a:xfrm>
          <a:prstGeom prst="rect">
            <a:avLst/>
          </a:prstGeom>
        </p:spPr>
        <p:txBody>
          <a:bodyPr/>
          <a:lstStyle/>
          <a:p>
            <a:endParaRPr lang="en-US"/>
          </a:p>
        </p:txBody>
      </p:sp>
    </p:spTree>
    <p:extLst>
      <p:ext uri="{BB962C8B-B14F-4D97-AF65-F5344CB8AC3E}">
        <p14:creationId xmlns:p14="http://schemas.microsoft.com/office/powerpoint/2010/main" val="79566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676165B-DB4D-029D-FD6E-37E23BA43992}"/>
              </a:ext>
            </a:extLst>
          </p:cNvPr>
          <p:cNvGrpSpPr/>
          <p:nvPr userDrawn="1"/>
        </p:nvGrpSpPr>
        <p:grpSpPr>
          <a:xfrm>
            <a:off x="-614" y="5648960"/>
            <a:ext cx="12192614" cy="1209040"/>
            <a:chOff x="10187" y="5650031"/>
            <a:chExt cx="12181813" cy="1207969"/>
          </a:xfrm>
        </p:grpSpPr>
        <p:pic>
          <p:nvPicPr>
            <p:cNvPr id="11" name="Picture 10" descr="A group of people walking in a hallway&#10;&#10;Description automatically generated">
              <a:extLst>
                <a:ext uri="{FF2B5EF4-FFF2-40B4-BE49-F238E27FC236}">
                  <a16:creationId xmlns:a16="http://schemas.microsoft.com/office/drawing/2014/main" id="{2E747453-987F-9411-64F2-2F8979C322BC}"/>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470689" y="5650619"/>
              <a:ext cx="1756826" cy="1207381"/>
            </a:xfrm>
            <a:prstGeom prst="rect">
              <a:avLst/>
            </a:prstGeom>
          </p:spPr>
        </p:pic>
        <p:pic>
          <p:nvPicPr>
            <p:cNvPr id="12" name="Picture 11" descr="A room with tables and chairs&#10;&#10;Description automatically generated">
              <a:extLst>
                <a:ext uri="{FF2B5EF4-FFF2-40B4-BE49-F238E27FC236}">
                  <a16:creationId xmlns:a16="http://schemas.microsoft.com/office/drawing/2014/main" id="{F65ECF6A-BC4A-0CEA-68D1-FFCFBE09DABD}"/>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9974062" y="5650031"/>
              <a:ext cx="2217938" cy="1206000"/>
            </a:xfrm>
            <a:prstGeom prst="rect">
              <a:avLst/>
            </a:prstGeom>
          </p:spPr>
        </p:pic>
        <p:pic>
          <p:nvPicPr>
            <p:cNvPr id="13" name="Picture 12" descr="A high angle view of people sitting at tables&#10;&#10;Description automatically generated">
              <a:extLst>
                <a:ext uri="{FF2B5EF4-FFF2-40B4-BE49-F238E27FC236}">
                  <a16:creationId xmlns:a16="http://schemas.microsoft.com/office/drawing/2014/main" id="{9447AEDB-2D0A-E33C-8522-869BC9287BF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3227131" y="5650031"/>
              <a:ext cx="1812069" cy="1206000"/>
            </a:xfrm>
            <a:prstGeom prst="rect">
              <a:avLst/>
            </a:prstGeom>
          </p:spPr>
        </p:pic>
        <p:pic>
          <p:nvPicPr>
            <p:cNvPr id="14" name="Picture 13" descr="Long room with blue floor and tables and chairs&#10;&#10;Description automatically generated">
              <a:extLst>
                <a:ext uri="{FF2B5EF4-FFF2-40B4-BE49-F238E27FC236}">
                  <a16:creationId xmlns:a16="http://schemas.microsoft.com/office/drawing/2014/main" id="{FA1D1714-A423-AE2F-69A5-7DDE5A79BB1A}"/>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0187" y="5652000"/>
              <a:ext cx="1457698" cy="1206000"/>
            </a:xfrm>
            <a:prstGeom prst="rect">
              <a:avLst/>
            </a:prstGeom>
          </p:spPr>
        </p:pic>
        <p:pic>
          <p:nvPicPr>
            <p:cNvPr id="15" name="Picture 14" descr="Several flags in front of a building&#10;&#10;Description automatically generated">
              <a:extLst>
                <a:ext uri="{FF2B5EF4-FFF2-40B4-BE49-F238E27FC236}">
                  <a16:creationId xmlns:a16="http://schemas.microsoft.com/office/drawing/2014/main" id="{37901D36-0952-2001-0017-E46F4EDDFF69}"/>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053537" y="5650031"/>
              <a:ext cx="1929599" cy="1206000"/>
            </a:xfrm>
            <a:prstGeom prst="rect">
              <a:avLst/>
            </a:prstGeom>
          </p:spPr>
        </p:pic>
        <p:pic>
          <p:nvPicPr>
            <p:cNvPr id="16" name="Picture 15" descr="A person and person standing outside of a building&#10;&#10;Description automatically generated">
              <a:extLst>
                <a:ext uri="{FF2B5EF4-FFF2-40B4-BE49-F238E27FC236}">
                  <a16:creationId xmlns:a16="http://schemas.microsoft.com/office/drawing/2014/main" id="{EE970F80-A322-DF7E-AF47-371A65FECD5E}"/>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l="-1"/>
            <a:stretch/>
          </p:blipFill>
          <p:spPr>
            <a:xfrm>
              <a:off x="5036391" y="5650031"/>
              <a:ext cx="3008998" cy="1206000"/>
            </a:xfrm>
            <a:prstGeom prst="rect">
              <a:avLst/>
            </a:prstGeom>
          </p:spPr>
        </p:pic>
      </p:grpSp>
      <p:sp>
        <p:nvSpPr>
          <p:cNvPr id="2" name="Subtitle 2">
            <a:extLst>
              <a:ext uri="{FF2B5EF4-FFF2-40B4-BE49-F238E27FC236}">
                <a16:creationId xmlns:a16="http://schemas.microsoft.com/office/drawing/2014/main" id="{C2A1F0D9-17B9-6671-CAC8-07CCB9E23D55}"/>
              </a:ext>
            </a:extLst>
          </p:cNvPr>
          <p:cNvSpPr>
            <a:spLocks noGrp="1"/>
          </p:cNvSpPr>
          <p:nvPr>
            <p:ph type="subTitle" idx="1" hasCustomPrompt="1"/>
          </p:nvPr>
        </p:nvSpPr>
        <p:spPr>
          <a:xfrm>
            <a:off x="1268325" y="1483189"/>
            <a:ext cx="9655350" cy="4163800"/>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a:t>
            </a:r>
            <a:endParaRPr lang="sv-FI" dirty="0"/>
          </a:p>
        </p:txBody>
      </p:sp>
      <p:sp>
        <p:nvSpPr>
          <p:cNvPr id="3" name="Title 8">
            <a:extLst>
              <a:ext uri="{FF2B5EF4-FFF2-40B4-BE49-F238E27FC236}">
                <a16:creationId xmlns:a16="http://schemas.microsoft.com/office/drawing/2014/main" id="{57992BF9-3DB9-F6D7-386E-8A7679826C75}"/>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Tree>
    <p:extLst>
      <p:ext uri="{BB962C8B-B14F-4D97-AF65-F5344CB8AC3E}">
        <p14:creationId xmlns:p14="http://schemas.microsoft.com/office/powerpoint/2010/main" val="1781839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5CD8C02-53D5-77D3-64A4-387330CF7038}"/>
              </a:ext>
            </a:extLst>
          </p:cNvPr>
          <p:cNvGrpSpPr/>
          <p:nvPr userDrawn="1"/>
        </p:nvGrpSpPr>
        <p:grpSpPr>
          <a:xfrm>
            <a:off x="0" y="5657796"/>
            <a:ext cx="12192000" cy="1210363"/>
            <a:chOff x="10801" y="5658860"/>
            <a:chExt cx="12181199" cy="1209291"/>
          </a:xfrm>
        </p:grpSpPr>
        <p:pic>
          <p:nvPicPr>
            <p:cNvPr id="12" name="Picture 11">
              <a:extLst>
                <a:ext uri="{FF2B5EF4-FFF2-40B4-BE49-F238E27FC236}">
                  <a16:creationId xmlns:a16="http://schemas.microsoft.com/office/drawing/2014/main" id="{934095D0-48F3-0371-3657-29EC3A3E3659}"/>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1841"/>
            <a:stretch/>
          </p:blipFill>
          <p:spPr>
            <a:xfrm>
              <a:off x="10316856" y="5663219"/>
              <a:ext cx="1875144" cy="1204932"/>
            </a:xfrm>
            <a:prstGeom prst="rect">
              <a:avLst/>
            </a:prstGeom>
          </p:spPr>
        </p:pic>
        <p:pic>
          <p:nvPicPr>
            <p:cNvPr id="13" name="Picture 12">
              <a:extLst>
                <a:ext uri="{FF2B5EF4-FFF2-40B4-BE49-F238E27FC236}">
                  <a16:creationId xmlns:a16="http://schemas.microsoft.com/office/drawing/2014/main" id="{38A95654-8588-B3DA-684B-341E500DF0B3}"/>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4159190" y="5660603"/>
              <a:ext cx="2217938" cy="1206000"/>
            </a:xfrm>
            <a:prstGeom prst="rect">
              <a:avLst/>
            </a:prstGeom>
          </p:spPr>
        </p:pic>
        <p:pic>
          <p:nvPicPr>
            <p:cNvPr id="14" name="Picture 13">
              <a:extLst>
                <a:ext uri="{FF2B5EF4-FFF2-40B4-BE49-F238E27FC236}">
                  <a16:creationId xmlns:a16="http://schemas.microsoft.com/office/drawing/2014/main" id="{03C3F577-8B08-2503-D9FC-51CDBDE3F4A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r="-658"/>
            <a:stretch/>
          </p:blipFill>
          <p:spPr>
            <a:xfrm>
              <a:off x="6371753" y="5658860"/>
              <a:ext cx="2046814" cy="1204931"/>
            </a:xfrm>
            <a:prstGeom prst="rect">
              <a:avLst/>
            </a:prstGeom>
          </p:spPr>
        </p:pic>
        <p:pic>
          <p:nvPicPr>
            <p:cNvPr id="15" name="Picture 14">
              <a:extLst>
                <a:ext uri="{FF2B5EF4-FFF2-40B4-BE49-F238E27FC236}">
                  <a16:creationId xmlns:a16="http://schemas.microsoft.com/office/drawing/2014/main" id="{21BB957D-7AA2-5188-B91B-E0A22120B712}"/>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8402823" y="5660603"/>
              <a:ext cx="1954151" cy="1206000"/>
            </a:xfrm>
            <a:prstGeom prst="rect">
              <a:avLst/>
            </a:prstGeom>
          </p:spPr>
        </p:pic>
        <p:pic>
          <p:nvPicPr>
            <p:cNvPr id="16" name="Picture 15">
              <a:extLst>
                <a:ext uri="{FF2B5EF4-FFF2-40B4-BE49-F238E27FC236}">
                  <a16:creationId xmlns:a16="http://schemas.microsoft.com/office/drawing/2014/main" id="{4DFD3309-BF20-37C6-F092-D4FFCF727825}"/>
                </a:ext>
              </a:extLst>
            </p:cNvPr>
            <p:cNvPicPr>
              <a:picLocks noChangeAspect="1"/>
            </p:cNvPicPr>
            <p:nvPr userDrawn="1"/>
          </p:nvPicPr>
          <p:blipFill>
            <a:blip r:embed="rId6" cstate="screen">
              <a:extLst>
                <a:ext uri="{28A0092B-C50C-407E-A947-70E740481C1C}">
                  <a14:useLocalDpi xmlns:a14="http://schemas.microsoft.com/office/drawing/2010/main" val="0"/>
                </a:ext>
              </a:extLst>
            </a:blip>
            <a:srcRect/>
            <a:stretch/>
          </p:blipFill>
          <p:spPr>
            <a:xfrm>
              <a:off x="10801" y="5660603"/>
              <a:ext cx="1808999" cy="1206000"/>
            </a:xfrm>
            <a:prstGeom prst="rect">
              <a:avLst/>
            </a:prstGeom>
          </p:spPr>
        </p:pic>
        <p:pic>
          <p:nvPicPr>
            <p:cNvPr id="17" name="Picture 16">
              <a:extLst>
                <a:ext uri="{FF2B5EF4-FFF2-40B4-BE49-F238E27FC236}">
                  <a16:creationId xmlns:a16="http://schemas.microsoft.com/office/drawing/2014/main" id="{7197C3FD-8AB6-6D84-877D-9120EA01119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1819800" y="5660603"/>
              <a:ext cx="2339390" cy="1206000"/>
            </a:xfrm>
            <a:prstGeom prst="rect">
              <a:avLst/>
            </a:prstGeom>
          </p:spPr>
        </p:pic>
      </p:grpSp>
      <p:sp>
        <p:nvSpPr>
          <p:cNvPr id="2" name="Subtitle 2">
            <a:extLst>
              <a:ext uri="{FF2B5EF4-FFF2-40B4-BE49-F238E27FC236}">
                <a16:creationId xmlns:a16="http://schemas.microsoft.com/office/drawing/2014/main" id="{31CA3E42-195E-AC57-FC8E-0BC9C29DFC58}"/>
              </a:ext>
            </a:extLst>
          </p:cNvPr>
          <p:cNvSpPr>
            <a:spLocks noGrp="1"/>
          </p:cNvSpPr>
          <p:nvPr>
            <p:ph type="subTitle" idx="1" hasCustomPrompt="1"/>
          </p:nvPr>
        </p:nvSpPr>
        <p:spPr>
          <a:xfrm>
            <a:off x="1268325" y="1483189"/>
            <a:ext cx="9655350" cy="4163800"/>
          </a:xfrm>
          <a:prstGeom prst="rect">
            <a:avLst/>
          </a:prstGeom>
        </p:spPr>
        <p:txBody>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Body</a:t>
            </a:r>
            <a:endParaRPr lang="sv-FI" dirty="0"/>
          </a:p>
        </p:txBody>
      </p:sp>
      <p:sp>
        <p:nvSpPr>
          <p:cNvPr id="3" name="Title 8">
            <a:extLst>
              <a:ext uri="{FF2B5EF4-FFF2-40B4-BE49-F238E27FC236}">
                <a16:creationId xmlns:a16="http://schemas.microsoft.com/office/drawing/2014/main" id="{2CAEAFFA-2789-827C-BB60-CBE0300EC12D}"/>
              </a:ext>
            </a:extLst>
          </p:cNvPr>
          <p:cNvSpPr>
            <a:spLocks noGrp="1"/>
          </p:cNvSpPr>
          <p:nvPr>
            <p:ph type="title" hasCustomPrompt="1"/>
          </p:nvPr>
        </p:nvSpPr>
        <p:spPr>
          <a:xfrm>
            <a:off x="838200" y="771307"/>
            <a:ext cx="10085475" cy="711881"/>
          </a:xfrm>
          <a:prstGeom prst="rect">
            <a:avLst/>
          </a:prstGeom>
        </p:spPr>
        <p:txBody>
          <a:bodyPr/>
          <a:lstStyle>
            <a:lvl1pPr>
              <a:defRPr sz="3600" b="1"/>
            </a:lvl1pPr>
          </a:lstStyle>
          <a:p>
            <a:r>
              <a:rPr lang="en-US" dirty="0"/>
              <a:t>HEADLINE</a:t>
            </a:r>
            <a:endParaRPr lang="sv-FI" dirty="0"/>
          </a:p>
        </p:txBody>
      </p:sp>
    </p:spTree>
    <p:extLst>
      <p:ext uri="{BB962C8B-B14F-4D97-AF65-F5344CB8AC3E}">
        <p14:creationId xmlns:p14="http://schemas.microsoft.com/office/powerpoint/2010/main" val="2152849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4" name="Picture 3" descr="A group of people in a room&#10;&#10;Description automatically generated">
            <a:extLst>
              <a:ext uri="{FF2B5EF4-FFF2-40B4-BE49-F238E27FC236}">
                <a16:creationId xmlns:a16="http://schemas.microsoft.com/office/drawing/2014/main" id="{DB3369C0-5893-55A2-B972-1637644DB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5" name="Title 8">
            <a:extLst>
              <a:ext uri="{FF2B5EF4-FFF2-40B4-BE49-F238E27FC236}">
                <a16:creationId xmlns:a16="http://schemas.microsoft.com/office/drawing/2014/main" id="{84D4CDD0-82E6-4B60-960C-B91C3DBD0B28}"/>
              </a:ext>
            </a:extLst>
          </p:cNvPr>
          <p:cNvSpPr>
            <a:spLocks noGrp="1"/>
          </p:cNvSpPr>
          <p:nvPr>
            <p:ph type="title" hasCustomPrompt="1"/>
          </p:nvPr>
        </p:nvSpPr>
        <p:spPr>
          <a:xfrm>
            <a:off x="1053262" y="3096536"/>
            <a:ext cx="10085475" cy="664928"/>
          </a:xfrm>
          <a:prstGeom prst="rect">
            <a:avLst/>
          </a:prstGeom>
        </p:spPr>
        <p:txBody>
          <a:bodyPr/>
          <a:lstStyle>
            <a:lvl1pPr algn="ctr">
              <a:defRPr sz="3600" b="1">
                <a:solidFill>
                  <a:schemeClr val="bg1"/>
                </a:solidFill>
              </a:defRPr>
            </a:lvl1pPr>
          </a:lstStyle>
          <a:p>
            <a:r>
              <a:rPr lang="en-US" dirty="0"/>
              <a:t>HEADLINE</a:t>
            </a:r>
            <a:endParaRPr lang="sv-FI" dirty="0"/>
          </a:p>
        </p:txBody>
      </p:sp>
      <p:sp>
        <p:nvSpPr>
          <p:cNvPr id="2" name="Text Placeholder 5">
            <a:extLst>
              <a:ext uri="{FF2B5EF4-FFF2-40B4-BE49-F238E27FC236}">
                <a16:creationId xmlns:a16="http://schemas.microsoft.com/office/drawing/2014/main" id="{970ED760-F0E0-4D45-E6D5-1B2B0E8FB992}"/>
              </a:ext>
            </a:extLst>
          </p:cNvPr>
          <p:cNvSpPr>
            <a:spLocks noGrp="1"/>
          </p:cNvSpPr>
          <p:nvPr>
            <p:ph type="body" sz="quarter" idx="11" hasCustomPrompt="1"/>
          </p:nvPr>
        </p:nvSpPr>
        <p:spPr>
          <a:xfrm>
            <a:off x="11228541" y="0"/>
            <a:ext cx="963460" cy="963460"/>
          </a:xfrm>
          <a:prstGeom prst="rect">
            <a:avLst/>
          </a:prstGeom>
          <a:blipFill dpi="0" rotWithShape="1">
            <a:blip r:embed="rId3"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Tree>
    <p:extLst>
      <p:ext uri="{BB962C8B-B14F-4D97-AF65-F5344CB8AC3E}">
        <p14:creationId xmlns:p14="http://schemas.microsoft.com/office/powerpoint/2010/main" val="2654468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BEB58B-9EB7-9732-9FCE-8CDD20B79081}"/>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2" name="Text Placeholder 5">
            <a:extLst>
              <a:ext uri="{FF2B5EF4-FFF2-40B4-BE49-F238E27FC236}">
                <a16:creationId xmlns:a16="http://schemas.microsoft.com/office/drawing/2014/main" id="{CA57BE68-A770-427B-59E6-35307FFE954A}"/>
              </a:ext>
            </a:extLst>
          </p:cNvPr>
          <p:cNvSpPr>
            <a:spLocks noGrp="1"/>
          </p:cNvSpPr>
          <p:nvPr>
            <p:ph type="body" sz="quarter" idx="11" hasCustomPrompt="1"/>
          </p:nvPr>
        </p:nvSpPr>
        <p:spPr>
          <a:xfrm>
            <a:off x="11228541" y="0"/>
            <a:ext cx="963460" cy="963460"/>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4" name="Text Placeholder 3">
            <a:extLst>
              <a:ext uri="{FF2B5EF4-FFF2-40B4-BE49-F238E27FC236}">
                <a16:creationId xmlns:a16="http://schemas.microsoft.com/office/drawing/2014/main" id="{AEB5FD18-501F-0F17-6524-1EB7CE7CD9C7}"/>
              </a:ext>
            </a:extLst>
          </p:cNvPr>
          <p:cNvSpPr>
            <a:spLocks noGrp="1"/>
          </p:cNvSpPr>
          <p:nvPr>
            <p:ph type="body" sz="quarter" idx="12" hasCustomPrompt="1"/>
          </p:nvPr>
        </p:nvSpPr>
        <p:spPr>
          <a:xfrm>
            <a:off x="3427857" y="963460"/>
            <a:ext cx="5336286" cy="1496275"/>
          </a:xfrm>
          <a:prstGeom prst="rect">
            <a:avLst/>
          </a:prstGeom>
        </p:spPr>
        <p:txBody>
          <a:bodyPr/>
          <a:lstStyle>
            <a:lvl1pPr marL="0" indent="0" algn="ctr">
              <a:buNone/>
              <a:defRPr sz="1600"/>
            </a:lvl1pPr>
          </a:lstStyle>
          <a:p>
            <a:pPr lvl="0"/>
            <a:r>
              <a:rPr lang="sv-SE" dirty="0"/>
              <a:t>INSERT ANY BACKGROUND PICTURE BY DOUBLE CLICKING THE ICON BELOW. A SELECTION OF HANKEN BACKGROUND PHOTOGRAPHS CAN BE FOUND HERE:</a:t>
            </a:r>
          </a:p>
          <a:p>
            <a:pPr lvl="0"/>
            <a:r>
              <a:rPr lang="sv-FI" dirty="0">
                <a:hlinkClick r:id="rId3"/>
              </a:rPr>
              <a:t>Hanken </a:t>
            </a:r>
            <a:r>
              <a:rPr lang="sv-FI" dirty="0" err="1">
                <a:hlinkClick r:id="rId3"/>
              </a:rPr>
              <a:t>School</a:t>
            </a:r>
            <a:r>
              <a:rPr lang="sv-FI" dirty="0">
                <a:hlinkClick r:id="rId3"/>
              </a:rPr>
              <a:t> </a:t>
            </a:r>
            <a:r>
              <a:rPr lang="sv-FI" dirty="0" err="1">
                <a:hlinkClick r:id="rId3"/>
              </a:rPr>
              <a:t>of</a:t>
            </a:r>
            <a:r>
              <a:rPr lang="sv-FI" dirty="0">
                <a:hlinkClick r:id="rId3"/>
              </a:rPr>
              <a:t> </a:t>
            </a:r>
            <a:r>
              <a:rPr lang="sv-FI" dirty="0" err="1">
                <a:hlinkClick r:id="rId3"/>
              </a:rPr>
              <a:t>Economics’s</a:t>
            </a:r>
            <a:r>
              <a:rPr lang="sv-FI" dirty="0">
                <a:hlinkClick r:id="rId3"/>
              </a:rPr>
              <a:t> albums | Flickr</a:t>
            </a:r>
            <a:endParaRPr lang="sv-FI" dirty="0"/>
          </a:p>
        </p:txBody>
      </p:sp>
      <p:sp>
        <p:nvSpPr>
          <p:cNvPr id="5" name="Text Placeholder 3">
            <a:extLst>
              <a:ext uri="{FF2B5EF4-FFF2-40B4-BE49-F238E27FC236}">
                <a16:creationId xmlns:a16="http://schemas.microsoft.com/office/drawing/2014/main" id="{D4D9EDA8-ECB5-B324-30DD-08FAADF6D99D}"/>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DARKER PHOTOS. THE WHITE LOGO WILL FLOAT ON TOP OF BACKGROUND PHOTO</a:t>
            </a:r>
            <a:endParaRPr lang="sv-FI" dirty="0"/>
          </a:p>
        </p:txBody>
      </p:sp>
    </p:spTree>
    <p:extLst>
      <p:ext uri="{BB962C8B-B14F-4D97-AF65-F5344CB8AC3E}">
        <p14:creationId xmlns:p14="http://schemas.microsoft.com/office/powerpoint/2010/main" val="3818225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3BEB58B-9EB7-9732-9FCE-8CDD20B79081}"/>
              </a:ext>
            </a:extLst>
          </p:cNvPr>
          <p:cNvSpPr>
            <a:spLocks noGrp="1"/>
          </p:cNvSpPr>
          <p:nvPr>
            <p:ph type="pic" sz="quarter" idx="10"/>
          </p:nvPr>
        </p:nvSpPr>
        <p:spPr>
          <a:xfrm>
            <a:off x="0" y="0"/>
            <a:ext cx="12192000" cy="6858000"/>
          </a:xfrm>
          <a:prstGeom prst="rect">
            <a:avLst/>
          </a:prstGeom>
        </p:spPr>
        <p:txBody>
          <a:bodyPr/>
          <a:lstStyle/>
          <a:p>
            <a:endParaRPr lang="sv-FI" dirty="0"/>
          </a:p>
        </p:txBody>
      </p:sp>
      <p:sp>
        <p:nvSpPr>
          <p:cNvPr id="16" name="Text Placeholder 15">
            <a:extLst>
              <a:ext uri="{FF2B5EF4-FFF2-40B4-BE49-F238E27FC236}">
                <a16:creationId xmlns:a16="http://schemas.microsoft.com/office/drawing/2014/main" id="{B3A3B57E-6B6F-63A1-AC5A-0170DBA094FE}"/>
              </a:ext>
            </a:extLst>
          </p:cNvPr>
          <p:cNvSpPr>
            <a:spLocks noGrp="1"/>
          </p:cNvSpPr>
          <p:nvPr>
            <p:ph type="body" sz="quarter" idx="11" hasCustomPrompt="1"/>
          </p:nvPr>
        </p:nvSpPr>
        <p:spPr>
          <a:xfrm>
            <a:off x="11234056" y="0"/>
            <a:ext cx="957943" cy="957943"/>
          </a:xfrm>
          <a:prstGeom prst="rect">
            <a:avLst/>
          </a:prstGeom>
          <a:blipFill dpi="0" rotWithShape="1">
            <a:blip r:embed="rId2" cstate="screen">
              <a:extLst>
                <a:ext uri="{28A0092B-C50C-407E-A947-70E740481C1C}">
                  <a14:useLocalDpi xmlns:a14="http://schemas.microsoft.com/office/drawing/2010/main" val="0"/>
                </a:ext>
              </a:extLst>
            </a:blip>
            <a:srcRect/>
            <a:stretch>
              <a:fillRect/>
            </a:stretch>
          </a:blipFill>
        </p:spPr>
        <p:txBody>
          <a:bodyPr/>
          <a:lstStyle>
            <a:lvl1pPr>
              <a:defRPr>
                <a:noFill/>
              </a:defRPr>
            </a:lvl1pPr>
          </a:lstStyle>
          <a:p>
            <a:pPr lvl="0"/>
            <a:r>
              <a:rPr lang="en-US" dirty="0"/>
              <a:t> </a:t>
            </a:r>
            <a:endParaRPr lang="sv-FI" dirty="0"/>
          </a:p>
        </p:txBody>
      </p:sp>
      <p:sp>
        <p:nvSpPr>
          <p:cNvPr id="3" name="Text Placeholder 3">
            <a:extLst>
              <a:ext uri="{FF2B5EF4-FFF2-40B4-BE49-F238E27FC236}">
                <a16:creationId xmlns:a16="http://schemas.microsoft.com/office/drawing/2014/main" id="{F6AE8268-3A1F-A828-DDFD-34182EFF4228}"/>
              </a:ext>
            </a:extLst>
          </p:cNvPr>
          <p:cNvSpPr>
            <a:spLocks noGrp="1"/>
          </p:cNvSpPr>
          <p:nvPr>
            <p:ph type="body" sz="quarter" idx="13" hasCustomPrompt="1"/>
          </p:nvPr>
        </p:nvSpPr>
        <p:spPr>
          <a:xfrm>
            <a:off x="9102090" y="963460"/>
            <a:ext cx="3089910" cy="1496275"/>
          </a:xfrm>
          <a:prstGeom prst="rect">
            <a:avLst/>
          </a:prstGeom>
        </p:spPr>
        <p:txBody>
          <a:bodyPr/>
          <a:lstStyle>
            <a:lvl1pPr marL="0" indent="0" algn="ctr">
              <a:buNone/>
              <a:defRPr sz="1600"/>
            </a:lvl1pPr>
          </a:lstStyle>
          <a:p>
            <a:pPr lvl="0"/>
            <a:r>
              <a:rPr lang="sv-SE" dirty="0"/>
              <a:t>USE THIS SLIDE FOR LIGHETER PHOTOS. THE BLACK LOGO WILL FLOAT ON TOP OF BACKGROUND PHOTO</a:t>
            </a:r>
            <a:endParaRPr lang="sv-FI" dirty="0"/>
          </a:p>
        </p:txBody>
      </p:sp>
      <p:sp>
        <p:nvSpPr>
          <p:cNvPr id="4" name="Text Placeholder 3">
            <a:extLst>
              <a:ext uri="{FF2B5EF4-FFF2-40B4-BE49-F238E27FC236}">
                <a16:creationId xmlns:a16="http://schemas.microsoft.com/office/drawing/2014/main" id="{A3DD4B8E-3A34-0889-0D22-68FB2D54A840}"/>
              </a:ext>
            </a:extLst>
          </p:cNvPr>
          <p:cNvSpPr>
            <a:spLocks noGrp="1"/>
          </p:cNvSpPr>
          <p:nvPr>
            <p:ph type="body" sz="quarter" idx="12" hasCustomPrompt="1"/>
          </p:nvPr>
        </p:nvSpPr>
        <p:spPr>
          <a:xfrm>
            <a:off x="3427857" y="963460"/>
            <a:ext cx="5336286" cy="1496275"/>
          </a:xfrm>
          <a:prstGeom prst="rect">
            <a:avLst/>
          </a:prstGeom>
        </p:spPr>
        <p:txBody>
          <a:bodyPr/>
          <a:lstStyle>
            <a:lvl1pPr marL="0" indent="0" algn="ctr">
              <a:buNone/>
              <a:defRPr sz="1600"/>
            </a:lvl1pPr>
          </a:lstStyle>
          <a:p>
            <a:pPr lvl="0"/>
            <a:r>
              <a:rPr lang="sv-SE" dirty="0"/>
              <a:t>INSERT ANY BACKGROUND PICTURE BY DOUBLE CLICKING THE ICON BELOW. A SELECTION OF HANKEN BACKGROUND PHOTOGRAPHS CAN BE FOUND HERE:</a:t>
            </a:r>
          </a:p>
          <a:p>
            <a:pPr lvl="0"/>
            <a:r>
              <a:rPr lang="sv-FI" dirty="0">
                <a:hlinkClick r:id="rId3"/>
              </a:rPr>
              <a:t>Hanken </a:t>
            </a:r>
            <a:r>
              <a:rPr lang="sv-FI" dirty="0" err="1">
                <a:hlinkClick r:id="rId3"/>
              </a:rPr>
              <a:t>School</a:t>
            </a:r>
            <a:r>
              <a:rPr lang="sv-FI" dirty="0">
                <a:hlinkClick r:id="rId3"/>
              </a:rPr>
              <a:t> </a:t>
            </a:r>
            <a:r>
              <a:rPr lang="sv-FI" dirty="0" err="1">
                <a:hlinkClick r:id="rId3"/>
              </a:rPr>
              <a:t>of</a:t>
            </a:r>
            <a:r>
              <a:rPr lang="sv-FI" dirty="0">
                <a:hlinkClick r:id="rId3"/>
              </a:rPr>
              <a:t> </a:t>
            </a:r>
            <a:r>
              <a:rPr lang="sv-FI" dirty="0" err="1">
                <a:hlinkClick r:id="rId3"/>
              </a:rPr>
              <a:t>Economics’s</a:t>
            </a:r>
            <a:r>
              <a:rPr lang="sv-FI" dirty="0">
                <a:hlinkClick r:id="rId3"/>
              </a:rPr>
              <a:t> albums | Flickr</a:t>
            </a:r>
            <a:endParaRPr lang="sv-FI" dirty="0"/>
          </a:p>
        </p:txBody>
      </p:sp>
    </p:spTree>
    <p:extLst>
      <p:ext uri="{BB962C8B-B14F-4D97-AF65-F5344CB8AC3E}">
        <p14:creationId xmlns:p14="http://schemas.microsoft.com/office/powerpoint/2010/main" val="226149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1"/>
        </a:solidFill>
        <a:effectLst/>
      </p:bgPr>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423645DE-99A3-2AFD-4545-BADD3E1741E7}"/>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732BC0DF-7EF1-6173-79B2-0D4BFC5B4B2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B46CB851-20E2-5B41-673D-26C7209AB00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44A2B50B-C7A4-7F0E-E288-4CD5B65D90D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68044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2"/>
        </a:solidFill>
        <a:effectLst/>
      </p:bgPr>
    </p:bg>
    <p:spTree>
      <p:nvGrpSpPr>
        <p:cNvPr id="1" name=""/>
        <p:cNvGrpSpPr/>
        <p:nvPr/>
      </p:nvGrpSpPr>
      <p:grpSpPr>
        <a:xfrm>
          <a:off x="0" y="0"/>
          <a:ext cx="0" cy="0"/>
          <a:chOff x="0" y="0"/>
          <a:chExt cx="0" cy="0"/>
        </a:xfrm>
      </p:grpSpPr>
      <p:pic>
        <p:nvPicPr>
          <p:cNvPr id="4" name="Picture 3" descr="A white outline of a person's head with a sword and a snake&#10;&#10;Description automatically generated">
            <a:extLst>
              <a:ext uri="{FF2B5EF4-FFF2-40B4-BE49-F238E27FC236}">
                <a16:creationId xmlns:a16="http://schemas.microsoft.com/office/drawing/2014/main" id="{68858EE5-B2E6-6BB6-D227-A55435A2F868}"/>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5" name="Picture 4" descr="A black and white logo&#10;&#10;Description automatically generated">
            <a:extLst>
              <a:ext uri="{FF2B5EF4-FFF2-40B4-BE49-F238E27FC236}">
                <a16:creationId xmlns:a16="http://schemas.microsoft.com/office/drawing/2014/main" id="{325B08DE-43A0-D45A-B922-85E3F6B57DD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6" name="Picture 5" descr="A black and white logo&#10;&#10;Description automatically generated">
            <a:extLst>
              <a:ext uri="{FF2B5EF4-FFF2-40B4-BE49-F238E27FC236}">
                <a16:creationId xmlns:a16="http://schemas.microsoft.com/office/drawing/2014/main" id="{B912F814-8F85-0E9D-8A71-0EC5104E1C6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7" name="Picture 6" descr="A white text with circles and dots on a black background&#10;&#10;Description automatically generated">
            <a:extLst>
              <a:ext uri="{FF2B5EF4-FFF2-40B4-BE49-F238E27FC236}">
                <a16:creationId xmlns:a16="http://schemas.microsoft.com/office/drawing/2014/main" id="{618FBF91-72EF-E7D1-2FD3-6056AD1AE2F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65112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room with rows of chairs&#10;&#10;Description automatically generated">
            <a:extLst>
              <a:ext uri="{FF2B5EF4-FFF2-40B4-BE49-F238E27FC236}">
                <a16:creationId xmlns:a16="http://schemas.microsoft.com/office/drawing/2014/main" id="{00E43F64-276A-D721-FB8A-061E6BD1CF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8" name="Picture 7" descr="A white outline of a person's head with a sword and a snake&#10;&#10;Description automatically generated">
            <a:extLst>
              <a:ext uri="{FF2B5EF4-FFF2-40B4-BE49-F238E27FC236}">
                <a16:creationId xmlns:a16="http://schemas.microsoft.com/office/drawing/2014/main" id="{89FDB5C0-A2BA-9566-0ED6-CAAFECDA31FC}"/>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9" name="Picture 8" descr="A black and white logo&#10;&#10;Description automatically generated">
            <a:extLst>
              <a:ext uri="{FF2B5EF4-FFF2-40B4-BE49-F238E27FC236}">
                <a16:creationId xmlns:a16="http://schemas.microsoft.com/office/drawing/2014/main" id="{37580ADA-2372-AFDC-6637-622FD53E9B42}"/>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10" name="Picture 9" descr="A black and white logo&#10;&#10;Description automatically generated">
            <a:extLst>
              <a:ext uri="{FF2B5EF4-FFF2-40B4-BE49-F238E27FC236}">
                <a16:creationId xmlns:a16="http://schemas.microsoft.com/office/drawing/2014/main" id="{F0102E14-7786-B671-7099-017896D57904}"/>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11" name="Picture 10" descr="A white text with circles and dots on a black background&#10;&#10;Description automatically generated">
            <a:extLst>
              <a:ext uri="{FF2B5EF4-FFF2-40B4-BE49-F238E27FC236}">
                <a16:creationId xmlns:a16="http://schemas.microsoft.com/office/drawing/2014/main" id="{ACAEB532-F17A-F2EE-9BF4-EAAAE3AFBCA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22568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6F105F04-A3BD-C41D-718D-F76D841CB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98680" cy="6918008"/>
          </a:xfrm>
          <a:prstGeom prst="rect">
            <a:avLst/>
          </a:prstGeom>
        </p:spPr>
      </p:pic>
      <p:pic>
        <p:nvPicPr>
          <p:cNvPr id="9" name="Picture 8" descr="A white outline of a person's head with a sword and a snake&#10;&#10;Description automatically generated">
            <a:extLst>
              <a:ext uri="{FF2B5EF4-FFF2-40B4-BE49-F238E27FC236}">
                <a16:creationId xmlns:a16="http://schemas.microsoft.com/office/drawing/2014/main" id="{40BFFBDE-41DD-4F48-9286-13D5000B1C2D}"/>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10" name="Picture 9" descr="A black and white logo&#10;&#10;Description automatically generated">
            <a:extLst>
              <a:ext uri="{FF2B5EF4-FFF2-40B4-BE49-F238E27FC236}">
                <a16:creationId xmlns:a16="http://schemas.microsoft.com/office/drawing/2014/main" id="{10A043E4-10B4-F839-8119-263E9F28609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A2AF74B5-6C82-8913-678D-55617E0B5CC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12" name="Picture 11" descr="A white text with circles and dots on a black background&#10;&#10;Description automatically generated">
            <a:extLst>
              <a:ext uri="{FF2B5EF4-FFF2-40B4-BE49-F238E27FC236}">
                <a16:creationId xmlns:a16="http://schemas.microsoft.com/office/drawing/2014/main" id="{87A9C235-9BE8-06F9-1616-ECB79A4C528F}"/>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2306859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8" name="Picture 7" descr="A group of people posing for a photo&#10;&#10;Description automatically generated">
            <a:extLst>
              <a:ext uri="{FF2B5EF4-FFF2-40B4-BE49-F238E27FC236}">
                <a16:creationId xmlns:a16="http://schemas.microsoft.com/office/drawing/2014/main" id="{55930CA7-5352-B53B-99EC-595E8FD8D2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Picture 4" descr="A white outline of a person's head with a sword and a snake&#10;&#10;Description automatically generated">
            <a:extLst>
              <a:ext uri="{FF2B5EF4-FFF2-40B4-BE49-F238E27FC236}">
                <a16:creationId xmlns:a16="http://schemas.microsoft.com/office/drawing/2014/main" id="{FEB49CA3-C0F1-889E-6347-105DEDD09E08}"/>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2" name="Picture 1" descr="A black and white logo&#10;&#10;Description automatically generated">
            <a:extLst>
              <a:ext uri="{FF2B5EF4-FFF2-40B4-BE49-F238E27FC236}">
                <a16:creationId xmlns:a16="http://schemas.microsoft.com/office/drawing/2014/main" id="{810D8A62-9D77-6481-B129-31B50EA6DED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3" name="Picture 2" descr="A black and white logo&#10;&#10;Description automatically generated">
            <a:extLst>
              <a:ext uri="{FF2B5EF4-FFF2-40B4-BE49-F238E27FC236}">
                <a16:creationId xmlns:a16="http://schemas.microsoft.com/office/drawing/2014/main" id="{06212035-180D-5A0D-E69C-7759A66EEF8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0FC4034D-7101-13AA-B409-5C2BB9DD6014}"/>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spTree>
    <p:extLst>
      <p:ext uri="{BB962C8B-B14F-4D97-AF65-F5344CB8AC3E}">
        <p14:creationId xmlns:p14="http://schemas.microsoft.com/office/powerpoint/2010/main" val="356166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Custom Layout">
    <p:bg>
      <p:bgRef idx="1001">
        <a:schemeClr val="bg1"/>
      </p:bgRef>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9903DA6E-6B28-CB7D-7B77-1472D5141CB4}"/>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24813E19-AD4D-4A80-70BC-E10F48A5136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A7383DE6-4BB7-855F-22B7-289DA7B89DA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8BFCDA6D-E435-2C38-45B6-7886234FBD4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7" name="Picture 6" descr="A white logo with black background&#10;&#10;Description automatically generated">
            <a:extLst>
              <a:ext uri="{FF2B5EF4-FFF2-40B4-BE49-F238E27FC236}">
                <a16:creationId xmlns:a16="http://schemas.microsoft.com/office/drawing/2014/main" id="{708E0023-995B-0023-14D6-597BEE3D259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289146112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accent5"/>
        </a:solidFill>
        <a:effectLst/>
      </p:bgPr>
    </p:bg>
    <p:spTree>
      <p:nvGrpSpPr>
        <p:cNvPr id="1" name=""/>
        <p:cNvGrpSpPr/>
        <p:nvPr/>
      </p:nvGrpSpPr>
      <p:grpSpPr>
        <a:xfrm>
          <a:off x="0" y="0"/>
          <a:ext cx="0" cy="0"/>
          <a:chOff x="0" y="0"/>
          <a:chExt cx="0" cy="0"/>
        </a:xfrm>
      </p:grpSpPr>
      <p:pic>
        <p:nvPicPr>
          <p:cNvPr id="3" name="Picture 2" descr="A white outline of a person's head with a sword and a snake&#10;&#10;Description automatically generated">
            <a:extLst>
              <a:ext uri="{FF2B5EF4-FFF2-40B4-BE49-F238E27FC236}">
                <a16:creationId xmlns:a16="http://schemas.microsoft.com/office/drawing/2014/main" id="{9903DA6E-6B28-CB7D-7B77-1472D5141CB4}"/>
              </a:ext>
            </a:extLst>
          </p:cNvPr>
          <p:cNvPicPr/>
          <p:nvPr userDrawn="1"/>
        </p:nvPicPr>
        <p:blipFill>
          <a:blip r:embed="rId2"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4" name="Picture 3" descr="A black and white logo&#10;&#10;Description automatically generated">
            <a:extLst>
              <a:ext uri="{FF2B5EF4-FFF2-40B4-BE49-F238E27FC236}">
                <a16:creationId xmlns:a16="http://schemas.microsoft.com/office/drawing/2014/main" id="{24813E19-AD4D-4A80-70BC-E10F48A51367}"/>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5" name="Picture 4" descr="A black and white logo&#10;&#10;Description automatically generated">
            <a:extLst>
              <a:ext uri="{FF2B5EF4-FFF2-40B4-BE49-F238E27FC236}">
                <a16:creationId xmlns:a16="http://schemas.microsoft.com/office/drawing/2014/main" id="{A7383DE6-4BB7-855F-22B7-289DA7B89DA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6" name="Picture 5" descr="A white text with circles and dots on a black background&#10;&#10;Description automatically generated">
            <a:extLst>
              <a:ext uri="{FF2B5EF4-FFF2-40B4-BE49-F238E27FC236}">
                <a16:creationId xmlns:a16="http://schemas.microsoft.com/office/drawing/2014/main" id="{8BFCDA6D-E435-2C38-45B6-7886234FBD40}"/>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7" name="Picture 6" descr="A white logo with black background&#10;&#10;Description automatically generated">
            <a:extLst>
              <a:ext uri="{FF2B5EF4-FFF2-40B4-BE49-F238E27FC236}">
                <a16:creationId xmlns:a16="http://schemas.microsoft.com/office/drawing/2014/main" id="{708E0023-995B-0023-14D6-597BEE3D2597}"/>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3922455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B29CBA5B-68A2-8B53-48EA-836C12390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5" name="Picture 4" descr="A white outline of a person's head with a sword and a snake&#10;&#10;Description automatically generated">
            <a:extLst>
              <a:ext uri="{FF2B5EF4-FFF2-40B4-BE49-F238E27FC236}">
                <a16:creationId xmlns:a16="http://schemas.microsoft.com/office/drawing/2014/main" id="{AF0E96E4-FE3E-6604-0FB8-75CF4C6DFB26}"/>
              </a:ext>
            </a:extLst>
          </p:cNvPr>
          <p:cNvPicPr/>
          <p:nvPr userDrawn="1"/>
        </p:nvPicPr>
        <p:blipFill>
          <a:blip r:embed="rId3" cstate="screen">
            <a:extLst>
              <a:ext uri="{28A0092B-C50C-407E-A947-70E740481C1C}">
                <a14:useLocalDpi xmlns:a14="http://schemas.microsoft.com/office/drawing/2010/main" val="0"/>
              </a:ext>
            </a:extLst>
          </a:blip>
          <a:stretch>
            <a:fillRect/>
          </a:stretch>
        </p:blipFill>
        <p:spPr>
          <a:xfrm>
            <a:off x="4642864" y="2164405"/>
            <a:ext cx="2906272" cy="2906272"/>
          </a:xfrm>
          <a:prstGeom prst="rect">
            <a:avLst/>
          </a:prstGeom>
        </p:spPr>
      </p:pic>
      <p:pic>
        <p:nvPicPr>
          <p:cNvPr id="6" name="Picture 5" descr="A black and white logo&#10;&#10;Description automatically generated">
            <a:extLst>
              <a:ext uri="{FF2B5EF4-FFF2-40B4-BE49-F238E27FC236}">
                <a16:creationId xmlns:a16="http://schemas.microsoft.com/office/drawing/2014/main" id="{519FDCBA-21BE-F099-F083-D335CA11567F}"/>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704406" y="6386389"/>
            <a:ext cx="895927" cy="305237"/>
          </a:xfrm>
          <a:prstGeom prst="rect">
            <a:avLst/>
          </a:prstGeom>
        </p:spPr>
      </p:pic>
      <p:pic>
        <p:nvPicPr>
          <p:cNvPr id="7" name="Picture 6" descr="A black and white logo&#10;&#10;Description automatically generated">
            <a:extLst>
              <a:ext uri="{FF2B5EF4-FFF2-40B4-BE49-F238E27FC236}">
                <a16:creationId xmlns:a16="http://schemas.microsoft.com/office/drawing/2014/main" id="{F4F17937-4E19-6E1F-F5CC-0A378484A866}"/>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868816" y="6428823"/>
            <a:ext cx="895927" cy="262805"/>
          </a:xfrm>
          <a:prstGeom prst="rect">
            <a:avLst/>
          </a:prstGeom>
        </p:spPr>
      </p:pic>
      <p:pic>
        <p:nvPicPr>
          <p:cNvPr id="9" name="Picture 8" descr="A white text with circles and dots on a black background&#10;&#10;Description automatically generated">
            <a:extLst>
              <a:ext uri="{FF2B5EF4-FFF2-40B4-BE49-F238E27FC236}">
                <a16:creationId xmlns:a16="http://schemas.microsoft.com/office/drawing/2014/main" id="{2A562F9B-3829-BBF1-D1F7-3B2C2C9DD280}"/>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659375" y="6310665"/>
            <a:ext cx="617774" cy="380961"/>
          </a:xfrm>
          <a:prstGeom prst="rect">
            <a:avLst/>
          </a:prstGeom>
        </p:spPr>
      </p:pic>
      <p:pic>
        <p:nvPicPr>
          <p:cNvPr id="10" name="Picture 9" descr="A white logo with black background&#10;&#10;Description automatically generated">
            <a:extLst>
              <a:ext uri="{FF2B5EF4-FFF2-40B4-BE49-F238E27FC236}">
                <a16:creationId xmlns:a16="http://schemas.microsoft.com/office/drawing/2014/main" id="{DAE3B73B-7FFD-3F0E-9B04-33575248788A}"/>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247650" y="6044183"/>
            <a:ext cx="923925" cy="622860"/>
          </a:xfrm>
          <a:prstGeom prst="rect">
            <a:avLst/>
          </a:prstGeom>
        </p:spPr>
      </p:pic>
    </p:spTree>
    <p:extLst>
      <p:ext uri="{BB962C8B-B14F-4D97-AF65-F5344CB8AC3E}">
        <p14:creationId xmlns:p14="http://schemas.microsoft.com/office/powerpoint/2010/main" val="2254144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0154928"/>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6" r:id="rId3"/>
    <p:sldLayoutId id="2147483650" r:id="rId4"/>
    <p:sldLayoutId id="2147483700" r:id="rId5"/>
    <p:sldLayoutId id="2147483692" r:id="rId6"/>
    <p:sldLayoutId id="2147483703" r:id="rId7"/>
    <p:sldLayoutId id="2147483667" r:id="rId8"/>
    <p:sldLayoutId id="214748370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1BE80AED-A296-CD9E-2B10-745565F2659A}"/>
              </a:ext>
            </a:extLst>
          </p:cNvPr>
          <p:cNvPicPr/>
          <p:nvPr userDrawn="1"/>
        </p:nvPicPr>
        <p:blipFill>
          <a:blip r:embed="rId7" cstate="screen">
            <a:extLst>
              <a:ext uri="{28A0092B-C50C-407E-A947-70E740481C1C}">
                <a14:useLocalDpi xmlns:a14="http://schemas.microsoft.com/office/drawing/2010/main" val="0"/>
              </a:ext>
            </a:extLst>
          </a:blip>
          <a:stretch>
            <a:fillRect/>
          </a:stretch>
        </p:blipFill>
        <p:spPr>
          <a:xfrm>
            <a:off x="11228540" y="0"/>
            <a:ext cx="963460" cy="963460"/>
          </a:xfrm>
          <a:prstGeom prst="rect">
            <a:avLst/>
          </a:prstGeom>
        </p:spPr>
      </p:pic>
    </p:spTree>
    <p:extLst>
      <p:ext uri="{BB962C8B-B14F-4D97-AF65-F5344CB8AC3E}">
        <p14:creationId xmlns:p14="http://schemas.microsoft.com/office/powerpoint/2010/main" val="27754776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1" r:id="rId3"/>
    <p:sldLayoutId id="214748367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ack background with a black square&#10;&#10;Description automatically generated with medium confidence">
            <a:extLst>
              <a:ext uri="{FF2B5EF4-FFF2-40B4-BE49-F238E27FC236}">
                <a16:creationId xmlns:a16="http://schemas.microsoft.com/office/drawing/2014/main" id="{213C105E-655D-7A9F-BED7-3B031F7F9798}"/>
              </a:ext>
            </a:extLst>
          </p:cNvPr>
          <p:cNvPicPr/>
          <p:nvPr userDrawn="1"/>
        </p:nvPicPr>
        <p:blipFill>
          <a:blip r:embed="rId5" cstate="screen">
            <a:extLst>
              <a:ext uri="{28A0092B-C50C-407E-A947-70E740481C1C}">
                <a14:useLocalDpi xmlns:a14="http://schemas.microsoft.com/office/drawing/2010/main" val="0"/>
              </a:ext>
            </a:extLst>
          </a:blip>
          <a:stretch>
            <a:fillRect/>
          </a:stretch>
        </p:blipFill>
        <p:spPr>
          <a:xfrm>
            <a:off x="11228540" y="0"/>
            <a:ext cx="963460" cy="963460"/>
          </a:xfrm>
          <a:prstGeom prst="rect">
            <a:avLst/>
          </a:prstGeom>
        </p:spPr>
      </p:pic>
    </p:spTree>
    <p:extLst>
      <p:ext uri="{BB962C8B-B14F-4D97-AF65-F5344CB8AC3E}">
        <p14:creationId xmlns:p14="http://schemas.microsoft.com/office/powerpoint/2010/main" val="488801582"/>
      </p:ext>
    </p:extLst>
  </p:cSld>
  <p:clrMap bg1="lt1" tx1="dk1" bg2="lt2" tx2="dk2" accent1="accent1" accent2="accent2" accent3="accent3" accent4="accent4" accent5="accent5" accent6="accent6" hlink="hlink" folHlink="folHlink"/>
  <p:sldLayoutIdLst>
    <p:sldLayoutId id="2147483702" r:id="rId1"/>
    <p:sldLayoutId id="2147483716" r:id="rId2"/>
    <p:sldLayoutId id="214748371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video" Target="https://www.youtube.com/embed/a_EgrRkbcoI?feature=oembed" TargetMode="External"/><Relationship Id="rId1" Type="http://schemas.openxmlformats.org/officeDocument/2006/relationships/video" Target="https://www.youtube.com/embed/GWPfuw493rY?feature=oembed" TargetMode="Externa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1.xml"/><Relationship Id="rId1" Type="http://schemas.openxmlformats.org/officeDocument/2006/relationships/video" Target="https://www.youtube.com/embed/9cBzSx0Ki3g?feature=oembed" TargetMode="External"/><Relationship Id="rId5" Type="http://schemas.openxmlformats.org/officeDocument/2006/relationships/image" Target="../media/image38.jpeg"/><Relationship Id="rId4" Type="http://schemas.openxmlformats.org/officeDocument/2006/relationships/hyperlink" Target="https://www.ekonomit.fi/sv/arbetslivdatabank/lon/"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hanken.fi/sv/node/2405083" TargetMode="External"/><Relationship Id="rId7" Type="http://schemas.openxmlformats.org/officeDocument/2006/relationships/image" Target="../media/image44.png"/><Relationship Id="rId2" Type="http://schemas.openxmlformats.org/officeDocument/2006/relationships/image" Target="../media/image40.jpeg"/><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5.xml"/><Relationship Id="rId7" Type="http://schemas.openxmlformats.org/officeDocument/2006/relationships/image" Target="../media/image49.jpeg"/><Relationship Id="rId2" Type="http://schemas.openxmlformats.org/officeDocument/2006/relationships/slideLayout" Target="../slideLayouts/slideLayout12.xml"/><Relationship Id="rId1" Type="http://schemas.openxmlformats.org/officeDocument/2006/relationships/video" Target="https://www.youtube.com/embed/BoGKjxL37pE?feature=oembed" TargetMode="External"/><Relationship Id="rId6" Type="http://schemas.openxmlformats.org/officeDocument/2006/relationships/hyperlink" Target="https://shs.fi/studentkaren/karverksamhet/kommitter/gulnabbskommitten/" TargetMode="External"/><Relationship Id="rId5" Type="http://schemas.openxmlformats.org/officeDocument/2006/relationships/hyperlink" Target="https://shs.fi/studentkaren/karverksamhet/klubbar/" TargetMode="External"/><Relationship Id="rId10" Type="http://schemas.openxmlformats.org/officeDocument/2006/relationships/image" Target="../media/image52.jpeg"/><Relationship Id="rId4" Type="http://schemas.openxmlformats.org/officeDocument/2006/relationships/hyperlink" Target="https://shs.fi/studentkaren/karverksamhet/kommitter/" TargetMode="External"/><Relationship Id="rId9"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hanken.fi/sv/sok-till-hanken" TargetMode="External"/><Relationship Id="rId2" Type="http://schemas.openxmlformats.org/officeDocument/2006/relationships/image" Target="../media/image56.jpeg"/><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hyperlink" Target="mailto:ansokan@hanken.fi" TargetMode="External"/><Relationship Id="rId2" Type="http://schemas.openxmlformats.org/officeDocument/2006/relationships/image" Target="../media/image57.jpeg"/><Relationship Id="rId1" Type="http://schemas.openxmlformats.org/officeDocument/2006/relationships/slideLayout" Target="../slideLayouts/slideLayout11.xml"/><Relationship Id="rId4" Type="http://schemas.openxmlformats.org/officeDocument/2006/relationships/hyperlink" Target="http://www.hanken.fi/"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0.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7368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F2AFA-3D70-FCB9-D1BB-471273F6F267}"/>
              </a:ext>
            </a:extLst>
          </p:cNvPr>
          <p:cNvSpPr>
            <a:spLocks noGrp="1"/>
          </p:cNvSpPr>
          <p:nvPr>
            <p:ph type="title"/>
          </p:nvPr>
        </p:nvSpPr>
        <p:spPr/>
        <p:txBody>
          <a:bodyPr/>
          <a:lstStyle/>
          <a:p>
            <a:r>
              <a:rPr lang="sv-SE" dirty="0">
                <a:solidFill>
                  <a:schemeClr val="accent1"/>
                </a:solidFill>
              </a:rPr>
              <a:t>VARFÖR SKA DU SÖKA TILL HANKEN?</a:t>
            </a:r>
            <a:endParaRPr lang="sv-FI" dirty="0">
              <a:solidFill>
                <a:schemeClr val="accent1"/>
              </a:solidFill>
            </a:endParaRPr>
          </a:p>
        </p:txBody>
      </p:sp>
      <p:pic>
        <p:nvPicPr>
          <p:cNvPr id="4" name="Online Media 3" title="Hanken mer än du tror - Emile">
            <a:hlinkClick r:id="" action="ppaction://media"/>
            <a:extLst>
              <a:ext uri="{FF2B5EF4-FFF2-40B4-BE49-F238E27FC236}">
                <a16:creationId xmlns:a16="http://schemas.microsoft.com/office/drawing/2014/main" id="{8FDAFECD-7846-85C5-4474-2DA738DD4AA8}"/>
              </a:ext>
            </a:extLst>
          </p:cNvPr>
          <p:cNvPicPr>
            <a:picLocks noRot="1" noChangeAspect="1"/>
          </p:cNvPicPr>
          <p:nvPr>
            <a:videoFile r:link="rId1"/>
          </p:nvPr>
        </p:nvPicPr>
        <p:blipFill>
          <a:blip r:embed="rId5"/>
          <a:stretch>
            <a:fillRect/>
          </a:stretch>
        </p:blipFill>
        <p:spPr>
          <a:xfrm>
            <a:off x="930939" y="1675219"/>
            <a:ext cx="4321545" cy="2441673"/>
          </a:xfrm>
          <a:prstGeom prst="rect">
            <a:avLst/>
          </a:prstGeom>
        </p:spPr>
      </p:pic>
      <p:pic>
        <p:nvPicPr>
          <p:cNvPr id="5" name="Online Media 4" title="TA MIG TILL CASA">
            <a:hlinkClick r:id="" action="ppaction://media"/>
            <a:extLst>
              <a:ext uri="{FF2B5EF4-FFF2-40B4-BE49-F238E27FC236}">
                <a16:creationId xmlns:a16="http://schemas.microsoft.com/office/drawing/2014/main" id="{BF1F87B5-C3EA-59DE-DCEF-F8663650A8BA}"/>
              </a:ext>
            </a:extLst>
          </p:cNvPr>
          <p:cNvPicPr>
            <a:picLocks noRot="1" noChangeAspect="1"/>
          </p:cNvPicPr>
          <p:nvPr>
            <a:videoFile r:link="rId2"/>
          </p:nvPr>
        </p:nvPicPr>
        <p:blipFill>
          <a:blip r:embed="rId6"/>
          <a:stretch>
            <a:fillRect/>
          </a:stretch>
        </p:blipFill>
        <p:spPr>
          <a:xfrm>
            <a:off x="6554612" y="1945758"/>
            <a:ext cx="4600124" cy="2599070"/>
          </a:xfrm>
          <a:prstGeom prst="rect">
            <a:avLst/>
          </a:prstGeom>
        </p:spPr>
      </p:pic>
      <p:sp>
        <p:nvSpPr>
          <p:cNvPr id="6" name="TextBox 5">
            <a:extLst>
              <a:ext uri="{FF2B5EF4-FFF2-40B4-BE49-F238E27FC236}">
                <a16:creationId xmlns:a16="http://schemas.microsoft.com/office/drawing/2014/main" id="{13E0693B-F014-B219-BB53-BF4B1CA83DAA}"/>
              </a:ext>
            </a:extLst>
          </p:cNvPr>
          <p:cNvSpPr txBox="1"/>
          <p:nvPr/>
        </p:nvSpPr>
        <p:spPr>
          <a:xfrm>
            <a:off x="930939" y="4657060"/>
            <a:ext cx="3641061" cy="1477328"/>
          </a:xfrm>
          <a:prstGeom prst="rect">
            <a:avLst/>
          </a:prstGeom>
          <a:noFill/>
        </p:spPr>
        <p:txBody>
          <a:bodyPr wrap="square" rtlCol="0">
            <a:spAutoFit/>
          </a:bodyPr>
          <a:lstStyle/>
          <a:p>
            <a:r>
              <a:rPr lang="sv-SE" b="1" dirty="0"/>
              <a:t>Emile berättar om sin erfarenhet</a:t>
            </a:r>
          </a:p>
          <a:p>
            <a:endParaRPr lang="sv-SE" dirty="0"/>
          </a:p>
          <a:p>
            <a:r>
              <a:rPr lang="sv-SE" dirty="0"/>
              <a:t>”Hanken – Mer än du tror” är en serie där våra studenter berättar om olika teman som rör Hanken</a:t>
            </a:r>
            <a:endParaRPr lang="sv-FI" dirty="0"/>
          </a:p>
        </p:txBody>
      </p:sp>
      <p:sp>
        <p:nvSpPr>
          <p:cNvPr id="7" name="TextBox 6">
            <a:extLst>
              <a:ext uri="{FF2B5EF4-FFF2-40B4-BE49-F238E27FC236}">
                <a16:creationId xmlns:a16="http://schemas.microsoft.com/office/drawing/2014/main" id="{3C137FC1-7661-B77E-F38E-C7E751B77CD7}"/>
              </a:ext>
            </a:extLst>
          </p:cNvPr>
          <p:cNvSpPr txBox="1"/>
          <p:nvPr/>
        </p:nvSpPr>
        <p:spPr>
          <a:xfrm>
            <a:off x="6554612" y="4932531"/>
            <a:ext cx="3641061" cy="1477328"/>
          </a:xfrm>
          <a:prstGeom prst="rect">
            <a:avLst/>
          </a:prstGeom>
          <a:noFill/>
        </p:spPr>
        <p:txBody>
          <a:bodyPr wrap="square" rtlCol="0">
            <a:spAutoFit/>
          </a:bodyPr>
          <a:lstStyle/>
          <a:p>
            <a:r>
              <a:rPr lang="sv-SE" b="1" dirty="0"/>
              <a:t>Ta mig till </a:t>
            </a:r>
            <a:r>
              <a:rPr lang="sv-SE" b="1" dirty="0" err="1"/>
              <a:t>Casa</a:t>
            </a:r>
            <a:endParaRPr lang="sv-SE" b="1" dirty="0"/>
          </a:p>
          <a:p>
            <a:endParaRPr lang="sv-SE" dirty="0"/>
          </a:p>
          <a:p>
            <a:r>
              <a:rPr lang="sv-SE" dirty="0"/>
              <a:t>Släpptes inför SHS </a:t>
            </a:r>
            <a:r>
              <a:rPr lang="sv-SE" dirty="0" err="1"/>
              <a:t>Vappen</a:t>
            </a:r>
            <a:r>
              <a:rPr lang="sv-SE" dirty="0"/>
              <a:t> 2021 och handlar om </a:t>
            </a:r>
            <a:r>
              <a:rPr lang="sv-SE" dirty="0" err="1"/>
              <a:t>Hankeiternas</a:t>
            </a:r>
            <a:r>
              <a:rPr lang="sv-SE" dirty="0"/>
              <a:t> festlokal </a:t>
            </a:r>
            <a:r>
              <a:rPr lang="sv-SE" dirty="0" err="1"/>
              <a:t>Casa</a:t>
            </a:r>
            <a:endParaRPr lang="sv-SE" dirty="0"/>
          </a:p>
        </p:txBody>
      </p:sp>
    </p:spTree>
    <p:extLst>
      <p:ext uri="{BB962C8B-B14F-4D97-AF65-F5344CB8AC3E}">
        <p14:creationId xmlns:p14="http://schemas.microsoft.com/office/powerpoint/2010/main" val="384670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4"/>
                </p:tgtEl>
              </p:cMediaNode>
            </p:video>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4"/>
                                        </p:tgtEl>
                                      </p:cBhvr>
                                    </p:cmd>
                                  </p:childTnLst>
                                </p:cTn>
                              </p:par>
                            </p:childTnLst>
                          </p:cTn>
                        </p:par>
                      </p:childTnLst>
                    </p:cTn>
                  </p:par>
                </p:childTnLst>
              </p:cTn>
              <p:nextCondLst>
                <p:cond evt="onClick" delay="0">
                  <p:tgtEl>
                    <p:spTgt spid="4"/>
                  </p:tgtEl>
                </p:cond>
              </p:nextCondLst>
            </p:seq>
            <p:video>
              <p:cMediaNode vol="80000">
                <p:cTn id="17" fill="hold" display="0">
                  <p:stCondLst>
                    <p:cond delay="indefinite"/>
                  </p:stCondLst>
                </p:cTn>
                <p:tgtEl>
                  <p:spTgt spid="5"/>
                </p:tgtEl>
              </p:cMediaNode>
            </p:video>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window with a table and chairs in it&#10;&#10;Description automatically generated">
            <a:extLst>
              <a:ext uri="{FF2B5EF4-FFF2-40B4-BE49-F238E27FC236}">
                <a16:creationId xmlns:a16="http://schemas.microsoft.com/office/drawing/2014/main" id="{08E15B05-2FC9-4F8E-3AD3-AA6D78086CCE}"/>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Subtitle 2">
            <a:extLst>
              <a:ext uri="{FF2B5EF4-FFF2-40B4-BE49-F238E27FC236}">
                <a16:creationId xmlns:a16="http://schemas.microsoft.com/office/drawing/2014/main" id="{62661C72-E884-4ADA-0D6F-EC211DAD7D88}"/>
              </a:ext>
            </a:extLst>
          </p:cNvPr>
          <p:cNvSpPr>
            <a:spLocks noGrp="1"/>
          </p:cNvSpPr>
          <p:nvPr>
            <p:ph type="subTitle" idx="1"/>
          </p:nvPr>
        </p:nvSpPr>
        <p:spPr>
          <a:xfrm>
            <a:off x="1268325" y="1483189"/>
            <a:ext cx="6121303" cy="4827176"/>
          </a:xfrm>
        </p:spPr>
        <p:txBody>
          <a:bodyPr/>
          <a:lstStyle/>
          <a:p>
            <a:r>
              <a:rPr lang="sv-FI" sz="1800" dirty="0"/>
              <a:t>Den högklassiga utbildningen från Hanken ger dig relevanta och nyttiga redskap för att kunna verka i en föränderlig värld</a:t>
            </a:r>
          </a:p>
          <a:p>
            <a:pPr marL="285750" indent="-285750">
              <a:buFont typeface="Arial" panose="020B0604020202020204" pitchFamily="34" charset="0"/>
              <a:buChar char="•"/>
            </a:pPr>
            <a:r>
              <a:rPr lang="sv-FI" sz="1600" dirty="0"/>
              <a:t>Du kan välja mellan mer </a:t>
            </a:r>
            <a:r>
              <a:rPr lang="sv-FI" sz="1600" b="1" dirty="0"/>
              <a:t>matematiska ämnen</a:t>
            </a:r>
            <a:r>
              <a:rPr lang="sv-FI" sz="1600" dirty="0"/>
              <a:t>, mer </a:t>
            </a:r>
            <a:r>
              <a:rPr lang="sv-FI" sz="1600" b="1" dirty="0"/>
              <a:t>humanistiska ämnen</a:t>
            </a:r>
            <a:r>
              <a:rPr lang="sv-FI" sz="1600" dirty="0"/>
              <a:t> eller också </a:t>
            </a:r>
            <a:r>
              <a:rPr lang="sv-FI" sz="1600" b="1" dirty="0"/>
              <a:t>kreativa ämnen </a:t>
            </a:r>
          </a:p>
          <a:p>
            <a:pPr marL="285750" indent="-285750">
              <a:buFont typeface="Arial" panose="020B0604020202020204" pitchFamily="34" charset="0"/>
              <a:buChar char="•"/>
            </a:pPr>
            <a:r>
              <a:rPr lang="sv-FI" sz="1600" b="1" dirty="0"/>
              <a:t>Digitala lösningar, AI, Informationsbehandling </a:t>
            </a:r>
            <a:r>
              <a:rPr lang="sv-FI" sz="1600" dirty="0"/>
              <a:t>och </a:t>
            </a:r>
            <a:r>
              <a:rPr lang="sv-FI" sz="1600" b="1" dirty="0"/>
              <a:t>kodning</a:t>
            </a:r>
            <a:r>
              <a:rPr lang="sv-FI" sz="1600" dirty="0"/>
              <a:t> är en viktig del av Hankens kursutbud</a:t>
            </a:r>
          </a:p>
          <a:p>
            <a:pPr marL="285750" indent="-285750">
              <a:buFont typeface="Arial" panose="020B0604020202020204" pitchFamily="34" charset="0"/>
              <a:buChar char="•"/>
            </a:pPr>
            <a:r>
              <a:rPr lang="sv-FI" sz="1600" dirty="0"/>
              <a:t>Färdigheter som kan anpassas till dig som </a:t>
            </a:r>
            <a:r>
              <a:rPr lang="sv-FI" sz="1600" b="1" dirty="0"/>
              <a:t>ledare, anställd eller egenföretagare</a:t>
            </a:r>
          </a:p>
          <a:p>
            <a:pPr marL="285750" indent="-285750">
              <a:buFont typeface="Arial" panose="020B0604020202020204" pitchFamily="34" charset="0"/>
              <a:buChar char="•"/>
            </a:pPr>
            <a:r>
              <a:rPr lang="sv-FI" sz="1600" dirty="0"/>
              <a:t>Hanken värderar </a:t>
            </a:r>
            <a:r>
              <a:rPr lang="sv-FI" sz="1600" b="1" dirty="0"/>
              <a:t>språkkunskaper</a:t>
            </a:r>
            <a:r>
              <a:rPr lang="sv-FI" sz="1600" dirty="0"/>
              <a:t> högt och erbjuder ett brett utbud av språkkurser via vårt språkcenter</a:t>
            </a:r>
          </a:p>
          <a:p>
            <a:pPr marL="285750" indent="-285750">
              <a:buFont typeface="Arial" panose="020B0604020202020204" pitchFamily="34" charset="0"/>
              <a:buChar char="•"/>
            </a:pPr>
            <a:r>
              <a:rPr lang="sv-FI" sz="1600" dirty="0"/>
              <a:t>Hanken integrerar </a:t>
            </a:r>
            <a:r>
              <a:rPr lang="sv-FI" sz="1600" b="1" dirty="0"/>
              <a:t>hållbarhet och ansvarsfullhet </a:t>
            </a:r>
            <a:r>
              <a:rPr lang="sv-FI" sz="1600" dirty="0"/>
              <a:t>som en väsentlig del av utbildningen</a:t>
            </a:r>
          </a:p>
          <a:p>
            <a:pPr marL="742950" lvl="1" indent="-285750" algn="l">
              <a:buFont typeface="Arial" panose="020B0604020202020204" pitchFamily="34" charset="0"/>
              <a:buChar char="•"/>
            </a:pPr>
            <a:r>
              <a:rPr lang="sv-SE" sz="1600" dirty="0"/>
              <a:t>Kandidatstuderanden kan välja Företagsansvar (Corporate </a:t>
            </a:r>
            <a:r>
              <a:rPr lang="sv-SE" sz="1600" dirty="0" err="1"/>
              <a:t>Responsibility</a:t>
            </a:r>
            <a:r>
              <a:rPr lang="sv-SE" sz="1600" dirty="0"/>
              <a:t>) eller </a:t>
            </a:r>
            <a:r>
              <a:rPr lang="sv-SE" sz="1600" dirty="0" err="1"/>
              <a:t>Supply</a:t>
            </a:r>
            <a:r>
              <a:rPr lang="sv-SE" sz="1600" dirty="0"/>
              <a:t> </a:t>
            </a:r>
            <a:r>
              <a:rPr lang="sv-SE" sz="1600" dirty="0" err="1"/>
              <a:t>Chain</a:t>
            </a:r>
            <a:r>
              <a:rPr lang="sv-SE" sz="1600" dirty="0"/>
              <a:t> and Social </a:t>
            </a:r>
            <a:r>
              <a:rPr lang="sv-SE" sz="1600" dirty="0" err="1"/>
              <a:t>Responsibility</a:t>
            </a:r>
            <a:r>
              <a:rPr lang="sv-SE" sz="1600" dirty="0"/>
              <a:t> som biämne</a:t>
            </a:r>
          </a:p>
          <a:p>
            <a:endParaRPr lang="sv-SE" dirty="0"/>
          </a:p>
          <a:p>
            <a:endParaRPr lang="sv-SE" dirty="0"/>
          </a:p>
        </p:txBody>
      </p:sp>
      <p:sp>
        <p:nvSpPr>
          <p:cNvPr id="4" name="Title 3">
            <a:extLst>
              <a:ext uri="{FF2B5EF4-FFF2-40B4-BE49-F238E27FC236}">
                <a16:creationId xmlns:a16="http://schemas.microsoft.com/office/drawing/2014/main" id="{93389216-F1CE-5876-A559-9716D6D8EEE9}"/>
              </a:ext>
            </a:extLst>
          </p:cNvPr>
          <p:cNvSpPr>
            <a:spLocks noGrp="1"/>
          </p:cNvSpPr>
          <p:nvPr>
            <p:ph type="title"/>
          </p:nvPr>
        </p:nvSpPr>
        <p:spPr/>
        <p:txBody>
          <a:bodyPr/>
          <a:lstStyle/>
          <a:p>
            <a:r>
              <a:rPr lang="sv-SE" dirty="0">
                <a:solidFill>
                  <a:schemeClr val="accent1"/>
                </a:solidFill>
              </a:rPr>
              <a:t>MÅNGSIDIG UTBILDNING</a:t>
            </a:r>
            <a:endParaRPr lang="sv-FI" dirty="0">
              <a:solidFill>
                <a:schemeClr val="accent1"/>
              </a:solidFill>
            </a:endParaRPr>
          </a:p>
        </p:txBody>
      </p:sp>
      <p:sp>
        <p:nvSpPr>
          <p:cNvPr id="5" name="Text Placeholder 4">
            <a:extLst>
              <a:ext uri="{FF2B5EF4-FFF2-40B4-BE49-F238E27FC236}">
                <a16:creationId xmlns:a16="http://schemas.microsoft.com/office/drawing/2014/main" id="{9DF85098-24AF-23B9-CEDA-3029C85082BF}"/>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2177867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57FE1A-CA48-D5FB-290A-66A509547995}"/>
              </a:ext>
            </a:extLst>
          </p:cNvPr>
          <p:cNvSpPr>
            <a:spLocks noGrp="1"/>
          </p:cNvSpPr>
          <p:nvPr>
            <p:ph type="title"/>
          </p:nvPr>
        </p:nvSpPr>
        <p:spPr/>
        <p:txBody>
          <a:bodyPr/>
          <a:lstStyle/>
          <a:p>
            <a:pPr algn="ctr"/>
            <a:r>
              <a:rPr lang="sv-FI" sz="3600" dirty="0">
                <a:solidFill>
                  <a:schemeClr val="accent1"/>
                </a:solidFill>
              </a:rPr>
              <a:t>STUDIERNAS UPPBYGGNAD </a:t>
            </a:r>
            <a:endParaRPr lang="sv-FI" dirty="0">
              <a:solidFill>
                <a:schemeClr val="accent1"/>
              </a:solidFill>
            </a:endParaRPr>
          </a:p>
        </p:txBody>
      </p:sp>
      <p:pic>
        <p:nvPicPr>
          <p:cNvPr id="4" name="Picture 3" descr="A screenshot of a computer&#10;&#10;Description automatically generated">
            <a:extLst>
              <a:ext uri="{FF2B5EF4-FFF2-40B4-BE49-F238E27FC236}">
                <a16:creationId xmlns:a16="http://schemas.microsoft.com/office/drawing/2014/main" id="{E46823DF-8E5D-BE0C-2730-283D80052E5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766887" y="1483188"/>
            <a:ext cx="8658225" cy="4870252"/>
          </a:xfrm>
          <a:prstGeom prst="rect">
            <a:avLst/>
          </a:prstGeom>
        </p:spPr>
      </p:pic>
    </p:spTree>
    <p:extLst>
      <p:ext uri="{BB962C8B-B14F-4D97-AF65-F5344CB8AC3E}">
        <p14:creationId xmlns:p14="http://schemas.microsoft.com/office/powerpoint/2010/main" val="200272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BDD5BE-F71E-85B3-2AB6-36A8AD3CEEA1}"/>
              </a:ext>
            </a:extLst>
          </p:cNvPr>
          <p:cNvSpPr>
            <a:spLocks noGrp="1"/>
          </p:cNvSpPr>
          <p:nvPr>
            <p:ph type="title"/>
          </p:nvPr>
        </p:nvSpPr>
        <p:spPr/>
        <p:txBody>
          <a:bodyPr/>
          <a:lstStyle/>
          <a:p>
            <a:pPr algn="ctr"/>
            <a:r>
              <a:rPr lang="sv-FI" dirty="0">
                <a:solidFill>
                  <a:schemeClr val="accent1"/>
                </a:solidFill>
              </a:rPr>
              <a:t>ETT ÄMNE SOM PASSAR DIG!</a:t>
            </a:r>
          </a:p>
        </p:txBody>
      </p:sp>
      <p:pic>
        <p:nvPicPr>
          <p:cNvPr id="4" name="Picture 3" descr="A group of colorful squares with black text&#10;&#10;Description automatically generated">
            <a:extLst>
              <a:ext uri="{FF2B5EF4-FFF2-40B4-BE49-F238E27FC236}">
                <a16:creationId xmlns:a16="http://schemas.microsoft.com/office/drawing/2014/main" id="{6A71A3F9-8373-6D67-9C28-98FF3052E31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132074" y="1483188"/>
            <a:ext cx="7497726" cy="4215412"/>
          </a:xfrm>
          <a:prstGeom prst="rect">
            <a:avLst/>
          </a:prstGeom>
        </p:spPr>
      </p:pic>
      <p:sp>
        <p:nvSpPr>
          <p:cNvPr id="5" name="TextBox 4">
            <a:extLst>
              <a:ext uri="{FF2B5EF4-FFF2-40B4-BE49-F238E27FC236}">
                <a16:creationId xmlns:a16="http://schemas.microsoft.com/office/drawing/2014/main" id="{28E60E5F-7F03-8412-77CB-10CDAEE23F52}"/>
              </a:ext>
            </a:extLst>
          </p:cNvPr>
          <p:cNvSpPr txBox="1"/>
          <p:nvPr/>
        </p:nvSpPr>
        <p:spPr>
          <a:xfrm>
            <a:off x="8197703" y="5700862"/>
            <a:ext cx="2257425" cy="830997"/>
          </a:xfrm>
          <a:prstGeom prst="rect">
            <a:avLst/>
          </a:prstGeom>
          <a:noFill/>
        </p:spPr>
        <p:txBody>
          <a:bodyPr wrap="square" rtlCol="0">
            <a:spAutoFit/>
          </a:bodyPr>
          <a:lstStyle/>
          <a:p>
            <a:r>
              <a:rPr lang="sv-FI" sz="1600" i="1" dirty="0"/>
              <a:t>Ämnen med en blå prick går att läsa både i Helsingfors och Vasa</a:t>
            </a:r>
          </a:p>
        </p:txBody>
      </p:sp>
      <p:sp>
        <p:nvSpPr>
          <p:cNvPr id="2" name="TextBox 1">
            <a:extLst>
              <a:ext uri="{FF2B5EF4-FFF2-40B4-BE49-F238E27FC236}">
                <a16:creationId xmlns:a16="http://schemas.microsoft.com/office/drawing/2014/main" id="{5734506D-F823-0030-9F5A-3E02B0589987}"/>
              </a:ext>
            </a:extLst>
          </p:cNvPr>
          <p:cNvSpPr txBox="1"/>
          <p:nvPr/>
        </p:nvSpPr>
        <p:spPr>
          <a:xfrm>
            <a:off x="8197703" y="6479146"/>
            <a:ext cx="4401878" cy="307777"/>
          </a:xfrm>
          <a:prstGeom prst="rect">
            <a:avLst/>
          </a:prstGeom>
          <a:noFill/>
        </p:spPr>
        <p:txBody>
          <a:bodyPr wrap="square" rtlCol="0">
            <a:spAutoFit/>
          </a:bodyPr>
          <a:lstStyle/>
          <a:p>
            <a:r>
              <a:rPr lang="sv-SE" sz="1400" i="1" dirty="0">
                <a:solidFill>
                  <a:srgbClr val="FF0000"/>
                </a:solidFill>
              </a:rPr>
              <a:t>Entreprenörskap kommer inte kunna läsas i Vasa</a:t>
            </a:r>
            <a:endParaRPr lang="sv-FI" sz="1400" i="1" dirty="0">
              <a:solidFill>
                <a:srgbClr val="FF0000"/>
              </a:solidFill>
            </a:endParaRPr>
          </a:p>
        </p:txBody>
      </p:sp>
    </p:spTree>
    <p:extLst>
      <p:ext uri="{BB962C8B-B14F-4D97-AF65-F5344CB8AC3E}">
        <p14:creationId xmlns:p14="http://schemas.microsoft.com/office/powerpoint/2010/main" val="181005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A276AB1-EEAE-7546-6F11-07A3F6798D2B}"/>
              </a:ext>
            </a:extLst>
          </p:cNvPr>
          <p:cNvSpPr>
            <a:spLocks noGrp="1"/>
          </p:cNvSpPr>
          <p:nvPr>
            <p:ph type="subTitle" idx="1"/>
          </p:nvPr>
        </p:nvSpPr>
        <p:spPr>
          <a:xfrm>
            <a:off x="1268326" y="1483189"/>
            <a:ext cx="5579042" cy="4827176"/>
          </a:xfrm>
        </p:spPr>
        <p:txBody>
          <a:bodyPr/>
          <a:lstStyle/>
          <a:p>
            <a:r>
              <a:rPr lang="sv-SE" sz="1800" dirty="0"/>
              <a:t>”En gång </a:t>
            </a:r>
            <a:r>
              <a:rPr lang="sv-SE" sz="1800" dirty="0" err="1"/>
              <a:t>Hankeit</a:t>
            </a:r>
            <a:r>
              <a:rPr lang="sv-SE" sz="1800" dirty="0"/>
              <a:t> alltid </a:t>
            </a:r>
            <a:r>
              <a:rPr lang="sv-SE" sz="1800" dirty="0" err="1"/>
              <a:t>Hankeit</a:t>
            </a:r>
            <a:r>
              <a:rPr lang="sv-SE" sz="1800" dirty="0"/>
              <a:t>”</a:t>
            </a:r>
          </a:p>
          <a:p>
            <a:pPr marL="285750" indent="-285750">
              <a:buFont typeface="Arial" panose="020B0604020202020204" pitchFamily="34" charset="0"/>
              <a:buChar char="•"/>
            </a:pPr>
            <a:r>
              <a:rPr lang="sv-FI" sz="1600" dirty="0"/>
              <a:t>Hanken är en liten handelshögskola, vilket betyder att samhörigheten och gemenskapen är unik</a:t>
            </a:r>
            <a:endParaRPr lang="sv-FI" sz="2200" dirty="0"/>
          </a:p>
          <a:p>
            <a:pPr marL="285750" indent="-285750">
              <a:buFont typeface="Arial" panose="020B0604020202020204" pitchFamily="34" charset="0"/>
              <a:buChar char="•"/>
            </a:pPr>
            <a:r>
              <a:rPr lang="sv-FI" sz="1600" dirty="0"/>
              <a:t>Våra alumner uppskattade sina studier, sitt studieliv på kåren och föreningen och gemenskapen så mycket att de vill ge tillbaka till de som studerar nu</a:t>
            </a:r>
          </a:p>
          <a:p>
            <a:pPr marL="285750" indent="-285750">
              <a:buFont typeface="Arial" panose="020B0604020202020204" pitchFamily="34" charset="0"/>
              <a:buChar char="•"/>
            </a:pPr>
            <a:r>
              <a:rPr lang="sv-FI" sz="1600" dirty="0"/>
              <a:t>Nya vänner som kommer från hela Finland och även från andra länder</a:t>
            </a:r>
          </a:p>
          <a:p>
            <a:pPr marL="285750" indent="-285750">
              <a:buFont typeface="Arial" panose="020B0604020202020204" pitchFamily="34" charset="0"/>
              <a:buChar char="•"/>
            </a:pPr>
            <a:r>
              <a:rPr lang="sv-FI" sz="1600" dirty="0"/>
              <a:t>På Hanken strävar vi alltid till att alla ska må bra, känna sig trygga i sin omgivning och få vara sig själva</a:t>
            </a:r>
          </a:p>
          <a:p>
            <a:pPr marL="742950" lvl="1" indent="-285750" algn="l">
              <a:buFont typeface="Arial" panose="020B0604020202020204" pitchFamily="34" charset="0"/>
              <a:buChar char="•"/>
            </a:pPr>
            <a:r>
              <a:rPr lang="sv-FI" sz="1600" dirty="0"/>
              <a:t>Hankens stödtjänster är en viktig del av studenternas vardag: </a:t>
            </a:r>
            <a:r>
              <a:rPr lang="sv-FI" sz="1600" b="1" dirty="0"/>
              <a:t>studiecoaching, studiepsykolog och psykoterapi</a:t>
            </a:r>
          </a:p>
          <a:p>
            <a:endParaRPr lang="sv-FI" dirty="0"/>
          </a:p>
        </p:txBody>
      </p:sp>
      <p:sp>
        <p:nvSpPr>
          <p:cNvPr id="3" name="Title 2">
            <a:extLst>
              <a:ext uri="{FF2B5EF4-FFF2-40B4-BE49-F238E27FC236}">
                <a16:creationId xmlns:a16="http://schemas.microsoft.com/office/drawing/2014/main" id="{B3D7FAEB-486D-70C1-6F49-823EC477DD1C}"/>
              </a:ext>
            </a:extLst>
          </p:cNvPr>
          <p:cNvSpPr>
            <a:spLocks noGrp="1"/>
          </p:cNvSpPr>
          <p:nvPr>
            <p:ph type="title"/>
          </p:nvPr>
        </p:nvSpPr>
        <p:spPr/>
        <p:txBody>
          <a:bodyPr/>
          <a:lstStyle/>
          <a:p>
            <a:r>
              <a:rPr lang="sv-FI" dirty="0">
                <a:solidFill>
                  <a:schemeClr val="accent1"/>
                </a:solidFill>
              </a:rPr>
              <a:t>GEMENSKAP</a:t>
            </a:r>
          </a:p>
        </p:txBody>
      </p:sp>
      <p:sp>
        <p:nvSpPr>
          <p:cNvPr id="4" name="Text Placeholder 3">
            <a:extLst>
              <a:ext uri="{FF2B5EF4-FFF2-40B4-BE49-F238E27FC236}">
                <a16:creationId xmlns:a16="http://schemas.microsoft.com/office/drawing/2014/main" id="{A8CDA9B9-81C1-7A75-B668-9F6EB8F98BF3}"/>
              </a:ext>
            </a:extLst>
          </p:cNvPr>
          <p:cNvSpPr>
            <a:spLocks noGrp="1"/>
          </p:cNvSpPr>
          <p:nvPr>
            <p:ph type="body" sz="quarter" idx="11"/>
          </p:nvPr>
        </p:nvSpPr>
        <p:spPr/>
        <p:txBody>
          <a:bodyPr/>
          <a:lstStyle/>
          <a:p>
            <a:endParaRPr lang="sv-FI"/>
          </a:p>
        </p:txBody>
      </p:sp>
      <p:pic>
        <p:nvPicPr>
          <p:cNvPr id="7" name="Picture Placeholder 6" descr="Two women jumping in the air&#10;&#10;Description automatically generated">
            <a:extLst>
              <a:ext uri="{FF2B5EF4-FFF2-40B4-BE49-F238E27FC236}">
                <a16:creationId xmlns:a16="http://schemas.microsoft.com/office/drawing/2014/main" id="{B09EBB72-E4D4-F879-6364-59264680EAB0}"/>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5122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in a room&#10;&#10;Description automatically generated">
            <a:extLst>
              <a:ext uri="{FF2B5EF4-FFF2-40B4-BE49-F238E27FC236}">
                <a16:creationId xmlns:a16="http://schemas.microsoft.com/office/drawing/2014/main" id="{E2AF91C1-9200-A087-4D8C-F88EA18C35A5}"/>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val="0"/>
              </a:ext>
            </a:extLst>
          </a:blip>
          <a:srcRect/>
          <a:stretch/>
        </p:blipFill>
        <p:spPr>
          <a:xfrm>
            <a:off x="7747000" y="0"/>
            <a:ext cx="4445000" cy="6858000"/>
          </a:xfrm>
        </p:spPr>
      </p:pic>
      <p:sp>
        <p:nvSpPr>
          <p:cNvPr id="3" name="Subtitle 2">
            <a:extLst>
              <a:ext uri="{FF2B5EF4-FFF2-40B4-BE49-F238E27FC236}">
                <a16:creationId xmlns:a16="http://schemas.microsoft.com/office/drawing/2014/main" id="{D95B6E2A-B1FD-D66A-08CC-8ED0514C63B7}"/>
              </a:ext>
            </a:extLst>
          </p:cNvPr>
          <p:cNvSpPr>
            <a:spLocks noGrp="1"/>
          </p:cNvSpPr>
          <p:nvPr>
            <p:ph type="subTitle" idx="1"/>
          </p:nvPr>
        </p:nvSpPr>
        <p:spPr>
          <a:xfrm>
            <a:off x="1268325" y="1483189"/>
            <a:ext cx="5515247" cy="4827176"/>
          </a:xfrm>
        </p:spPr>
        <p:txBody>
          <a:bodyPr/>
          <a:lstStyle/>
          <a:p>
            <a:pPr marL="285750" indent="-285750">
              <a:buFont typeface="Arial" panose="020B0604020202020204" pitchFamily="34" charset="0"/>
              <a:buChar char="•"/>
            </a:pPr>
            <a:r>
              <a:rPr lang="sv-SE" sz="1600" dirty="0"/>
              <a:t>Anställningsprocenten efter examen är 95%</a:t>
            </a:r>
          </a:p>
          <a:p>
            <a:pPr marL="285750" indent="-285750">
              <a:buFont typeface="Arial" panose="020B0604020202020204" pitchFamily="34" charset="0"/>
              <a:buChar char="•"/>
            </a:pPr>
            <a:r>
              <a:rPr lang="sv-FI" sz="1600" dirty="0">
                <a:hlinkClick r:id="rId4"/>
              </a:rPr>
              <a:t>Ekonomernas medellön</a:t>
            </a:r>
            <a:r>
              <a:rPr lang="sv-FI" sz="1600" dirty="0"/>
              <a:t> utan resultatpremier var 6 383 euro i månaden.</a:t>
            </a:r>
          </a:p>
          <a:p>
            <a:pPr marL="285750" indent="-285750">
              <a:buFont typeface="Arial" panose="020B0604020202020204" pitchFamily="34" charset="0"/>
              <a:buChar char="•"/>
            </a:pPr>
            <a:r>
              <a:rPr lang="sv-FI" sz="1600" dirty="0"/>
              <a:t>Det evenemangsutbud – både karriärrelaterade och mer festliga evenemang leder till ett socialt kapital som räcker livet ut</a:t>
            </a:r>
          </a:p>
        </p:txBody>
      </p:sp>
      <p:sp>
        <p:nvSpPr>
          <p:cNvPr id="4" name="Title 3">
            <a:extLst>
              <a:ext uri="{FF2B5EF4-FFF2-40B4-BE49-F238E27FC236}">
                <a16:creationId xmlns:a16="http://schemas.microsoft.com/office/drawing/2014/main" id="{5F62233F-611A-BCA5-9980-52AF2C9C06FA}"/>
              </a:ext>
            </a:extLst>
          </p:cNvPr>
          <p:cNvSpPr>
            <a:spLocks noGrp="1"/>
          </p:cNvSpPr>
          <p:nvPr>
            <p:ph type="title"/>
          </p:nvPr>
        </p:nvSpPr>
        <p:spPr/>
        <p:txBody>
          <a:bodyPr/>
          <a:lstStyle/>
          <a:p>
            <a:r>
              <a:rPr lang="sv-SE" dirty="0">
                <a:solidFill>
                  <a:schemeClr val="accent1"/>
                </a:solidFill>
              </a:rPr>
              <a:t>NETWORKING OCH KARRIÄR</a:t>
            </a:r>
            <a:endParaRPr lang="sv-FI" dirty="0">
              <a:solidFill>
                <a:schemeClr val="accent1"/>
              </a:solidFill>
            </a:endParaRPr>
          </a:p>
        </p:txBody>
      </p:sp>
      <p:sp>
        <p:nvSpPr>
          <p:cNvPr id="5" name="Text Placeholder 4">
            <a:extLst>
              <a:ext uri="{FF2B5EF4-FFF2-40B4-BE49-F238E27FC236}">
                <a16:creationId xmlns:a16="http://schemas.microsoft.com/office/drawing/2014/main" id="{BF0E8A66-46EF-7470-520E-DBAAD891C34F}"/>
              </a:ext>
            </a:extLst>
          </p:cNvPr>
          <p:cNvSpPr>
            <a:spLocks noGrp="1"/>
          </p:cNvSpPr>
          <p:nvPr>
            <p:ph type="body" sz="quarter" idx="11"/>
          </p:nvPr>
        </p:nvSpPr>
        <p:spPr/>
        <p:txBody>
          <a:bodyPr/>
          <a:lstStyle/>
          <a:p>
            <a:endParaRPr lang="sv-FI"/>
          </a:p>
        </p:txBody>
      </p:sp>
      <p:pic>
        <p:nvPicPr>
          <p:cNvPr id="8" name="Online Media 7" title="Hanken Network Day 2016">
            <a:hlinkClick r:id="" action="ppaction://media"/>
            <a:extLst>
              <a:ext uri="{FF2B5EF4-FFF2-40B4-BE49-F238E27FC236}">
                <a16:creationId xmlns:a16="http://schemas.microsoft.com/office/drawing/2014/main" id="{2D7A4722-C55C-A5A2-EC51-9FE659D26C28}"/>
              </a:ext>
            </a:extLst>
          </p:cNvPr>
          <p:cNvPicPr>
            <a:picLocks noRot="1" noChangeAspect="1"/>
          </p:cNvPicPr>
          <p:nvPr>
            <a:videoFile r:link="rId1"/>
          </p:nvPr>
        </p:nvPicPr>
        <p:blipFill>
          <a:blip r:embed="rId5"/>
          <a:stretch>
            <a:fillRect/>
          </a:stretch>
        </p:blipFill>
        <p:spPr>
          <a:xfrm>
            <a:off x="838201" y="4000855"/>
            <a:ext cx="4087628" cy="2309510"/>
          </a:xfrm>
          <a:prstGeom prst="rect">
            <a:avLst/>
          </a:prstGeom>
        </p:spPr>
      </p:pic>
      <p:sp>
        <p:nvSpPr>
          <p:cNvPr id="9" name="TextBox 8">
            <a:extLst>
              <a:ext uri="{FF2B5EF4-FFF2-40B4-BE49-F238E27FC236}">
                <a16:creationId xmlns:a16="http://schemas.microsoft.com/office/drawing/2014/main" id="{1D3DA3EC-7342-F39B-841C-FA95ECBC3433}"/>
              </a:ext>
            </a:extLst>
          </p:cNvPr>
          <p:cNvSpPr txBox="1"/>
          <p:nvPr/>
        </p:nvSpPr>
        <p:spPr>
          <a:xfrm>
            <a:off x="735996" y="6310365"/>
            <a:ext cx="3387851" cy="338554"/>
          </a:xfrm>
          <a:prstGeom prst="rect">
            <a:avLst/>
          </a:prstGeom>
          <a:noFill/>
        </p:spPr>
        <p:txBody>
          <a:bodyPr wrap="none" rtlCol="0">
            <a:spAutoFit/>
          </a:bodyPr>
          <a:lstStyle/>
          <a:p>
            <a:r>
              <a:rPr lang="sv-SE" sz="1600" dirty="0"/>
              <a:t>Hanken </a:t>
            </a:r>
            <a:r>
              <a:rPr lang="sv-SE" sz="1600" dirty="0" err="1"/>
              <a:t>Network</a:t>
            </a:r>
            <a:r>
              <a:rPr lang="sv-SE" sz="1600" dirty="0"/>
              <a:t> Day ordnas varje år</a:t>
            </a:r>
            <a:endParaRPr lang="sv-FI" sz="1600" dirty="0"/>
          </a:p>
        </p:txBody>
      </p:sp>
    </p:spTree>
    <p:extLst>
      <p:ext uri="{BB962C8B-B14F-4D97-AF65-F5344CB8AC3E}">
        <p14:creationId xmlns:p14="http://schemas.microsoft.com/office/powerpoint/2010/main" val="242318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BE2B8C-9A7E-BC84-EBEC-653680AF2867}"/>
              </a:ext>
            </a:extLst>
          </p:cNvPr>
          <p:cNvSpPr>
            <a:spLocks noGrp="1"/>
          </p:cNvSpPr>
          <p:nvPr>
            <p:ph type="subTitle" idx="1"/>
          </p:nvPr>
        </p:nvSpPr>
        <p:spPr>
          <a:xfrm>
            <a:off x="1211111" y="1483188"/>
            <a:ext cx="10022946" cy="4343342"/>
          </a:xfrm>
        </p:spPr>
        <p:txBody>
          <a:bodyPr/>
          <a:lstStyle/>
          <a:p>
            <a:r>
              <a:rPr lang="sv-FI" sz="1600" dirty="0"/>
              <a:t>Hanken har flera engagerade alumner, ofta i viktiga positioner i det finska och internationella näringslivet</a:t>
            </a:r>
          </a:p>
          <a:p>
            <a:pPr marL="285750" indent="-285750">
              <a:buFont typeface="Arial" panose="020B0604020202020204" pitchFamily="34" charset="0"/>
              <a:buChar char="•"/>
            </a:pPr>
            <a:r>
              <a:rPr lang="sv-FI" sz="1600" dirty="0"/>
              <a:t>Många partnerföretag som du har möjlighet att träffa på Hanken och diskutera arbetsmöjligheter med</a:t>
            </a:r>
          </a:p>
          <a:p>
            <a:pPr marL="285750" indent="-285750">
              <a:buFont typeface="Arial" panose="020B0604020202020204" pitchFamily="34" charset="0"/>
              <a:buChar char="•"/>
            </a:pPr>
            <a:r>
              <a:rPr lang="sv-FI" sz="1600" dirty="0"/>
              <a:t>Näringslivet syns även i undervisningen: våra partnerföretag deltar med t.ex. äkta </a:t>
            </a:r>
            <a:r>
              <a:rPr lang="sv-FI" sz="1600" dirty="0" err="1"/>
              <a:t>case</a:t>
            </a:r>
            <a:r>
              <a:rPr lang="sv-FI" sz="1600" dirty="0"/>
              <a:t>, gästföreläsningar, företagsbesök mm</a:t>
            </a:r>
          </a:p>
          <a:p>
            <a:pPr marL="285750" indent="-285750">
              <a:buFont typeface="Arial" panose="020B0604020202020204" pitchFamily="34" charset="0"/>
              <a:buChar char="•"/>
            </a:pPr>
            <a:r>
              <a:rPr lang="sv-FI" sz="1600" dirty="0"/>
              <a:t>Du kan engagera dig i evenemangsplanering, företagsbesök och karriärrelaterade teman via en mängd olika forum </a:t>
            </a:r>
          </a:p>
          <a:p>
            <a:pPr marL="742950" lvl="1" indent="-285750" algn="l">
              <a:buFont typeface="Arial" panose="020B0604020202020204" pitchFamily="34" charset="0"/>
              <a:buChar char="•"/>
            </a:pPr>
            <a:r>
              <a:rPr lang="sv-FI" sz="1600" b="1" dirty="0"/>
              <a:t>Via SHS och SSHV: </a:t>
            </a:r>
            <a:r>
              <a:rPr lang="sv-FI" sz="1600" dirty="0"/>
              <a:t>Näringslivsutskottet, </a:t>
            </a:r>
            <a:r>
              <a:rPr lang="sv-FI" sz="1600" dirty="0" err="1"/>
              <a:t>HankInvest</a:t>
            </a:r>
            <a:r>
              <a:rPr lang="sv-FI" sz="1600" dirty="0"/>
              <a:t>, </a:t>
            </a:r>
            <a:r>
              <a:rPr lang="sv-FI" sz="1600" dirty="0" err="1"/>
              <a:t>Women’s</a:t>
            </a:r>
            <a:r>
              <a:rPr lang="sv-FI" sz="1600" dirty="0"/>
              <a:t> </a:t>
            </a:r>
            <a:r>
              <a:rPr lang="sv-FI" sz="1600" dirty="0" err="1"/>
              <a:t>Carreer</a:t>
            </a:r>
            <a:r>
              <a:rPr lang="sv-FI" sz="1600" dirty="0"/>
              <a:t> </a:t>
            </a:r>
            <a:r>
              <a:rPr lang="sv-FI" sz="1600" dirty="0" err="1"/>
              <a:t>Society</a:t>
            </a:r>
            <a:r>
              <a:rPr lang="sv-FI" sz="1600" dirty="0"/>
              <a:t>, Hanken </a:t>
            </a:r>
            <a:r>
              <a:rPr lang="sv-FI" sz="1600" dirty="0" err="1"/>
              <a:t>Entrepreneurship</a:t>
            </a:r>
            <a:r>
              <a:rPr lang="sv-FI" sz="1600" dirty="0"/>
              <a:t> </a:t>
            </a:r>
            <a:r>
              <a:rPr lang="sv-FI" sz="1600" dirty="0" err="1"/>
              <a:t>mf</a:t>
            </a:r>
            <a:r>
              <a:rPr lang="sv-FI" sz="1600" dirty="0"/>
              <a:t>.</a:t>
            </a:r>
          </a:p>
          <a:p>
            <a:pPr marL="742950" lvl="1" indent="-285750" algn="l">
              <a:buFont typeface="Arial" panose="020B0604020202020204" pitchFamily="34" charset="0"/>
              <a:buChar char="•"/>
            </a:pPr>
            <a:r>
              <a:rPr lang="sv-FI" sz="1600" b="1" dirty="0"/>
              <a:t>Via högskolan: </a:t>
            </a:r>
            <a:r>
              <a:rPr lang="sv-FI" sz="1600" dirty="0"/>
              <a:t>Hankens karriärtjänster, Hanken Business Labb </a:t>
            </a:r>
          </a:p>
        </p:txBody>
      </p:sp>
      <p:sp>
        <p:nvSpPr>
          <p:cNvPr id="4" name="Title 3">
            <a:extLst>
              <a:ext uri="{FF2B5EF4-FFF2-40B4-BE49-F238E27FC236}">
                <a16:creationId xmlns:a16="http://schemas.microsoft.com/office/drawing/2014/main" id="{406BC4FC-0944-2109-E904-DADADA7082F8}"/>
              </a:ext>
            </a:extLst>
          </p:cNvPr>
          <p:cNvSpPr>
            <a:spLocks noGrp="1"/>
          </p:cNvSpPr>
          <p:nvPr>
            <p:ph type="title"/>
          </p:nvPr>
        </p:nvSpPr>
        <p:spPr>
          <a:xfrm>
            <a:off x="838200" y="771307"/>
            <a:ext cx="10783185" cy="711881"/>
          </a:xfrm>
        </p:spPr>
        <p:txBody>
          <a:bodyPr/>
          <a:lstStyle/>
          <a:p>
            <a:r>
              <a:rPr lang="sv-SE" dirty="0">
                <a:solidFill>
                  <a:schemeClr val="accent1"/>
                </a:solidFill>
              </a:rPr>
              <a:t>KONTAKTEN TILL NÄRINGSLIVET</a:t>
            </a:r>
            <a:endParaRPr lang="sv-FI" dirty="0">
              <a:solidFill>
                <a:schemeClr val="accent1"/>
              </a:solidFill>
            </a:endParaRPr>
          </a:p>
        </p:txBody>
      </p:sp>
      <p:sp>
        <p:nvSpPr>
          <p:cNvPr id="5" name="Text Placeholder 4">
            <a:extLst>
              <a:ext uri="{FF2B5EF4-FFF2-40B4-BE49-F238E27FC236}">
                <a16:creationId xmlns:a16="http://schemas.microsoft.com/office/drawing/2014/main" id="{062D5341-4AAE-4510-3826-93646AC1A529}"/>
              </a:ext>
            </a:extLst>
          </p:cNvPr>
          <p:cNvSpPr>
            <a:spLocks noGrp="1"/>
          </p:cNvSpPr>
          <p:nvPr>
            <p:ph type="body" sz="quarter" idx="11"/>
          </p:nvPr>
        </p:nvSpPr>
        <p:spPr/>
        <p:txBody>
          <a:bodyPr/>
          <a:lstStyle/>
          <a:p>
            <a:endParaRPr lang="sv-FI"/>
          </a:p>
        </p:txBody>
      </p:sp>
      <p:pic>
        <p:nvPicPr>
          <p:cNvPr id="7" name="Picture 6">
            <a:extLst>
              <a:ext uri="{FF2B5EF4-FFF2-40B4-BE49-F238E27FC236}">
                <a16:creationId xmlns:a16="http://schemas.microsoft.com/office/drawing/2014/main" id="{90047092-8F46-55A5-24E0-12F54F403C35}"/>
              </a:ext>
            </a:extLst>
          </p:cNvPr>
          <p:cNvPicPr>
            <a:picLocks noChangeAspect="1"/>
          </p:cNvPicPr>
          <p:nvPr/>
        </p:nvPicPr>
        <p:blipFill rotWithShape="1">
          <a:blip r:embed="rId2"/>
          <a:srcRect l="16398" t="3665" r="4416" b="51030"/>
          <a:stretch/>
        </p:blipFill>
        <p:spPr>
          <a:xfrm>
            <a:off x="116958" y="5099271"/>
            <a:ext cx="6630525" cy="1758729"/>
          </a:xfrm>
          <a:prstGeom prst="rect">
            <a:avLst/>
          </a:prstGeom>
        </p:spPr>
      </p:pic>
      <p:pic>
        <p:nvPicPr>
          <p:cNvPr id="9" name="Picture 8">
            <a:extLst>
              <a:ext uri="{FF2B5EF4-FFF2-40B4-BE49-F238E27FC236}">
                <a16:creationId xmlns:a16="http://schemas.microsoft.com/office/drawing/2014/main" id="{B9378CA8-86E2-3B81-2A49-B3557CB4E42B}"/>
              </a:ext>
            </a:extLst>
          </p:cNvPr>
          <p:cNvPicPr>
            <a:picLocks noChangeAspect="1"/>
          </p:cNvPicPr>
          <p:nvPr/>
        </p:nvPicPr>
        <p:blipFill rotWithShape="1">
          <a:blip r:embed="rId2"/>
          <a:srcRect l="11179" t="55322" r="5753" b="-836"/>
          <a:stretch/>
        </p:blipFill>
        <p:spPr>
          <a:xfrm>
            <a:off x="6353073" y="5116286"/>
            <a:ext cx="5838927" cy="1483188"/>
          </a:xfrm>
          <a:prstGeom prst="rect">
            <a:avLst/>
          </a:prstGeom>
        </p:spPr>
      </p:pic>
    </p:spTree>
    <p:extLst>
      <p:ext uri="{BB962C8B-B14F-4D97-AF65-F5344CB8AC3E}">
        <p14:creationId xmlns:p14="http://schemas.microsoft.com/office/powerpoint/2010/main" val="1145160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ouple of women holding bottles&#10;&#10;Description automatically generated">
            <a:extLst>
              <a:ext uri="{FF2B5EF4-FFF2-40B4-BE49-F238E27FC236}">
                <a16:creationId xmlns:a16="http://schemas.microsoft.com/office/drawing/2014/main" id="{93374F30-CB42-89CC-9747-71DE8952C43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Subtitle 2">
            <a:extLst>
              <a:ext uri="{FF2B5EF4-FFF2-40B4-BE49-F238E27FC236}">
                <a16:creationId xmlns:a16="http://schemas.microsoft.com/office/drawing/2014/main" id="{835D3271-16B4-0BDB-236B-01530909E7C6}"/>
              </a:ext>
            </a:extLst>
          </p:cNvPr>
          <p:cNvSpPr>
            <a:spLocks noGrp="1"/>
          </p:cNvSpPr>
          <p:nvPr>
            <p:ph type="subTitle" idx="1"/>
          </p:nvPr>
        </p:nvSpPr>
        <p:spPr>
          <a:xfrm>
            <a:off x="1268326" y="1483189"/>
            <a:ext cx="6124424" cy="4827176"/>
          </a:xfrm>
        </p:spPr>
        <p:txBody>
          <a:bodyPr/>
          <a:lstStyle/>
          <a:p>
            <a:r>
              <a:rPr lang="sv-FI" sz="1600" b="1" dirty="0"/>
              <a:t>Hanken Business Lab </a:t>
            </a:r>
            <a:r>
              <a:rPr lang="sv-FI" sz="1600" dirty="0"/>
              <a:t>är en nyskapande inkubator som hjälper start-</a:t>
            </a:r>
            <a:r>
              <a:rPr lang="sv-FI" sz="1600" dirty="0" err="1"/>
              <a:t>ups</a:t>
            </a:r>
            <a:r>
              <a:rPr lang="sv-FI" sz="1600" dirty="0"/>
              <a:t>, tillväxtbolag, föreningar och individer att uppnå betydande tillväxt på Hanken </a:t>
            </a:r>
          </a:p>
          <a:p>
            <a:pPr marL="285750" indent="-285750">
              <a:buFont typeface="Arial" panose="020B0604020202020204" pitchFamily="34" charset="0"/>
              <a:buChar char="•"/>
            </a:pPr>
            <a:r>
              <a:rPr lang="sv-FI" sz="1600" dirty="0"/>
              <a:t>För dem som är intresserade av att starta eget företag och bli entreprenörer!</a:t>
            </a:r>
          </a:p>
          <a:p>
            <a:pPr marL="285750" indent="-285750">
              <a:buFont typeface="Arial" panose="020B0604020202020204" pitchFamily="34" charset="0"/>
              <a:buChar char="•"/>
            </a:pPr>
            <a:r>
              <a:rPr lang="sv-FI" sz="1600" dirty="0"/>
              <a:t>Hanken Business Lab håller till i det så kallade Torget (Helsingfors) eller Stugan (Vasa), vilka är platser där </a:t>
            </a:r>
            <a:r>
              <a:rPr lang="sv-FI" sz="1600" dirty="0" err="1"/>
              <a:t>Hankenstuderande</a:t>
            </a:r>
            <a:r>
              <a:rPr lang="sv-FI" sz="1600" dirty="0"/>
              <a:t>, -alumner, -anställda och andra samarbetspartners kan mötas när som helst</a:t>
            </a:r>
          </a:p>
          <a:p>
            <a:pPr marL="285750" indent="-285750">
              <a:buFont typeface="Arial" panose="020B0604020202020204" pitchFamily="34" charset="0"/>
              <a:buChar char="•"/>
            </a:pPr>
            <a:r>
              <a:rPr lang="sv-FI" sz="1600" dirty="0"/>
              <a:t>Hanken Business </a:t>
            </a:r>
            <a:r>
              <a:rPr lang="sv-FI" sz="1600" dirty="0" err="1"/>
              <a:t>Labs</a:t>
            </a:r>
            <a:r>
              <a:rPr lang="sv-FI" sz="1600" dirty="0"/>
              <a:t> medlemmar </a:t>
            </a:r>
            <a:r>
              <a:rPr lang="sv-FI" sz="1600" dirty="0">
                <a:hlinkClick r:id="rId3"/>
              </a:rPr>
              <a:t>hittar du här</a:t>
            </a:r>
            <a:endParaRPr lang="sv-FI" sz="1600" dirty="0"/>
          </a:p>
        </p:txBody>
      </p:sp>
      <p:sp>
        <p:nvSpPr>
          <p:cNvPr id="4" name="Title 3">
            <a:extLst>
              <a:ext uri="{FF2B5EF4-FFF2-40B4-BE49-F238E27FC236}">
                <a16:creationId xmlns:a16="http://schemas.microsoft.com/office/drawing/2014/main" id="{A4AE125C-070E-CCD7-FAD7-45F040E20A69}"/>
              </a:ext>
            </a:extLst>
          </p:cNvPr>
          <p:cNvSpPr>
            <a:spLocks noGrp="1"/>
          </p:cNvSpPr>
          <p:nvPr>
            <p:ph type="title"/>
          </p:nvPr>
        </p:nvSpPr>
        <p:spPr/>
        <p:txBody>
          <a:bodyPr/>
          <a:lstStyle/>
          <a:p>
            <a:r>
              <a:rPr lang="sv-SE" dirty="0">
                <a:solidFill>
                  <a:schemeClr val="accent1"/>
                </a:solidFill>
              </a:rPr>
              <a:t>HANKEN BUSINESS LAB</a:t>
            </a:r>
            <a:endParaRPr lang="sv-FI" dirty="0">
              <a:solidFill>
                <a:schemeClr val="accent1"/>
              </a:solidFill>
            </a:endParaRPr>
          </a:p>
        </p:txBody>
      </p:sp>
      <p:sp>
        <p:nvSpPr>
          <p:cNvPr id="5" name="Text Placeholder 4">
            <a:extLst>
              <a:ext uri="{FF2B5EF4-FFF2-40B4-BE49-F238E27FC236}">
                <a16:creationId xmlns:a16="http://schemas.microsoft.com/office/drawing/2014/main" id="{EAAA03DD-993B-5428-3C4D-937DF69E01F0}"/>
              </a:ext>
            </a:extLst>
          </p:cNvPr>
          <p:cNvSpPr>
            <a:spLocks noGrp="1"/>
          </p:cNvSpPr>
          <p:nvPr>
            <p:ph type="body" sz="quarter" idx="11"/>
          </p:nvPr>
        </p:nvSpPr>
        <p:spPr/>
        <p:txBody>
          <a:bodyPr/>
          <a:lstStyle/>
          <a:p>
            <a:endParaRPr lang="sv-FI"/>
          </a:p>
        </p:txBody>
      </p:sp>
      <p:pic>
        <p:nvPicPr>
          <p:cNvPr id="8" name="Picture 2" descr="Hanken Business Lab logo">
            <a:extLst>
              <a:ext uri="{FF2B5EF4-FFF2-40B4-BE49-F238E27FC236}">
                <a16:creationId xmlns:a16="http://schemas.microsoft.com/office/drawing/2014/main" id="{28D73F25-5151-7826-C62F-37CEB2A10235}"/>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6095" y="5607451"/>
            <a:ext cx="3832413" cy="1284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a:extLst>
              <a:ext uri="{FF2B5EF4-FFF2-40B4-BE49-F238E27FC236}">
                <a16:creationId xmlns:a16="http://schemas.microsoft.com/office/drawing/2014/main" id="{533C28CA-47D8-AE81-FB63-40F75D56F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649" y="4323228"/>
            <a:ext cx="1284223" cy="12842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Mjuk - San Francisco Agency">
            <a:extLst>
              <a:ext uri="{FF2B5EF4-FFF2-40B4-BE49-F238E27FC236}">
                <a16:creationId xmlns:a16="http://schemas.microsoft.com/office/drawing/2014/main" id="{C225D916-4207-EA68-164D-FA2991E62DB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4856" y="5753427"/>
            <a:ext cx="2296111" cy="9068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rk Project Logo 2023">
            <a:extLst>
              <a:ext uri="{FF2B5EF4-FFF2-40B4-BE49-F238E27FC236}">
                <a16:creationId xmlns:a16="http://schemas.microsoft.com/office/drawing/2014/main" id="{F5A6178D-10E1-5297-6659-AD75A90424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9430" y="4837466"/>
            <a:ext cx="575525" cy="5985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6F1C659-F5BC-DB4C-5F6E-5C0F8DCAD2B6}"/>
              </a:ext>
            </a:extLst>
          </p:cNvPr>
          <p:cNvSpPr txBox="1"/>
          <p:nvPr/>
        </p:nvSpPr>
        <p:spPr>
          <a:xfrm>
            <a:off x="10144067" y="6464820"/>
            <a:ext cx="2047933" cy="307777"/>
          </a:xfrm>
          <a:prstGeom prst="rect">
            <a:avLst/>
          </a:prstGeom>
          <a:noFill/>
        </p:spPr>
        <p:txBody>
          <a:bodyPr wrap="none" rtlCol="0">
            <a:spAutoFit/>
          </a:bodyPr>
          <a:lstStyle/>
          <a:p>
            <a:r>
              <a:rPr lang="sv-SE" sz="1400" dirty="0"/>
              <a:t>Photo from Veloide.com</a:t>
            </a:r>
            <a:endParaRPr lang="sv-FI" sz="1400" dirty="0"/>
          </a:p>
        </p:txBody>
      </p:sp>
    </p:spTree>
    <p:extLst>
      <p:ext uri="{BB962C8B-B14F-4D97-AF65-F5344CB8AC3E}">
        <p14:creationId xmlns:p14="http://schemas.microsoft.com/office/powerpoint/2010/main" val="4208698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493E53B-AE53-AB79-A669-AB9F583691F4}"/>
              </a:ext>
            </a:extLst>
          </p:cNvPr>
          <p:cNvSpPr>
            <a:spLocks noGrp="1"/>
          </p:cNvSpPr>
          <p:nvPr>
            <p:ph type="subTitle" idx="1"/>
          </p:nvPr>
        </p:nvSpPr>
        <p:spPr>
          <a:xfrm>
            <a:off x="1268325" y="1483189"/>
            <a:ext cx="5781061" cy="4827176"/>
          </a:xfrm>
        </p:spPr>
        <p:txBody>
          <a:bodyPr/>
          <a:lstStyle/>
          <a:p>
            <a:pPr marL="285750" indent="-285750">
              <a:buFont typeface="Arial" panose="020B0604020202020204" pitchFamily="34" charset="0"/>
              <a:buChar char="•"/>
            </a:pPr>
            <a:r>
              <a:rPr lang="sv-FI" sz="1600" dirty="0"/>
              <a:t>På Hanken hör en utlandsvistelse, antingen utbyte eller utlandspraktik, till din kandidatexamen</a:t>
            </a:r>
          </a:p>
          <a:p>
            <a:pPr marL="742950" lvl="1" indent="-285750" algn="l">
              <a:buFont typeface="Arial" panose="020B0604020202020204" pitchFamily="34" charset="0"/>
              <a:buChar char="•"/>
            </a:pPr>
            <a:r>
              <a:rPr lang="sv-FI" sz="1600" dirty="0"/>
              <a:t>Det finns över 100 partneruniversitet runt om i hela världen </a:t>
            </a:r>
          </a:p>
          <a:p>
            <a:pPr marL="285750" indent="-285750">
              <a:buFont typeface="Arial" panose="020B0604020202020204" pitchFamily="34" charset="0"/>
              <a:buChar char="•"/>
            </a:pPr>
            <a:r>
              <a:rPr lang="sv-FI" sz="1600" dirty="0"/>
              <a:t>Hanken tar varje höst och vinter emot utbytesstudenter och varje höst börjar många internationella magisterstudenter </a:t>
            </a:r>
          </a:p>
          <a:p>
            <a:pPr marL="742950" lvl="1" indent="-285750" algn="l">
              <a:buFont typeface="Arial" panose="020B0604020202020204" pitchFamily="34" charset="0"/>
              <a:buChar char="•"/>
            </a:pPr>
            <a:r>
              <a:rPr lang="sv-FI" sz="1600" dirty="0"/>
              <a:t>Exchange- och </a:t>
            </a:r>
            <a:r>
              <a:rPr lang="sv-FI" sz="1600" dirty="0" err="1"/>
              <a:t>Master’s</a:t>
            </a:r>
            <a:r>
              <a:rPr lang="sv-FI" sz="1600" dirty="0"/>
              <a:t> </a:t>
            </a:r>
            <a:r>
              <a:rPr lang="sv-FI" sz="1600" dirty="0" err="1"/>
              <a:t>committee</a:t>
            </a:r>
            <a:r>
              <a:rPr lang="sv-FI" sz="1600" dirty="0"/>
              <a:t> ordnar mycket evenemang där man kan träffa nya vänner från hela världen!</a:t>
            </a:r>
          </a:p>
          <a:p>
            <a:pPr marL="285750" indent="-285750">
              <a:buFont typeface="Arial" panose="020B0604020202020204" pitchFamily="34" charset="0"/>
              <a:buChar char="•"/>
            </a:pPr>
            <a:r>
              <a:rPr lang="sv-FI" sz="1600" dirty="0"/>
              <a:t>En stor del av våra professorer har internationell bakgrund – både i arbetslivet och i den akademiska världen </a:t>
            </a:r>
          </a:p>
          <a:p>
            <a:endParaRPr lang="sv-FI" dirty="0"/>
          </a:p>
        </p:txBody>
      </p:sp>
      <p:sp>
        <p:nvSpPr>
          <p:cNvPr id="3" name="Title 2">
            <a:extLst>
              <a:ext uri="{FF2B5EF4-FFF2-40B4-BE49-F238E27FC236}">
                <a16:creationId xmlns:a16="http://schemas.microsoft.com/office/drawing/2014/main" id="{D8F16274-8248-43DD-F582-4B25B36C252F}"/>
              </a:ext>
            </a:extLst>
          </p:cNvPr>
          <p:cNvSpPr>
            <a:spLocks noGrp="1"/>
          </p:cNvSpPr>
          <p:nvPr>
            <p:ph type="title"/>
          </p:nvPr>
        </p:nvSpPr>
        <p:spPr/>
        <p:txBody>
          <a:bodyPr/>
          <a:lstStyle/>
          <a:p>
            <a:r>
              <a:rPr lang="sv-FI" dirty="0">
                <a:solidFill>
                  <a:schemeClr val="accent1"/>
                </a:solidFill>
              </a:rPr>
              <a:t>INTERNATIONELL UTBILDNING</a:t>
            </a:r>
          </a:p>
        </p:txBody>
      </p:sp>
      <p:pic>
        <p:nvPicPr>
          <p:cNvPr id="4098" name="Picture 2" descr="Exchange Committee, Author at SHS">
            <a:extLst>
              <a:ext uri="{FF2B5EF4-FFF2-40B4-BE49-F238E27FC236}">
                <a16:creationId xmlns:a16="http://schemas.microsoft.com/office/drawing/2014/main" id="{73CE473A-92A0-DD65-62DD-2EA5721CFFCB}"/>
              </a:ext>
            </a:extLst>
          </p:cNvPr>
          <p:cNvPicPr>
            <a:picLocks noGrp="1" noChangeAspect="1" noChangeArrowheads="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7D3A41B-214C-C170-88B3-0FC2D1C4D764}"/>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1569829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876131B-7764-6A78-51B5-37B9AD9E95F7}"/>
              </a:ext>
            </a:extLst>
          </p:cNvPr>
          <p:cNvSpPr>
            <a:spLocks noGrp="1"/>
          </p:cNvSpPr>
          <p:nvPr>
            <p:ph type="subTitle" idx="1"/>
          </p:nvPr>
        </p:nvSpPr>
        <p:spPr>
          <a:xfrm>
            <a:off x="1268325" y="1360894"/>
            <a:ext cx="9655350" cy="459911"/>
          </a:xfrm>
        </p:spPr>
        <p:txBody>
          <a:bodyPr/>
          <a:lstStyle/>
          <a:p>
            <a:r>
              <a:rPr lang="sv-FI" sz="1800" dirty="0"/>
              <a:t>På Hanken hör en utlandsvistelse, antingen utbyte eller utlandspraktik, till din kandidatexamen</a:t>
            </a:r>
          </a:p>
          <a:p>
            <a:endParaRPr lang="sv-FI" dirty="0"/>
          </a:p>
        </p:txBody>
      </p:sp>
      <p:sp>
        <p:nvSpPr>
          <p:cNvPr id="3" name="Title 2">
            <a:extLst>
              <a:ext uri="{FF2B5EF4-FFF2-40B4-BE49-F238E27FC236}">
                <a16:creationId xmlns:a16="http://schemas.microsoft.com/office/drawing/2014/main" id="{2EB281D7-E8B5-8453-52A8-5A5FD351A550}"/>
              </a:ext>
            </a:extLst>
          </p:cNvPr>
          <p:cNvSpPr>
            <a:spLocks noGrp="1"/>
          </p:cNvSpPr>
          <p:nvPr>
            <p:ph type="title"/>
          </p:nvPr>
        </p:nvSpPr>
        <p:spPr/>
        <p:txBody>
          <a:bodyPr/>
          <a:lstStyle/>
          <a:p>
            <a:pPr algn="ctr"/>
            <a:r>
              <a:rPr lang="sv-SE" dirty="0">
                <a:solidFill>
                  <a:schemeClr val="accent1"/>
                </a:solidFill>
              </a:rPr>
              <a:t>DEN OBLIGATORISKA UTLANDSVISTELSEN</a:t>
            </a:r>
            <a:endParaRPr lang="sv-FI" dirty="0">
              <a:solidFill>
                <a:schemeClr val="accent1"/>
              </a:solidFill>
            </a:endParaRPr>
          </a:p>
        </p:txBody>
      </p:sp>
      <p:sp>
        <p:nvSpPr>
          <p:cNvPr id="4" name="TextBox 3">
            <a:extLst>
              <a:ext uri="{FF2B5EF4-FFF2-40B4-BE49-F238E27FC236}">
                <a16:creationId xmlns:a16="http://schemas.microsoft.com/office/drawing/2014/main" id="{F5F3B584-7EE7-7A1E-4247-92F097E6C622}"/>
              </a:ext>
            </a:extLst>
          </p:cNvPr>
          <p:cNvSpPr txBox="1"/>
          <p:nvPr/>
        </p:nvSpPr>
        <p:spPr>
          <a:xfrm>
            <a:off x="288298" y="4608882"/>
            <a:ext cx="3322320" cy="2031325"/>
          </a:xfrm>
          <a:prstGeom prst="rect">
            <a:avLst/>
          </a:prstGeom>
          <a:noFill/>
        </p:spPr>
        <p:txBody>
          <a:bodyPr wrap="square" rtlCol="0">
            <a:spAutoFit/>
          </a:bodyPr>
          <a:lstStyle/>
          <a:p>
            <a:pPr algn="ctr"/>
            <a:r>
              <a:rPr lang="sv-FI" sz="1400" i="1" dirty="0"/>
              <a:t>Hong Kong hade allting jag kunde önska mig av mitt utbyte -  oslagbar utbytesgemenskap, fint och stort campus mitt i centrum, händelserik och livlig storstad samt en fin natur med stränder och berg.</a:t>
            </a:r>
            <a:br>
              <a:rPr lang="sv-FI" sz="1400" i="1" dirty="0"/>
            </a:br>
            <a:br>
              <a:rPr lang="sv-FI" sz="1400" i="1" dirty="0"/>
            </a:br>
            <a:r>
              <a:rPr lang="sv-SE" sz="1400" i="1" dirty="0"/>
              <a:t>Ville Ruokonen om </a:t>
            </a:r>
            <a:r>
              <a:rPr lang="sv-FI" sz="1400" b="1" i="1" dirty="0"/>
              <a:t>The Hong Kong </a:t>
            </a:r>
            <a:r>
              <a:rPr lang="sv-FI" sz="1400" b="1" i="1" dirty="0" err="1"/>
              <a:t>Polytechnic</a:t>
            </a:r>
            <a:r>
              <a:rPr lang="sv-FI" sz="1400" b="1" i="1" dirty="0"/>
              <a:t> University</a:t>
            </a:r>
          </a:p>
        </p:txBody>
      </p:sp>
      <p:sp>
        <p:nvSpPr>
          <p:cNvPr id="5" name="TextBox 4">
            <a:extLst>
              <a:ext uri="{FF2B5EF4-FFF2-40B4-BE49-F238E27FC236}">
                <a16:creationId xmlns:a16="http://schemas.microsoft.com/office/drawing/2014/main" id="{7CF4E892-0BBB-C561-A50A-AF4D0E7BB6FA}"/>
              </a:ext>
            </a:extLst>
          </p:cNvPr>
          <p:cNvSpPr txBox="1"/>
          <p:nvPr/>
        </p:nvSpPr>
        <p:spPr>
          <a:xfrm>
            <a:off x="3917374" y="4608882"/>
            <a:ext cx="3870960" cy="2246769"/>
          </a:xfrm>
          <a:prstGeom prst="rect">
            <a:avLst/>
          </a:prstGeom>
          <a:noFill/>
        </p:spPr>
        <p:txBody>
          <a:bodyPr wrap="square" rtlCol="0">
            <a:spAutoFit/>
          </a:bodyPr>
          <a:lstStyle/>
          <a:p>
            <a:pPr algn="ctr"/>
            <a:r>
              <a:rPr lang="sv-FI" sz="1400" i="1" dirty="0"/>
              <a:t>För mig var utbyte i Lugano en otrolig upplevelse! Både att få uppleva att bo i ett nytt land men också alla härliga människor jag träffade är saker jag kommer att minnas för evigt! Att kunna utforska både Schweiz och Italien var en stor fördel i Lugano, och bidrog till många roliga resor! </a:t>
            </a:r>
          </a:p>
          <a:p>
            <a:pPr algn="ctr"/>
            <a:endParaRPr lang="sv-FI" sz="1400" i="1" dirty="0"/>
          </a:p>
          <a:p>
            <a:pPr algn="ctr"/>
            <a:r>
              <a:rPr lang="sv-FI" sz="1400" i="1" dirty="0"/>
              <a:t> </a:t>
            </a:r>
            <a:r>
              <a:rPr lang="sv-SE" sz="1400" i="1" dirty="0"/>
              <a:t>Frida Winberg om </a:t>
            </a:r>
            <a:r>
              <a:rPr lang="it-IT" sz="1400" b="1" i="1" dirty="0"/>
              <a:t>USI Università della Svizzera Italiana</a:t>
            </a:r>
            <a:endParaRPr lang="sv-FI" sz="1400" b="1" i="1" dirty="0"/>
          </a:p>
        </p:txBody>
      </p:sp>
      <p:sp>
        <p:nvSpPr>
          <p:cNvPr id="6" name="TextBox 5">
            <a:extLst>
              <a:ext uri="{FF2B5EF4-FFF2-40B4-BE49-F238E27FC236}">
                <a16:creationId xmlns:a16="http://schemas.microsoft.com/office/drawing/2014/main" id="{DC57A926-0E2D-8EB7-F811-99E5BC007DF5}"/>
              </a:ext>
            </a:extLst>
          </p:cNvPr>
          <p:cNvSpPr txBox="1"/>
          <p:nvPr/>
        </p:nvSpPr>
        <p:spPr>
          <a:xfrm>
            <a:off x="7882218" y="4608882"/>
            <a:ext cx="4141694" cy="2000548"/>
          </a:xfrm>
          <a:prstGeom prst="rect">
            <a:avLst/>
          </a:prstGeom>
          <a:noFill/>
        </p:spPr>
        <p:txBody>
          <a:bodyPr wrap="square" rtlCol="0">
            <a:spAutoFit/>
          </a:bodyPr>
          <a:lstStyle/>
          <a:p>
            <a:pPr algn="ctr"/>
            <a:r>
              <a:rPr lang="sv-FI" sz="1200" i="1" dirty="0"/>
              <a:t>Tiden i Montréal var fantastisk, och staden är än i dag som mitt andra hem. Montréal är enorm storstad som bjöd på både kultur (främst vad språken och deras historia hade att bjuda på) samt liv och otrolig natur. Universitetets utbyteskommitté ordnade veckovis allt från evenemang till resor - både inom Kanada och utomlands. De otroliga människorna jag träffade från alla världens hörn har gett mig vänner för livet, och är evigt tacksam för upplevelsen! </a:t>
            </a:r>
            <a:br>
              <a:rPr lang="sv-FI" sz="1400" i="1" dirty="0"/>
            </a:br>
            <a:br>
              <a:rPr lang="sv-FI" sz="1400" i="1" dirty="0"/>
            </a:br>
            <a:r>
              <a:rPr lang="sv-SE" sz="1400" i="1" dirty="0" err="1"/>
              <a:t>Nicolina</a:t>
            </a:r>
            <a:r>
              <a:rPr lang="sv-SE" sz="1400" i="1" dirty="0"/>
              <a:t> Rosvall om </a:t>
            </a:r>
            <a:r>
              <a:rPr lang="sv-FI" sz="1400" b="1" i="1" dirty="0"/>
              <a:t>HEC Montréal</a:t>
            </a:r>
          </a:p>
        </p:txBody>
      </p:sp>
      <p:pic>
        <p:nvPicPr>
          <p:cNvPr id="8" name="Picture 7" descr="A person standing on a railing with a city in the background&#10;&#10;Description automatically generated">
            <a:extLst>
              <a:ext uri="{FF2B5EF4-FFF2-40B4-BE49-F238E27FC236}">
                <a16:creationId xmlns:a16="http://schemas.microsoft.com/office/drawing/2014/main" id="{74023982-8DF0-677D-0C3F-AAC557AEB96B}"/>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4627402" y="1984535"/>
            <a:ext cx="2297833" cy="2457139"/>
          </a:xfrm>
          <a:prstGeom prst="rect">
            <a:avLst/>
          </a:prstGeom>
        </p:spPr>
      </p:pic>
      <p:pic>
        <p:nvPicPr>
          <p:cNvPr id="5122" name="Picture 2">
            <a:extLst>
              <a:ext uri="{FF2B5EF4-FFF2-40B4-BE49-F238E27FC236}">
                <a16:creationId xmlns:a16="http://schemas.microsoft.com/office/drawing/2014/main" id="{C0BA0655-6D17-A318-03F9-398B05D2C6BA}"/>
              </a:ext>
            </a:extLst>
          </p:cNvPr>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38200" y="1912135"/>
            <a:ext cx="2221733" cy="252953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D09E20E-A642-5AFD-1D74-2D31AEE04D08}"/>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8820151" y="1950073"/>
            <a:ext cx="2437436" cy="249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176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F0A8B1-7719-3351-16F8-35C7AB6A6FD5}"/>
              </a:ext>
            </a:extLst>
          </p:cNvPr>
          <p:cNvSpPr>
            <a:spLocks noGrp="1"/>
          </p:cNvSpPr>
          <p:nvPr>
            <p:ph type="subTitle" idx="1"/>
          </p:nvPr>
        </p:nvSpPr>
        <p:spPr>
          <a:xfrm>
            <a:off x="1268325" y="3181766"/>
            <a:ext cx="9655350" cy="494467"/>
          </a:xfrm>
        </p:spPr>
        <p:txBody>
          <a:bodyPr/>
          <a:lstStyle/>
          <a:p>
            <a:r>
              <a:rPr lang="sv-SE" sz="1800" dirty="0"/>
              <a:t>Namn, plats, datum </a:t>
            </a:r>
            <a:endParaRPr lang="sv-FI" sz="1800" dirty="0"/>
          </a:p>
        </p:txBody>
      </p:sp>
      <p:sp>
        <p:nvSpPr>
          <p:cNvPr id="3" name="Title 2">
            <a:extLst>
              <a:ext uri="{FF2B5EF4-FFF2-40B4-BE49-F238E27FC236}">
                <a16:creationId xmlns:a16="http://schemas.microsoft.com/office/drawing/2014/main" id="{38D7C6C4-510A-0D06-B9F1-C79AF8D73719}"/>
              </a:ext>
            </a:extLst>
          </p:cNvPr>
          <p:cNvSpPr>
            <a:spLocks noGrp="1"/>
          </p:cNvSpPr>
          <p:nvPr>
            <p:ph type="title"/>
          </p:nvPr>
        </p:nvSpPr>
        <p:spPr>
          <a:xfrm>
            <a:off x="1053262" y="2493781"/>
            <a:ext cx="10085475" cy="711881"/>
          </a:xfrm>
        </p:spPr>
        <p:txBody>
          <a:bodyPr/>
          <a:lstStyle/>
          <a:p>
            <a:r>
              <a:rPr lang="sv-SE" dirty="0">
                <a:solidFill>
                  <a:schemeClr val="accent1"/>
                </a:solidFill>
              </a:rPr>
              <a:t>ATT STUDERA PÅ HANKEN I VASA</a:t>
            </a:r>
            <a:endParaRPr lang="sv-FI" dirty="0">
              <a:solidFill>
                <a:schemeClr val="accent1"/>
              </a:solidFill>
            </a:endParaRPr>
          </a:p>
        </p:txBody>
      </p:sp>
    </p:spTree>
    <p:extLst>
      <p:ext uri="{BB962C8B-B14F-4D97-AF65-F5344CB8AC3E}">
        <p14:creationId xmlns:p14="http://schemas.microsoft.com/office/powerpoint/2010/main" val="2741457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D568910-C5AD-F43E-A06A-EE4AC4BCE217}"/>
              </a:ext>
            </a:extLst>
          </p:cNvPr>
          <p:cNvSpPr>
            <a:spLocks noGrp="1"/>
          </p:cNvSpPr>
          <p:nvPr>
            <p:ph type="subTitle" idx="1"/>
          </p:nvPr>
        </p:nvSpPr>
        <p:spPr>
          <a:xfrm>
            <a:off x="1268326" y="1483189"/>
            <a:ext cx="6322540" cy="4827176"/>
          </a:xfrm>
        </p:spPr>
        <p:txBody>
          <a:bodyPr/>
          <a:lstStyle/>
          <a:p>
            <a:r>
              <a:rPr lang="sv-SE" sz="1600" dirty="0"/>
              <a:t>SHS – </a:t>
            </a:r>
            <a:r>
              <a:rPr lang="sv-SE" sz="1600" i="1" dirty="0"/>
              <a:t>Finlands roligaste studentkår</a:t>
            </a:r>
          </a:p>
          <a:p>
            <a:pPr marL="342900" indent="-342900">
              <a:buFont typeface="Arial" panose="020B0604020202020204" pitchFamily="34" charset="0"/>
              <a:buChar char="•"/>
            </a:pPr>
            <a:r>
              <a:rPr lang="en-GB" sz="1600" kern="0" dirty="0" err="1">
                <a:solidFill>
                  <a:srgbClr val="000000"/>
                </a:solidFill>
              </a:rPr>
              <a:t>Alla</a:t>
            </a:r>
            <a:r>
              <a:rPr lang="en-GB" sz="1600" kern="0" dirty="0">
                <a:solidFill>
                  <a:srgbClr val="000000"/>
                </a:solidFill>
              </a:rPr>
              <a:t> </a:t>
            </a:r>
            <a:r>
              <a:rPr lang="en-GB" sz="1600" kern="0" dirty="0" err="1">
                <a:solidFill>
                  <a:srgbClr val="000000"/>
                </a:solidFill>
              </a:rPr>
              <a:t>nya</a:t>
            </a:r>
            <a:r>
              <a:rPr lang="en-GB" sz="1600" kern="0" dirty="0">
                <a:solidFill>
                  <a:srgbClr val="000000"/>
                </a:solidFill>
              </a:rPr>
              <a:t> </a:t>
            </a:r>
            <a:r>
              <a:rPr lang="en-GB" sz="1600" kern="0" dirty="0" err="1">
                <a:solidFill>
                  <a:srgbClr val="000000"/>
                </a:solidFill>
              </a:rPr>
              <a:t>Hankeiter</a:t>
            </a:r>
            <a:r>
              <a:rPr lang="en-GB" sz="1600" kern="0" dirty="0">
                <a:solidFill>
                  <a:srgbClr val="000000"/>
                </a:solidFill>
              </a:rPr>
              <a:t> </a:t>
            </a:r>
            <a:r>
              <a:rPr lang="en-GB" sz="1600" kern="0" dirty="0" err="1">
                <a:solidFill>
                  <a:srgbClr val="000000"/>
                </a:solidFill>
              </a:rPr>
              <a:t>blir</a:t>
            </a:r>
            <a:r>
              <a:rPr lang="en-GB" sz="1600" kern="0" dirty="0">
                <a:solidFill>
                  <a:srgbClr val="000000"/>
                </a:solidFill>
              </a:rPr>
              <a:t> </a:t>
            </a:r>
            <a:r>
              <a:rPr lang="en-GB" sz="1600" kern="0" dirty="0" err="1">
                <a:solidFill>
                  <a:srgbClr val="000000"/>
                </a:solidFill>
              </a:rPr>
              <a:t>automatiskt</a:t>
            </a:r>
            <a:r>
              <a:rPr lang="en-GB" sz="1600" kern="0" dirty="0">
                <a:solidFill>
                  <a:srgbClr val="000000"/>
                </a:solidFill>
              </a:rPr>
              <a:t> </a:t>
            </a:r>
            <a:r>
              <a:rPr lang="en-GB" sz="1600" kern="0" dirty="0" err="1">
                <a:solidFill>
                  <a:srgbClr val="000000"/>
                </a:solidFill>
              </a:rPr>
              <a:t>medlem</a:t>
            </a:r>
            <a:r>
              <a:rPr lang="en-GB" sz="1600" kern="0" dirty="0">
                <a:solidFill>
                  <a:srgbClr val="000000"/>
                </a:solidFill>
              </a:rPr>
              <a:t> </a:t>
            </a:r>
            <a:r>
              <a:rPr lang="en-GB" sz="1600" kern="0" dirty="0" err="1">
                <a:solidFill>
                  <a:srgbClr val="000000"/>
                </a:solidFill>
              </a:rPr>
              <a:t>av</a:t>
            </a:r>
            <a:r>
              <a:rPr lang="en-GB" sz="1600" kern="0" dirty="0">
                <a:solidFill>
                  <a:srgbClr val="000000"/>
                </a:solidFill>
              </a:rPr>
              <a:t> SHS</a:t>
            </a:r>
          </a:p>
          <a:p>
            <a:pPr marL="800100" lvl="1" indent="-342900" algn="l">
              <a:buFont typeface="Arial" panose="020B0604020202020204" pitchFamily="34" charset="0"/>
              <a:buChar char="•"/>
            </a:pPr>
            <a:r>
              <a:rPr lang="sv-FI" sz="1600" kern="0" dirty="0">
                <a:solidFill>
                  <a:srgbClr val="000000"/>
                </a:solidFill>
              </a:rPr>
              <a:t>SHS värnar om sina studenters intressen gentemot högskolan och samhället och ser till att alla får ett oförglömligt studieliv</a:t>
            </a:r>
            <a:endParaRPr lang="en-GB" sz="1600" kern="0" dirty="0">
              <a:solidFill>
                <a:srgbClr val="000000"/>
              </a:solidFill>
            </a:endParaRPr>
          </a:p>
          <a:p>
            <a:pPr marL="342900" indent="-342900">
              <a:buFont typeface="Arial" panose="020B0604020202020204" pitchFamily="34" charset="0"/>
              <a:buChar char="•"/>
            </a:pPr>
            <a:r>
              <a:rPr lang="en-GB" sz="1600" kern="0" dirty="0">
                <a:solidFill>
                  <a:srgbClr val="000000"/>
                </a:solidFill>
              </a:rPr>
              <a:t>Delta </a:t>
            </a:r>
            <a:r>
              <a:rPr lang="en-GB" sz="1600" kern="0" dirty="0" err="1">
                <a:solidFill>
                  <a:srgbClr val="000000"/>
                </a:solidFill>
              </a:rPr>
              <a:t>i</a:t>
            </a:r>
            <a:r>
              <a:rPr lang="en-GB" sz="1600" kern="0" dirty="0">
                <a:solidFill>
                  <a:srgbClr val="000000"/>
                </a:solidFill>
              </a:rPr>
              <a:t> </a:t>
            </a:r>
            <a:r>
              <a:rPr lang="en-GB" sz="1600" kern="0" dirty="0" err="1">
                <a:solidFill>
                  <a:srgbClr val="000000"/>
                </a:solidFill>
              </a:rPr>
              <a:t>evenemang</a:t>
            </a:r>
            <a:r>
              <a:rPr lang="en-GB" sz="1600" kern="0" dirty="0">
                <a:solidFill>
                  <a:srgbClr val="000000"/>
                </a:solidFill>
              </a:rPr>
              <a:t> </a:t>
            </a:r>
            <a:r>
              <a:rPr lang="en-GB" sz="1600" kern="0" dirty="0" err="1">
                <a:solidFill>
                  <a:srgbClr val="000000"/>
                </a:solidFill>
              </a:rPr>
              <a:t>flera</a:t>
            </a:r>
            <a:r>
              <a:rPr lang="en-GB" sz="1600" kern="0" dirty="0">
                <a:solidFill>
                  <a:srgbClr val="000000"/>
                </a:solidFill>
              </a:rPr>
              <a:t> </a:t>
            </a:r>
            <a:r>
              <a:rPr lang="en-GB" sz="1600" kern="0" dirty="0" err="1">
                <a:solidFill>
                  <a:srgbClr val="000000"/>
                </a:solidFill>
              </a:rPr>
              <a:t>gånger</a:t>
            </a:r>
            <a:r>
              <a:rPr lang="en-GB" sz="1600" kern="0" dirty="0">
                <a:solidFill>
                  <a:srgbClr val="000000"/>
                </a:solidFill>
              </a:rPr>
              <a:t> </a:t>
            </a:r>
            <a:r>
              <a:rPr lang="en-GB" sz="1600" kern="0" dirty="0" err="1">
                <a:solidFill>
                  <a:srgbClr val="000000"/>
                </a:solidFill>
              </a:rPr>
              <a:t>i</a:t>
            </a:r>
            <a:r>
              <a:rPr lang="en-GB" sz="1600" kern="0" dirty="0">
                <a:solidFill>
                  <a:srgbClr val="000000"/>
                </a:solidFill>
              </a:rPr>
              <a:t> </a:t>
            </a:r>
            <a:r>
              <a:rPr lang="en-GB" sz="1600" kern="0" dirty="0" err="1">
                <a:solidFill>
                  <a:srgbClr val="000000"/>
                </a:solidFill>
              </a:rPr>
              <a:t>veckan</a:t>
            </a:r>
            <a:r>
              <a:rPr lang="en-GB" sz="1600" kern="0" dirty="0">
                <a:solidFill>
                  <a:srgbClr val="000000"/>
                </a:solidFill>
              </a:rPr>
              <a:t>: </a:t>
            </a:r>
            <a:r>
              <a:rPr lang="en-GB" sz="1600" kern="0" dirty="0" err="1">
                <a:solidFill>
                  <a:srgbClr val="000000"/>
                </a:solidFill>
              </a:rPr>
              <a:t>idrott</a:t>
            </a:r>
            <a:r>
              <a:rPr lang="en-GB" sz="1600" kern="0" dirty="0">
                <a:solidFill>
                  <a:srgbClr val="000000"/>
                </a:solidFill>
              </a:rPr>
              <a:t>, </a:t>
            </a:r>
            <a:r>
              <a:rPr lang="en-GB" sz="1600" kern="0" dirty="0" err="1">
                <a:solidFill>
                  <a:srgbClr val="000000"/>
                </a:solidFill>
              </a:rPr>
              <a:t>festligheter</a:t>
            </a:r>
            <a:r>
              <a:rPr lang="en-GB" sz="1600" kern="0" dirty="0">
                <a:solidFill>
                  <a:srgbClr val="000000"/>
                </a:solidFill>
              </a:rPr>
              <a:t>, kultur, </a:t>
            </a:r>
            <a:r>
              <a:rPr lang="en-GB" sz="1600" kern="0" dirty="0" err="1">
                <a:solidFill>
                  <a:srgbClr val="000000"/>
                </a:solidFill>
              </a:rPr>
              <a:t>lobbyverksamhet</a:t>
            </a:r>
            <a:r>
              <a:rPr lang="en-GB" sz="1600" kern="0" dirty="0">
                <a:solidFill>
                  <a:srgbClr val="000000"/>
                </a:solidFill>
              </a:rPr>
              <a:t>, </a:t>
            </a:r>
            <a:r>
              <a:rPr lang="en-GB" sz="1600" kern="0" dirty="0" err="1">
                <a:solidFill>
                  <a:srgbClr val="000000"/>
                </a:solidFill>
              </a:rPr>
              <a:t>företagsbesök</a:t>
            </a:r>
            <a:r>
              <a:rPr lang="en-GB" sz="1600" kern="0" dirty="0">
                <a:solidFill>
                  <a:srgbClr val="000000"/>
                </a:solidFill>
              </a:rPr>
              <a:t> </a:t>
            </a:r>
          </a:p>
          <a:p>
            <a:pPr marL="342900" indent="-342900">
              <a:buFont typeface="Arial" panose="020B0604020202020204" pitchFamily="34" charset="0"/>
              <a:buChar char="•"/>
            </a:pPr>
            <a:r>
              <a:rPr lang="sv-FI" sz="1600" kern="0" dirty="0">
                <a:solidFill>
                  <a:srgbClr val="000000"/>
                </a:solidFill>
              </a:rPr>
              <a:t>Bli kåraktiv i våra </a:t>
            </a:r>
            <a:r>
              <a:rPr lang="sv-FI" sz="1600" kern="0" dirty="0">
                <a:solidFill>
                  <a:srgbClr val="000000"/>
                </a:solidFill>
                <a:hlinkClick r:id="rId4"/>
              </a:rPr>
              <a:t>kommittéer</a:t>
            </a:r>
            <a:r>
              <a:rPr lang="sv-FI" sz="1600" kern="0" dirty="0">
                <a:solidFill>
                  <a:srgbClr val="000000"/>
                </a:solidFill>
              </a:rPr>
              <a:t> och </a:t>
            </a:r>
            <a:r>
              <a:rPr lang="sv-FI" sz="1600" kern="0" dirty="0">
                <a:solidFill>
                  <a:srgbClr val="000000"/>
                </a:solidFill>
                <a:hlinkClick r:id="rId5"/>
              </a:rPr>
              <a:t>klubbar</a:t>
            </a:r>
            <a:r>
              <a:rPr lang="sv-FI" sz="1600" kern="0" dirty="0">
                <a:solidFill>
                  <a:srgbClr val="000000"/>
                </a:solidFill>
              </a:rPr>
              <a:t>  </a:t>
            </a:r>
          </a:p>
          <a:p>
            <a:pPr marL="342900" indent="-342900">
              <a:buFont typeface="Arial" panose="020B0604020202020204" pitchFamily="34" charset="0"/>
              <a:buChar char="•"/>
            </a:pPr>
            <a:r>
              <a:rPr lang="sv-FI" sz="1600" kern="0" dirty="0" err="1">
                <a:solidFill>
                  <a:srgbClr val="000000"/>
                </a:solidFill>
                <a:hlinkClick r:id="rId6"/>
              </a:rPr>
              <a:t>Gekko</a:t>
            </a:r>
            <a:r>
              <a:rPr lang="sv-FI" sz="1600" kern="0" dirty="0">
                <a:solidFill>
                  <a:srgbClr val="000000"/>
                </a:solidFill>
                <a:hlinkClick r:id="rId6"/>
              </a:rPr>
              <a:t> – Gulnäbbskommittén </a:t>
            </a:r>
            <a:r>
              <a:rPr lang="sv-FI" sz="1600" kern="0" dirty="0">
                <a:solidFill>
                  <a:srgbClr val="000000"/>
                </a:solidFill>
              </a:rPr>
              <a:t>ansvarar för tutorverksamheten för </a:t>
            </a:r>
            <a:r>
              <a:rPr lang="sv-FI" sz="1600" kern="0" dirty="0" err="1">
                <a:solidFill>
                  <a:srgbClr val="000000"/>
                </a:solidFill>
              </a:rPr>
              <a:t>gulisar</a:t>
            </a:r>
            <a:r>
              <a:rPr lang="sv-FI" sz="1600" kern="0" dirty="0">
                <a:solidFill>
                  <a:srgbClr val="000000"/>
                </a:solidFill>
              </a:rPr>
              <a:t> på svenskspråkiga kandidatlinjen!</a:t>
            </a:r>
          </a:p>
          <a:p>
            <a:pPr marL="342900" indent="-342900">
              <a:buFont typeface="Arial" panose="020B0604020202020204" pitchFamily="34" charset="0"/>
              <a:buChar char="•"/>
            </a:pPr>
            <a:r>
              <a:rPr lang="sv-FI" sz="1600" b="1" kern="0" dirty="0">
                <a:solidFill>
                  <a:srgbClr val="000000"/>
                </a:solidFill>
              </a:rPr>
              <a:t>Förmåner som studentkårsmedlem: </a:t>
            </a:r>
            <a:r>
              <a:rPr lang="sv-FI" sz="1600" kern="0" dirty="0" err="1">
                <a:solidFill>
                  <a:srgbClr val="000000"/>
                </a:solidFill>
              </a:rPr>
              <a:t>Unisport</a:t>
            </a:r>
            <a:r>
              <a:rPr lang="sv-FI" sz="1600" kern="0" dirty="0">
                <a:solidFill>
                  <a:srgbClr val="000000"/>
                </a:solidFill>
              </a:rPr>
              <a:t>, Studenthälsan, Frank studierabatter (lunch, studiematerial, kläder mm), HRT studeranderabatt bland mycket annat!</a:t>
            </a:r>
            <a:endParaRPr lang="en-US" sz="1600" dirty="0"/>
          </a:p>
          <a:p>
            <a:endParaRPr lang="sv-FI" dirty="0"/>
          </a:p>
        </p:txBody>
      </p:sp>
      <p:pic>
        <p:nvPicPr>
          <p:cNvPr id="15" name="Picture Placeholder 14" descr="A group of women sitting on a dock looking at a sunset&#10;&#10;Description automatically generated">
            <a:extLst>
              <a:ext uri="{FF2B5EF4-FFF2-40B4-BE49-F238E27FC236}">
                <a16:creationId xmlns:a16="http://schemas.microsoft.com/office/drawing/2014/main" id="{24D456C5-13EC-8982-3A10-A6ECB2BE0466}"/>
              </a:ext>
            </a:extLst>
          </p:cNvPr>
          <p:cNvPicPr>
            <a:picLocks noGrp="1" noChangeAspect="1"/>
          </p:cNvPicPr>
          <p:nvPr>
            <p:ph type="pic" sz="quarter" idx="12"/>
          </p:nvPr>
        </p:nvPicPr>
        <p:blipFill>
          <a:blip r:embed="rId7" cstate="screen">
            <a:extLst>
              <a:ext uri="{28A0092B-C50C-407E-A947-70E740481C1C}">
                <a14:useLocalDpi xmlns:a14="http://schemas.microsoft.com/office/drawing/2010/main" val="0"/>
              </a:ext>
            </a:extLst>
          </a:blip>
          <a:srcRect/>
          <a:stretch>
            <a:fillRect/>
          </a:stretch>
        </p:blipFill>
        <p:spPr/>
      </p:pic>
      <p:sp>
        <p:nvSpPr>
          <p:cNvPr id="3" name="Title 2">
            <a:extLst>
              <a:ext uri="{FF2B5EF4-FFF2-40B4-BE49-F238E27FC236}">
                <a16:creationId xmlns:a16="http://schemas.microsoft.com/office/drawing/2014/main" id="{EE11E7CD-3824-CB3F-A905-A50EBBF83861}"/>
              </a:ext>
            </a:extLst>
          </p:cNvPr>
          <p:cNvSpPr>
            <a:spLocks noGrp="1"/>
          </p:cNvSpPr>
          <p:nvPr>
            <p:ph type="title"/>
          </p:nvPr>
        </p:nvSpPr>
        <p:spPr/>
        <p:txBody>
          <a:bodyPr/>
          <a:lstStyle/>
          <a:p>
            <a:r>
              <a:rPr lang="sv-SE" dirty="0">
                <a:solidFill>
                  <a:schemeClr val="accent1"/>
                </a:solidFill>
              </a:rPr>
              <a:t>STUDIELIVET PÅ HANKEN</a:t>
            </a:r>
            <a:endParaRPr lang="sv-FI" dirty="0">
              <a:solidFill>
                <a:schemeClr val="accent1"/>
              </a:solidFill>
            </a:endParaRPr>
          </a:p>
        </p:txBody>
      </p:sp>
      <p:sp>
        <p:nvSpPr>
          <p:cNvPr id="4" name="Text Placeholder 3">
            <a:extLst>
              <a:ext uri="{FF2B5EF4-FFF2-40B4-BE49-F238E27FC236}">
                <a16:creationId xmlns:a16="http://schemas.microsoft.com/office/drawing/2014/main" id="{E6224F73-F509-A5FB-8EA2-29B6D310FBD5}"/>
              </a:ext>
            </a:extLst>
          </p:cNvPr>
          <p:cNvSpPr>
            <a:spLocks noGrp="1"/>
          </p:cNvSpPr>
          <p:nvPr>
            <p:ph type="body" sz="quarter" idx="11"/>
          </p:nvPr>
        </p:nvSpPr>
        <p:spPr/>
        <p:txBody>
          <a:bodyPr/>
          <a:lstStyle/>
          <a:p>
            <a:endParaRPr lang="sv-FI"/>
          </a:p>
        </p:txBody>
      </p:sp>
      <p:sp>
        <p:nvSpPr>
          <p:cNvPr id="8" name="TextBox 7">
            <a:extLst>
              <a:ext uri="{FF2B5EF4-FFF2-40B4-BE49-F238E27FC236}">
                <a16:creationId xmlns:a16="http://schemas.microsoft.com/office/drawing/2014/main" id="{E4E3CA07-F4AD-17BB-8071-CD2155FFA5F0}"/>
              </a:ext>
            </a:extLst>
          </p:cNvPr>
          <p:cNvSpPr txBox="1"/>
          <p:nvPr/>
        </p:nvSpPr>
        <p:spPr>
          <a:xfrm>
            <a:off x="1379877" y="6072620"/>
            <a:ext cx="2009554" cy="646331"/>
          </a:xfrm>
          <a:prstGeom prst="rect">
            <a:avLst/>
          </a:prstGeom>
          <a:noFill/>
        </p:spPr>
        <p:txBody>
          <a:bodyPr wrap="square" rtlCol="0">
            <a:spAutoFit/>
          </a:bodyPr>
          <a:lstStyle/>
          <a:p>
            <a:r>
              <a:rPr lang="sv-SE" dirty="0"/>
              <a:t>@shsmoments</a:t>
            </a:r>
          </a:p>
          <a:p>
            <a:r>
              <a:rPr lang="sv-SE" dirty="0"/>
              <a:t>@shsgekko</a:t>
            </a:r>
            <a:endParaRPr lang="sv-FI" dirty="0"/>
          </a:p>
        </p:txBody>
      </p:sp>
      <p:pic>
        <p:nvPicPr>
          <p:cNvPr id="9" name="Bildobjekt 25" descr="A logo of a camera&#10;&#10;Description automatically generated">
            <a:extLst>
              <a:ext uri="{FF2B5EF4-FFF2-40B4-BE49-F238E27FC236}">
                <a16:creationId xmlns:a16="http://schemas.microsoft.com/office/drawing/2014/main" id="{453B0A27-3E38-EE17-30E1-A98220E56D86}"/>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31413" y="6072620"/>
            <a:ext cx="754152" cy="711560"/>
          </a:xfrm>
          <a:prstGeom prst="rect">
            <a:avLst/>
          </a:prstGeom>
        </p:spPr>
      </p:pic>
      <p:pic>
        <p:nvPicPr>
          <p:cNvPr id="10" name="Picture 6" descr="Tiktok Logo Icon PNGs for Free Download">
            <a:extLst>
              <a:ext uri="{FF2B5EF4-FFF2-40B4-BE49-F238E27FC236}">
                <a16:creationId xmlns:a16="http://schemas.microsoft.com/office/drawing/2014/main" id="{30ED1141-18A1-D0AF-2924-0FC425006D80}"/>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654466" y="5996687"/>
            <a:ext cx="861313" cy="861313"/>
          </a:xfrm>
          <a:prstGeom prst="rect">
            <a:avLst/>
          </a:prstGeom>
          <a:noFill/>
          <a:extLst>
            <a:ext uri="{909E8E84-426E-40DD-AFC4-6F175D3DCCD1}">
              <a14:hiddenFill xmlns:a14="http://schemas.microsoft.com/office/drawing/2010/main">
                <a:solidFill>
                  <a:srgbClr val="FFFFFF"/>
                </a:solidFill>
              </a14:hiddenFill>
            </a:ext>
          </a:extLst>
        </p:spPr>
      </p:pic>
      <p:pic>
        <p:nvPicPr>
          <p:cNvPr id="11" name="Online Media 5" title="SHS Introduction Video 2019">
            <a:hlinkClick r:id="" action="ppaction://media"/>
            <a:extLst>
              <a:ext uri="{FF2B5EF4-FFF2-40B4-BE49-F238E27FC236}">
                <a16:creationId xmlns:a16="http://schemas.microsoft.com/office/drawing/2014/main" id="{9373B717-0C52-C7E9-F550-F211AB9C6749}"/>
              </a:ext>
            </a:extLst>
          </p:cNvPr>
          <p:cNvPicPr>
            <a:picLocks noRot="1" noChangeAspect="1"/>
          </p:cNvPicPr>
          <p:nvPr>
            <a:videoFile r:link="rId1"/>
          </p:nvPr>
        </p:nvPicPr>
        <p:blipFill>
          <a:blip r:embed="rId10"/>
          <a:stretch>
            <a:fillRect/>
          </a:stretch>
        </p:blipFill>
        <p:spPr>
          <a:xfrm>
            <a:off x="4968052" y="5217458"/>
            <a:ext cx="2255895" cy="1274580"/>
          </a:xfrm>
          <a:prstGeom prst="rect">
            <a:avLst/>
          </a:prstGeom>
        </p:spPr>
      </p:pic>
    </p:spTree>
    <p:extLst>
      <p:ext uri="{BB962C8B-B14F-4D97-AF65-F5344CB8AC3E}">
        <p14:creationId xmlns:p14="http://schemas.microsoft.com/office/powerpoint/2010/main" val="40138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women walking on a brick path&#10;&#10;Description automatically generated">
            <a:extLst>
              <a:ext uri="{FF2B5EF4-FFF2-40B4-BE49-F238E27FC236}">
                <a16:creationId xmlns:a16="http://schemas.microsoft.com/office/drawing/2014/main" id="{D82E32D2-D5A2-0333-A45A-5575A48C395F}"/>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val="0"/>
              </a:ext>
            </a:extLst>
          </a:blip>
          <a:srcRect/>
          <a:stretch/>
        </p:blipFill>
        <p:spPr>
          <a:xfrm>
            <a:off x="7747000" y="0"/>
            <a:ext cx="4445000" cy="6858000"/>
          </a:xfrm>
        </p:spPr>
      </p:pic>
      <p:sp>
        <p:nvSpPr>
          <p:cNvPr id="3" name="Subtitle 2">
            <a:extLst>
              <a:ext uri="{FF2B5EF4-FFF2-40B4-BE49-F238E27FC236}">
                <a16:creationId xmlns:a16="http://schemas.microsoft.com/office/drawing/2014/main" id="{25EA258F-CF5F-A15A-7D9B-711FDC9288E9}"/>
              </a:ext>
            </a:extLst>
          </p:cNvPr>
          <p:cNvSpPr>
            <a:spLocks noGrp="1"/>
          </p:cNvSpPr>
          <p:nvPr>
            <p:ph type="subTitle" idx="1"/>
          </p:nvPr>
        </p:nvSpPr>
        <p:spPr/>
        <p:txBody>
          <a:bodyPr/>
          <a:lstStyle/>
          <a:p>
            <a:r>
              <a:rPr lang="sv-FI" sz="1600" dirty="0"/>
              <a:t>SSHV - Studentföreningen vid Svenska handelshögskolan i Vasa</a:t>
            </a:r>
          </a:p>
          <a:p>
            <a:pPr marL="285750" indent="-285750">
              <a:buFont typeface="Arial" panose="020B0604020202020204" pitchFamily="34" charset="0"/>
              <a:buChar char="•"/>
            </a:pPr>
            <a:r>
              <a:rPr lang="sv-FI" sz="1600" dirty="0"/>
              <a:t>De </a:t>
            </a:r>
            <a:r>
              <a:rPr lang="sv-FI" sz="1600" dirty="0" err="1"/>
              <a:t>Hankeiter</a:t>
            </a:r>
            <a:r>
              <a:rPr lang="sv-FI" sz="1600" dirty="0"/>
              <a:t> som studerar på Hanken i Vasa kan förutom det automatiska medlemskapet i SHS även vara en del av SSHV </a:t>
            </a:r>
            <a:r>
              <a:rPr lang="sv-FI" sz="1600" dirty="0" err="1"/>
              <a:t>rf</a:t>
            </a:r>
            <a:r>
              <a:rPr lang="sv-FI" sz="1600" dirty="0"/>
              <a:t>.</a:t>
            </a:r>
          </a:p>
          <a:p>
            <a:pPr marL="285750" indent="-285750">
              <a:buFont typeface="Arial" panose="020B0604020202020204" pitchFamily="34" charset="0"/>
              <a:buChar char="•"/>
            </a:pPr>
            <a:r>
              <a:rPr lang="sv-FI" sz="1600" b="1" dirty="0"/>
              <a:t>Ordnar studieevenemang: </a:t>
            </a:r>
            <a:r>
              <a:rPr lang="sv-FI" sz="1600" dirty="0"/>
              <a:t>idrott, fest, kultur, lobbyverksamhet, företagsbesök – allt du kan tänka dig!</a:t>
            </a:r>
          </a:p>
          <a:p>
            <a:pPr marL="285750" indent="-285750">
              <a:buFont typeface="Arial" panose="020B0604020202020204" pitchFamily="34" charset="0"/>
              <a:buChar char="•"/>
            </a:pPr>
            <a:r>
              <a:rPr lang="sv-FI" sz="1600" dirty="0" err="1"/>
              <a:t>SSHV:s</a:t>
            </a:r>
            <a:r>
              <a:rPr lang="sv-FI" sz="1600" dirty="0"/>
              <a:t> </a:t>
            </a:r>
            <a:r>
              <a:rPr lang="sv-FI" sz="1600" dirty="0" err="1"/>
              <a:t>gulistutorer</a:t>
            </a:r>
            <a:r>
              <a:rPr lang="sv-FI" sz="1600" dirty="0"/>
              <a:t> är ansvariga för tutorverksamheten</a:t>
            </a:r>
          </a:p>
          <a:p>
            <a:pPr marL="285750" indent="-285750">
              <a:buFont typeface="Arial" panose="020B0604020202020204" pitchFamily="34" charset="0"/>
              <a:buChar char="•"/>
            </a:pPr>
            <a:r>
              <a:rPr lang="sv-FI" sz="1600" dirty="0"/>
              <a:t>Förmåner som studentkårsmedlem: Studenthälsan, Frank studierabatter (lunch, studiematerial, kläder </a:t>
            </a:r>
          </a:p>
          <a:p>
            <a:endParaRPr lang="sv-FI" dirty="0"/>
          </a:p>
        </p:txBody>
      </p:sp>
      <p:sp>
        <p:nvSpPr>
          <p:cNvPr id="4" name="Title 3">
            <a:extLst>
              <a:ext uri="{FF2B5EF4-FFF2-40B4-BE49-F238E27FC236}">
                <a16:creationId xmlns:a16="http://schemas.microsoft.com/office/drawing/2014/main" id="{E1D8220D-627C-94EF-0CB0-3A8D3358EA79}"/>
              </a:ext>
            </a:extLst>
          </p:cNvPr>
          <p:cNvSpPr>
            <a:spLocks noGrp="1"/>
          </p:cNvSpPr>
          <p:nvPr>
            <p:ph type="title"/>
          </p:nvPr>
        </p:nvSpPr>
        <p:spPr/>
        <p:txBody>
          <a:bodyPr/>
          <a:lstStyle/>
          <a:p>
            <a:r>
              <a:rPr lang="sv-SE" dirty="0">
                <a:solidFill>
                  <a:schemeClr val="accent1"/>
                </a:solidFill>
              </a:rPr>
              <a:t>STUDIELIVET PÅ HANKEN</a:t>
            </a:r>
            <a:endParaRPr lang="sv-FI" dirty="0">
              <a:solidFill>
                <a:schemeClr val="accent1"/>
              </a:solidFill>
            </a:endParaRPr>
          </a:p>
        </p:txBody>
      </p:sp>
      <p:sp>
        <p:nvSpPr>
          <p:cNvPr id="5" name="Text Placeholder 4">
            <a:extLst>
              <a:ext uri="{FF2B5EF4-FFF2-40B4-BE49-F238E27FC236}">
                <a16:creationId xmlns:a16="http://schemas.microsoft.com/office/drawing/2014/main" id="{FE5F603F-61CB-216B-A501-FEF38F1F9865}"/>
              </a:ext>
            </a:extLst>
          </p:cNvPr>
          <p:cNvSpPr>
            <a:spLocks noGrp="1"/>
          </p:cNvSpPr>
          <p:nvPr>
            <p:ph type="body" sz="quarter" idx="11"/>
          </p:nvPr>
        </p:nvSpPr>
        <p:spPr/>
        <p:txBody>
          <a:bodyPr/>
          <a:lstStyle/>
          <a:p>
            <a:endParaRPr lang="sv-FI"/>
          </a:p>
        </p:txBody>
      </p:sp>
      <p:sp>
        <p:nvSpPr>
          <p:cNvPr id="11" name="TextBox 10">
            <a:extLst>
              <a:ext uri="{FF2B5EF4-FFF2-40B4-BE49-F238E27FC236}">
                <a16:creationId xmlns:a16="http://schemas.microsoft.com/office/drawing/2014/main" id="{62EE737C-B0E0-EF1A-552C-0F644065B284}"/>
              </a:ext>
            </a:extLst>
          </p:cNvPr>
          <p:cNvSpPr txBox="1"/>
          <p:nvPr/>
        </p:nvSpPr>
        <p:spPr>
          <a:xfrm>
            <a:off x="1379876" y="6072620"/>
            <a:ext cx="2819983" cy="646331"/>
          </a:xfrm>
          <a:prstGeom prst="rect">
            <a:avLst/>
          </a:prstGeom>
          <a:noFill/>
        </p:spPr>
        <p:txBody>
          <a:bodyPr wrap="square" rtlCol="0">
            <a:spAutoFit/>
          </a:bodyPr>
          <a:lstStyle/>
          <a:p>
            <a:r>
              <a:rPr lang="sv-SE" dirty="0"/>
              <a:t>@sshvrf (IG och </a:t>
            </a:r>
            <a:r>
              <a:rPr lang="sv-SE" dirty="0" err="1"/>
              <a:t>Tiktok</a:t>
            </a:r>
            <a:r>
              <a:rPr lang="sv-SE" dirty="0"/>
              <a:t>)</a:t>
            </a:r>
          </a:p>
          <a:p>
            <a:r>
              <a:rPr lang="sv-SE" dirty="0"/>
              <a:t>@sshvgulis (IG)</a:t>
            </a:r>
            <a:endParaRPr lang="sv-FI" dirty="0"/>
          </a:p>
        </p:txBody>
      </p:sp>
      <p:pic>
        <p:nvPicPr>
          <p:cNvPr id="12" name="Bildobjekt 25" descr="A logo of a camera&#10;&#10;Description automatically generated">
            <a:extLst>
              <a:ext uri="{FF2B5EF4-FFF2-40B4-BE49-F238E27FC236}">
                <a16:creationId xmlns:a16="http://schemas.microsoft.com/office/drawing/2014/main" id="{C6F508A1-ED82-E21A-479D-B3B0F9D2304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1413" y="6072620"/>
            <a:ext cx="754152" cy="711560"/>
          </a:xfrm>
          <a:prstGeom prst="rect">
            <a:avLst/>
          </a:prstGeom>
        </p:spPr>
      </p:pic>
      <p:pic>
        <p:nvPicPr>
          <p:cNvPr id="13" name="Picture 6" descr="Tiktok Logo Icon PNGs for Free Download">
            <a:extLst>
              <a:ext uri="{FF2B5EF4-FFF2-40B4-BE49-F238E27FC236}">
                <a16:creationId xmlns:a16="http://schemas.microsoft.com/office/drawing/2014/main" id="{FBAA2DC5-AAFA-0F33-0DC1-463549556743}"/>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54466" y="5996687"/>
            <a:ext cx="861313" cy="86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4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A0AD72-B1B4-42AA-F2D5-E4018550ABE0}"/>
              </a:ext>
            </a:extLst>
          </p:cNvPr>
          <p:cNvSpPr>
            <a:spLocks noGrp="1"/>
          </p:cNvSpPr>
          <p:nvPr>
            <p:ph type="title"/>
          </p:nvPr>
        </p:nvSpPr>
        <p:spPr>
          <a:xfrm>
            <a:off x="997688" y="2552117"/>
            <a:ext cx="10085475" cy="711881"/>
          </a:xfrm>
        </p:spPr>
        <p:txBody>
          <a:bodyPr/>
          <a:lstStyle/>
          <a:p>
            <a:r>
              <a:rPr lang="sv-SE" dirty="0">
                <a:solidFill>
                  <a:schemeClr val="accent1"/>
                </a:solidFill>
              </a:rPr>
              <a:t>HUR ANSÖKER MAN TILL HANKEN?</a:t>
            </a:r>
            <a:endParaRPr lang="sv-FI" dirty="0">
              <a:solidFill>
                <a:schemeClr val="accent1"/>
              </a:solidFill>
            </a:endParaRPr>
          </a:p>
        </p:txBody>
      </p:sp>
    </p:spTree>
    <p:extLst>
      <p:ext uri="{BB962C8B-B14F-4D97-AF65-F5344CB8AC3E}">
        <p14:creationId xmlns:p14="http://schemas.microsoft.com/office/powerpoint/2010/main" val="1394132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outside a building&#10;&#10;Description automatically generated">
            <a:extLst>
              <a:ext uri="{FF2B5EF4-FFF2-40B4-BE49-F238E27FC236}">
                <a16:creationId xmlns:a16="http://schemas.microsoft.com/office/drawing/2014/main" id="{83F0272B-1A2D-76C0-C39B-A7331D768F3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val="0"/>
              </a:ext>
            </a:extLst>
          </a:blip>
          <a:srcRect/>
          <a:stretch/>
        </p:blipFill>
        <p:spPr>
          <a:xfrm>
            <a:off x="7747000" y="0"/>
            <a:ext cx="4445000" cy="6858000"/>
          </a:xfrm>
        </p:spPr>
      </p:pic>
      <p:sp>
        <p:nvSpPr>
          <p:cNvPr id="3" name="Subtitle 2">
            <a:extLst>
              <a:ext uri="{FF2B5EF4-FFF2-40B4-BE49-F238E27FC236}">
                <a16:creationId xmlns:a16="http://schemas.microsoft.com/office/drawing/2014/main" id="{6D17A27B-4C8B-0812-5272-1DC6B26ABFA7}"/>
              </a:ext>
            </a:extLst>
          </p:cNvPr>
          <p:cNvSpPr>
            <a:spLocks noGrp="1"/>
          </p:cNvSpPr>
          <p:nvPr>
            <p:ph type="subTitle" idx="1"/>
          </p:nvPr>
        </p:nvSpPr>
        <p:spPr>
          <a:xfrm>
            <a:off x="1296606" y="1757006"/>
            <a:ext cx="5428310" cy="4827176"/>
          </a:xfrm>
        </p:spPr>
        <p:txBody>
          <a:bodyPr/>
          <a:lstStyle/>
          <a:p>
            <a:pPr marL="285750" indent="-285750">
              <a:buFont typeface="Arial" panose="020B0604020202020204" pitchFamily="34" charset="0"/>
              <a:buChar char="•"/>
            </a:pPr>
            <a:r>
              <a:rPr lang="en-US" altLang="sv-FI" sz="1600" dirty="0"/>
              <a:t>Hanken i Helsingfors och Vasa </a:t>
            </a:r>
            <a:r>
              <a:rPr lang="en-US" altLang="sv-FI" sz="1600" dirty="0" err="1"/>
              <a:t>är</a:t>
            </a:r>
            <a:r>
              <a:rPr lang="en-US" altLang="sv-FI" sz="1600" dirty="0"/>
              <a:t> </a:t>
            </a:r>
            <a:r>
              <a:rPr lang="en-US" altLang="sv-FI" sz="1600" dirty="0" err="1"/>
              <a:t>två</a:t>
            </a:r>
            <a:r>
              <a:rPr lang="en-US" altLang="sv-FI" sz="1600" dirty="0"/>
              <a:t> </a:t>
            </a:r>
            <a:r>
              <a:rPr lang="en-US" altLang="sv-FI" sz="1600" dirty="0" err="1"/>
              <a:t>olika</a:t>
            </a:r>
            <a:r>
              <a:rPr lang="en-US" altLang="sv-FI" sz="1600" dirty="0"/>
              <a:t> </a:t>
            </a:r>
            <a:r>
              <a:rPr lang="en-US" altLang="sv-FI" sz="1600" dirty="0" err="1"/>
              <a:t>ansökningsmål</a:t>
            </a:r>
            <a:r>
              <a:rPr lang="en-US" altLang="sv-FI" sz="1600" dirty="0"/>
              <a:t> i </a:t>
            </a:r>
            <a:r>
              <a:rPr lang="en-US" altLang="sv-FI" sz="1600" dirty="0" err="1"/>
              <a:t>vårens</a:t>
            </a:r>
            <a:r>
              <a:rPr lang="en-US" altLang="sv-FI" sz="1600" dirty="0"/>
              <a:t> </a:t>
            </a:r>
            <a:r>
              <a:rPr lang="en-US" altLang="sv-FI" sz="1600" dirty="0" err="1"/>
              <a:t>andra</a:t>
            </a:r>
            <a:r>
              <a:rPr lang="en-US" altLang="sv-FI" sz="1600" dirty="0"/>
              <a:t> </a:t>
            </a:r>
            <a:r>
              <a:rPr lang="en-US" altLang="sv-FI" sz="1600" dirty="0" err="1"/>
              <a:t>gemensamma</a:t>
            </a:r>
            <a:r>
              <a:rPr lang="en-US" altLang="sv-FI" sz="1600" dirty="0"/>
              <a:t> </a:t>
            </a:r>
            <a:r>
              <a:rPr lang="en-US" altLang="sv-FI" sz="1600" dirty="0" err="1"/>
              <a:t>ansökan</a:t>
            </a:r>
            <a:r>
              <a:rPr lang="en-US" altLang="sv-FI" sz="1600" dirty="0"/>
              <a:t>. Du </a:t>
            </a:r>
            <a:r>
              <a:rPr lang="en-US" altLang="sv-FI" sz="1600" dirty="0" err="1"/>
              <a:t>kan</a:t>
            </a:r>
            <a:r>
              <a:rPr lang="en-US" altLang="sv-FI" sz="1600" dirty="0"/>
              <a:t> </a:t>
            </a:r>
            <a:r>
              <a:rPr lang="en-US" altLang="sv-FI" sz="1600" dirty="0" err="1"/>
              <a:t>söka</a:t>
            </a:r>
            <a:r>
              <a:rPr lang="en-US" altLang="sv-FI" sz="1600" dirty="0"/>
              <a:t> till den </a:t>
            </a:r>
            <a:r>
              <a:rPr lang="en-US" altLang="sv-FI" sz="1600" dirty="0" err="1"/>
              <a:t>ena</a:t>
            </a:r>
            <a:r>
              <a:rPr lang="en-US" altLang="sv-FI" sz="1600" dirty="0"/>
              <a:t> </a:t>
            </a:r>
            <a:r>
              <a:rPr lang="en-US" altLang="sv-FI" sz="1600" dirty="0" err="1"/>
              <a:t>eller</a:t>
            </a:r>
            <a:r>
              <a:rPr lang="en-US" altLang="sv-FI" sz="1600" dirty="0"/>
              <a:t> till </a:t>
            </a:r>
            <a:r>
              <a:rPr lang="en-US" altLang="sv-FI" sz="1600" dirty="0" err="1"/>
              <a:t>båda</a:t>
            </a:r>
            <a:r>
              <a:rPr lang="en-US" altLang="sv-FI" sz="1600" dirty="0"/>
              <a:t> </a:t>
            </a:r>
            <a:r>
              <a:rPr lang="en-US" altLang="sv-FI" sz="1600" dirty="0" err="1"/>
              <a:t>orterna</a:t>
            </a:r>
            <a:r>
              <a:rPr lang="en-US" altLang="sv-FI" sz="1600" dirty="0"/>
              <a:t>.</a:t>
            </a:r>
          </a:p>
          <a:p>
            <a:pPr marL="285750" indent="-285750">
              <a:buFont typeface="Arial" panose="020B0604020202020204" pitchFamily="34" charset="0"/>
              <a:buChar char="•"/>
            </a:pPr>
            <a:r>
              <a:rPr lang="en-US" altLang="sv-FI" sz="1600" i="1" dirty="0" err="1"/>
              <a:t>Studieplatser</a:t>
            </a:r>
            <a:r>
              <a:rPr lang="en-US" altLang="sv-FI" sz="1600" i="1" dirty="0"/>
              <a:t> </a:t>
            </a:r>
            <a:r>
              <a:rPr lang="en-US" altLang="sv-FI" sz="1600" i="1" dirty="0" err="1"/>
              <a:t>som</a:t>
            </a:r>
            <a:r>
              <a:rPr lang="en-US" altLang="sv-FI" sz="1600" i="1" dirty="0"/>
              <a:t> </a:t>
            </a:r>
            <a:r>
              <a:rPr lang="en-US" altLang="sv-FI" sz="1600" i="1" dirty="0" err="1"/>
              <a:t>erbjuds</a:t>
            </a:r>
            <a:r>
              <a:rPr lang="en-US" altLang="sv-FI" sz="1600" i="1" dirty="0"/>
              <a:t> 2025: </a:t>
            </a:r>
            <a:br>
              <a:rPr lang="en-US" altLang="sv-FI" sz="1600" dirty="0"/>
            </a:br>
            <a:r>
              <a:rPr lang="en-US" altLang="sv-FI" sz="1600" dirty="0"/>
              <a:t>Helsingfors </a:t>
            </a:r>
            <a:r>
              <a:rPr lang="en-US" altLang="sv-FI" sz="1600" b="1" dirty="0"/>
              <a:t>177 </a:t>
            </a:r>
            <a:r>
              <a:rPr lang="en-US" altLang="sv-FI" sz="1600" b="1" dirty="0" err="1"/>
              <a:t>platser</a:t>
            </a:r>
            <a:r>
              <a:rPr lang="en-US" altLang="sv-FI" sz="1600" dirty="0"/>
              <a:t> &amp; Vasa </a:t>
            </a:r>
            <a:r>
              <a:rPr lang="en-US" altLang="sv-FI" sz="1600" b="1" dirty="0"/>
              <a:t>73 </a:t>
            </a:r>
            <a:r>
              <a:rPr lang="en-US" altLang="sv-FI" sz="1600" b="1" dirty="0" err="1"/>
              <a:t>platser</a:t>
            </a:r>
            <a:endParaRPr lang="en-US" altLang="sv-FI" sz="1600" b="1" dirty="0"/>
          </a:p>
          <a:p>
            <a:pPr marL="285750" indent="-285750">
              <a:buFont typeface="Arial" panose="020B0604020202020204" pitchFamily="34" charset="0"/>
              <a:buChar char="•"/>
            </a:pPr>
            <a:r>
              <a:rPr lang="en-US" altLang="sv-FI" sz="1600" b="1" dirty="0"/>
              <a:t>70% </a:t>
            </a:r>
            <a:r>
              <a:rPr lang="en-US" altLang="sv-FI" sz="1600" dirty="0" err="1"/>
              <a:t>antas</a:t>
            </a:r>
            <a:r>
              <a:rPr lang="en-US" altLang="sv-FI" sz="1600" dirty="0"/>
              <a:t> </a:t>
            </a:r>
            <a:r>
              <a:rPr lang="en-US" altLang="sv-FI" sz="1600" dirty="0" err="1"/>
              <a:t>på</a:t>
            </a:r>
            <a:r>
              <a:rPr lang="en-US" altLang="sv-FI" sz="1600" dirty="0"/>
              <a:t> </a:t>
            </a:r>
            <a:r>
              <a:rPr lang="en-US" altLang="sv-FI" sz="1600" dirty="0" err="1"/>
              <a:t>basen</a:t>
            </a:r>
            <a:r>
              <a:rPr lang="en-US" altLang="sv-FI" sz="1600" dirty="0"/>
              <a:t> av </a:t>
            </a:r>
            <a:r>
              <a:rPr lang="en-US" altLang="sv-FI" sz="1600" dirty="0" err="1"/>
              <a:t>studentbetyg</a:t>
            </a:r>
            <a:r>
              <a:rPr lang="en-US" altLang="sv-FI" sz="1600" dirty="0"/>
              <a:t> </a:t>
            </a:r>
            <a:br>
              <a:rPr lang="en-US" altLang="sv-FI" sz="1600" dirty="0"/>
            </a:br>
            <a:r>
              <a:rPr lang="en-US" altLang="sv-FI" sz="1600" dirty="0"/>
              <a:t>&amp; </a:t>
            </a:r>
            <a:r>
              <a:rPr lang="en-US" altLang="sv-FI" sz="1600" b="1" dirty="0"/>
              <a:t>30% </a:t>
            </a:r>
            <a:r>
              <a:rPr lang="en-US" altLang="sv-FI" sz="1600" dirty="0" err="1"/>
              <a:t>på</a:t>
            </a:r>
            <a:r>
              <a:rPr lang="en-US" altLang="sv-FI" sz="1600" dirty="0"/>
              <a:t> </a:t>
            </a:r>
            <a:r>
              <a:rPr lang="en-US" altLang="sv-FI" sz="1600" dirty="0" err="1"/>
              <a:t>basen</a:t>
            </a:r>
            <a:r>
              <a:rPr lang="en-US" altLang="sv-FI" sz="1600" dirty="0"/>
              <a:t> av </a:t>
            </a:r>
            <a:r>
              <a:rPr lang="en-US" altLang="sv-FI" sz="1600" dirty="0" err="1"/>
              <a:t>inträdesprov</a:t>
            </a:r>
            <a:r>
              <a:rPr lang="en-US" altLang="sv-FI" sz="1600" dirty="0"/>
              <a:t>.</a:t>
            </a:r>
          </a:p>
          <a:p>
            <a:pPr marL="285750" indent="-285750">
              <a:buFont typeface="Arial" panose="020B0604020202020204" pitchFamily="34" charset="0"/>
              <a:buChar char="•"/>
            </a:pPr>
            <a:r>
              <a:rPr lang="en-US" altLang="sv-FI" sz="1600" dirty="0" err="1"/>
              <a:t>Ansök</a:t>
            </a:r>
            <a:r>
              <a:rPr lang="en-US" altLang="sv-FI" sz="1600" dirty="0"/>
              <a:t> </a:t>
            </a:r>
            <a:r>
              <a:rPr lang="en-US" altLang="sv-FI" sz="1600" dirty="0" err="1"/>
              <a:t>lämnas</a:t>
            </a:r>
            <a:r>
              <a:rPr lang="en-US" altLang="sv-FI" sz="1600" dirty="0"/>
              <a:t> in via Studieinfo-</a:t>
            </a:r>
            <a:r>
              <a:rPr lang="en-US" altLang="sv-FI" sz="1600" dirty="0" err="1"/>
              <a:t>portalen</a:t>
            </a:r>
            <a:r>
              <a:rPr lang="en-US" altLang="sv-FI" sz="1600" dirty="0"/>
              <a:t> under </a:t>
            </a:r>
            <a:r>
              <a:rPr lang="en-US" altLang="sv-FI" sz="1600" dirty="0" err="1"/>
              <a:t>tiden</a:t>
            </a:r>
            <a:r>
              <a:rPr lang="en-US" altLang="sv-FI" sz="1600" dirty="0"/>
              <a:t> 11.3-25.3.2025</a:t>
            </a:r>
          </a:p>
          <a:p>
            <a:endParaRPr lang="sv-FI" dirty="0"/>
          </a:p>
        </p:txBody>
      </p:sp>
      <p:sp>
        <p:nvSpPr>
          <p:cNvPr id="4" name="Title 3">
            <a:extLst>
              <a:ext uri="{FF2B5EF4-FFF2-40B4-BE49-F238E27FC236}">
                <a16:creationId xmlns:a16="http://schemas.microsoft.com/office/drawing/2014/main" id="{14BBDC90-35B8-137B-9DD0-D6B9E383741A}"/>
              </a:ext>
            </a:extLst>
          </p:cNvPr>
          <p:cNvSpPr>
            <a:spLocks noGrp="1"/>
          </p:cNvSpPr>
          <p:nvPr>
            <p:ph type="title"/>
          </p:nvPr>
        </p:nvSpPr>
        <p:spPr/>
        <p:txBody>
          <a:bodyPr/>
          <a:lstStyle/>
          <a:p>
            <a:r>
              <a:rPr lang="en-US" altLang="sv-FI" dirty="0">
                <a:solidFill>
                  <a:schemeClr val="accent1"/>
                </a:solidFill>
              </a:rPr>
              <a:t>ANSÖKAN 2025 TILL HANKEN</a:t>
            </a:r>
            <a:endParaRPr lang="sv-FI" dirty="0">
              <a:solidFill>
                <a:schemeClr val="accent1"/>
              </a:solidFill>
            </a:endParaRPr>
          </a:p>
        </p:txBody>
      </p:sp>
      <p:sp>
        <p:nvSpPr>
          <p:cNvPr id="5" name="Text Placeholder 4">
            <a:extLst>
              <a:ext uri="{FF2B5EF4-FFF2-40B4-BE49-F238E27FC236}">
                <a16:creationId xmlns:a16="http://schemas.microsoft.com/office/drawing/2014/main" id="{EA6F7B24-6995-5A0E-15D0-C6A8AB6453B3}"/>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4103034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EA6043-F96E-5276-0392-902A4296763F}"/>
              </a:ext>
            </a:extLst>
          </p:cNvPr>
          <p:cNvSpPr>
            <a:spLocks noGrp="1"/>
          </p:cNvSpPr>
          <p:nvPr>
            <p:ph type="title"/>
          </p:nvPr>
        </p:nvSpPr>
        <p:spPr/>
        <p:txBody>
          <a:bodyPr/>
          <a:lstStyle/>
          <a:p>
            <a:r>
              <a:rPr lang="sv-FI" dirty="0">
                <a:solidFill>
                  <a:schemeClr val="accent1"/>
                </a:solidFill>
              </a:rPr>
              <a:t>BETYGSPOÄNG 2025</a:t>
            </a:r>
          </a:p>
        </p:txBody>
      </p:sp>
      <p:sp>
        <p:nvSpPr>
          <p:cNvPr id="4" name="Text Placeholder 2">
            <a:extLst>
              <a:ext uri="{FF2B5EF4-FFF2-40B4-BE49-F238E27FC236}">
                <a16:creationId xmlns:a16="http://schemas.microsoft.com/office/drawing/2014/main" id="{E306739B-31E1-E26B-23DF-BF173D5D7D89}"/>
              </a:ext>
            </a:extLst>
          </p:cNvPr>
          <p:cNvSpPr txBox="1">
            <a:spLocks/>
          </p:cNvSpPr>
          <p:nvPr/>
        </p:nvSpPr>
        <p:spPr>
          <a:xfrm>
            <a:off x="746591" y="1789019"/>
            <a:ext cx="4129087" cy="4060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6865" indent="-316865">
              <a:spcBef>
                <a:spcPts val="0"/>
              </a:spcBef>
              <a:spcAft>
                <a:spcPts val="2667"/>
              </a:spcAft>
            </a:pPr>
            <a:r>
              <a:rPr lang="sv-FI" sz="1600" dirty="0"/>
              <a:t>Tröskelkrav: Godkänt vitsord i </a:t>
            </a:r>
            <a:br>
              <a:rPr lang="sv-FI" sz="1600" dirty="0"/>
            </a:br>
            <a:r>
              <a:rPr lang="sv-FI" sz="1600" b="1" i="1" dirty="0"/>
              <a:t>matematik</a:t>
            </a:r>
            <a:r>
              <a:rPr lang="sv-FI" sz="1600" dirty="0"/>
              <a:t> (lång eller kort) </a:t>
            </a:r>
            <a:endParaRPr lang="en-US" sz="1600" dirty="0"/>
          </a:p>
          <a:p>
            <a:r>
              <a:rPr lang="sv-FI" sz="1600" b="1" dirty="0"/>
              <a:t>Poäng ges för fem (5) ämnen:</a:t>
            </a:r>
            <a:endParaRPr lang="sv-FI" sz="1600" dirty="0"/>
          </a:p>
          <a:p>
            <a:pPr marL="380365" lvl="1"/>
            <a:r>
              <a:rPr lang="sv-FI" sz="1600" i="1" dirty="0"/>
              <a:t>Modersmål</a:t>
            </a:r>
          </a:p>
          <a:p>
            <a:pPr marL="380365" lvl="1"/>
            <a:r>
              <a:rPr lang="sv-FI" sz="1600" i="1" dirty="0"/>
              <a:t>Matematik</a:t>
            </a:r>
            <a:r>
              <a:rPr lang="sv-FI" sz="1600" dirty="0"/>
              <a:t>  (lång eller kort)</a:t>
            </a:r>
          </a:p>
          <a:p>
            <a:pPr marL="380365" lvl="1"/>
            <a:r>
              <a:rPr lang="sv-FI" sz="1600" dirty="0"/>
              <a:t>Det </a:t>
            </a:r>
            <a:r>
              <a:rPr lang="sv-FI" sz="1600" i="1" dirty="0"/>
              <a:t>språk</a:t>
            </a:r>
            <a:r>
              <a:rPr lang="sv-FI" sz="1600" dirty="0"/>
              <a:t> som ger sökande de högsta poängen samt</a:t>
            </a:r>
          </a:p>
          <a:p>
            <a:pPr marL="380365" lvl="1"/>
            <a:r>
              <a:rPr lang="sv-FI" sz="1600" dirty="0"/>
              <a:t>De </a:t>
            </a:r>
            <a:r>
              <a:rPr lang="sv-FI" sz="1600" i="1" dirty="0"/>
              <a:t>två ämnen </a:t>
            </a:r>
            <a:r>
              <a:rPr lang="sv-FI" sz="1600" dirty="0"/>
              <a:t>som gör sökande de högsta poängen</a:t>
            </a:r>
          </a:p>
          <a:p>
            <a:endParaRPr lang="sv-FI" sz="1444" dirty="0"/>
          </a:p>
          <a:p>
            <a:endParaRPr lang="sv-FI" sz="1444" dirty="0"/>
          </a:p>
          <a:p>
            <a:pPr>
              <a:spcBef>
                <a:spcPts val="0"/>
              </a:spcBef>
              <a:spcAft>
                <a:spcPts val="2667"/>
              </a:spcAft>
            </a:pPr>
            <a:endParaRPr lang="sv-FI" sz="1444" i="1" dirty="0"/>
          </a:p>
          <a:p>
            <a:endParaRPr lang="sv-FI" dirty="0"/>
          </a:p>
        </p:txBody>
      </p:sp>
      <p:sp>
        <p:nvSpPr>
          <p:cNvPr id="5" name="Text Placeholder 3">
            <a:extLst>
              <a:ext uri="{FF2B5EF4-FFF2-40B4-BE49-F238E27FC236}">
                <a16:creationId xmlns:a16="http://schemas.microsoft.com/office/drawing/2014/main" id="{2F35C317-FE36-903B-C3C4-CD25E9F7F547}"/>
              </a:ext>
            </a:extLst>
          </p:cNvPr>
          <p:cNvSpPr txBox="1">
            <a:spLocks/>
          </p:cNvSpPr>
          <p:nvPr/>
        </p:nvSpPr>
        <p:spPr>
          <a:xfrm>
            <a:off x="5361415" y="1789018"/>
            <a:ext cx="4994501" cy="4060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6865" indent="-316865"/>
            <a:r>
              <a:rPr lang="sv-FI" sz="1600" dirty="0"/>
              <a:t>Om en sökande saknar något av nämnda ämnen får hen inga poäng för det ämnet. Sökanden beaktas ändå i </a:t>
            </a:r>
            <a:r>
              <a:rPr lang="sv-FI" sz="1600" dirty="0" err="1"/>
              <a:t>betygsantagningen</a:t>
            </a:r>
            <a:r>
              <a:rPr lang="sv-FI" sz="1600" dirty="0"/>
              <a:t> om tröskelkravet uppfylls.</a:t>
            </a:r>
          </a:p>
          <a:p>
            <a:pPr marL="316865" indent="-316865"/>
            <a:r>
              <a:rPr lang="sv-FI" sz="1600" dirty="0"/>
              <a:t>Poäng ges endast en gång per ämne. Man kan endast få poäng för lång eller kort matematik.</a:t>
            </a:r>
          </a:p>
          <a:p>
            <a:pPr marL="316865" indent="-316865"/>
            <a:r>
              <a:rPr lang="sv-FI" sz="1600" dirty="0"/>
              <a:t>Sökanden kan få poäng för flera olika språk</a:t>
            </a:r>
          </a:p>
          <a:p>
            <a:pPr marL="316865" indent="-316865"/>
            <a:endParaRPr lang="sv-FI" sz="1600" dirty="0"/>
          </a:p>
          <a:p>
            <a:endParaRPr lang="sv-FI" sz="1800" dirty="0"/>
          </a:p>
          <a:p>
            <a:pPr marL="316865" indent="-316865"/>
            <a:endParaRPr lang="sv-FI" sz="1800" dirty="0"/>
          </a:p>
          <a:p>
            <a:pPr marL="0" indent="0">
              <a:buNone/>
            </a:pPr>
            <a:r>
              <a:rPr lang="sv-FI" sz="1800" i="1" dirty="0"/>
              <a:t>Notera: Från och med 2026 tas en ny    poängsättning i bruk!</a:t>
            </a:r>
          </a:p>
          <a:p>
            <a:endParaRPr lang="sv-FI" dirty="0"/>
          </a:p>
        </p:txBody>
      </p:sp>
    </p:spTree>
    <p:extLst>
      <p:ext uri="{BB962C8B-B14F-4D97-AF65-F5344CB8AC3E}">
        <p14:creationId xmlns:p14="http://schemas.microsoft.com/office/powerpoint/2010/main" val="1263444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DA75E9-A231-9E98-5523-FBA802768764}"/>
              </a:ext>
            </a:extLst>
          </p:cNvPr>
          <p:cNvSpPr>
            <a:spLocks noGrp="1"/>
          </p:cNvSpPr>
          <p:nvPr>
            <p:ph type="subTitle" idx="1"/>
          </p:nvPr>
        </p:nvSpPr>
        <p:spPr>
          <a:xfrm>
            <a:off x="1268325" y="1837853"/>
            <a:ext cx="10390275" cy="4472512"/>
          </a:xfrm>
        </p:spPr>
        <p:txBody>
          <a:bodyPr/>
          <a:lstStyle/>
          <a:p>
            <a:r>
              <a:rPr lang="sv-FI" sz="1400" dirty="0"/>
              <a:t>Om du inte antas på basis av dina betygspoäng kan du istället delta i </a:t>
            </a:r>
            <a:r>
              <a:rPr lang="sv-FI" sz="1400" b="1" dirty="0"/>
              <a:t>urvalsprovet.</a:t>
            </a:r>
            <a:endParaRPr lang="sv-FI" b="1" dirty="0"/>
          </a:p>
          <a:p>
            <a:pPr marL="285750" indent="-285750">
              <a:buFont typeface="Arial" panose="020B0604020202020204" pitchFamily="34" charset="0"/>
              <a:buChar char="•"/>
            </a:pPr>
            <a:r>
              <a:rPr lang="sv-FI" sz="1400" dirty="0"/>
              <a:t>Urvalsprovet baserar sig på lärandemålen för två obligatoriska kurser i gymnasiet (</a:t>
            </a:r>
            <a:r>
              <a:rPr lang="sv-FI" sz="1400" i="1" dirty="0"/>
              <a:t>publiceras i slutet av oktober 2024</a:t>
            </a:r>
            <a:r>
              <a:rPr lang="sv-FI" sz="1400" dirty="0"/>
              <a:t>)</a:t>
            </a:r>
            <a:r>
              <a:rPr lang="sv-FI" dirty="0"/>
              <a:t>. </a:t>
            </a:r>
            <a:r>
              <a:rPr lang="sv-FI" sz="1400" dirty="0"/>
              <a:t>Dessutom kan provet basera sig på material som delas ut vid provtillfället.</a:t>
            </a:r>
            <a:endParaRPr lang="sv-FI" dirty="0"/>
          </a:p>
          <a:p>
            <a:pPr marL="285750" indent="-285750">
              <a:buFont typeface="Arial" panose="020B0604020202020204" pitchFamily="34" charset="0"/>
              <a:buChar char="•"/>
            </a:pPr>
            <a:r>
              <a:rPr lang="sv-FI" dirty="0"/>
              <a:t>Notera! Urvalsprovet testar inte dina kunskaper i någon specifik bok, utan hur väl du kan tillämpa de lärandemål som lagts upp för ovanstående kurser.</a:t>
            </a:r>
          </a:p>
          <a:p>
            <a:r>
              <a:rPr lang="sv-SE" b="1" dirty="0"/>
              <a:t>Universitetens urvalsprov förnyas nationellt 2025!</a:t>
            </a:r>
          </a:p>
          <a:p>
            <a:pPr marL="342900" indent="-342900">
              <a:buFont typeface="Arial" panose="020B0604020202020204" pitchFamily="34" charset="0"/>
              <a:buChar char="•"/>
            </a:pPr>
            <a:r>
              <a:rPr lang="sv-SE" b="1" dirty="0"/>
              <a:t>Alla ansökningsmål i ekonomi hör till Urvalsprov F som ordnas 4.6 kl.9-12. </a:t>
            </a:r>
          </a:p>
          <a:p>
            <a:pPr marL="342900" indent="-342900">
              <a:buFont typeface="Arial" panose="020B0604020202020204" pitchFamily="34" charset="0"/>
              <a:buChar char="•"/>
            </a:pPr>
            <a:r>
              <a:rPr lang="sv-SE" dirty="0"/>
              <a:t>Provet motsvarar det tidigare urvalsprovet men är numera digitalt. </a:t>
            </a:r>
            <a:r>
              <a:rPr lang="sv-SE" b="1" dirty="0"/>
              <a:t>Alla deltagare behöver ha med egen dator. </a:t>
            </a:r>
          </a:p>
          <a:p>
            <a:pPr marL="342900" indent="-342900">
              <a:buFont typeface="Arial" panose="020B0604020202020204" pitchFamily="34" charset="0"/>
              <a:buChar char="•"/>
            </a:pPr>
            <a:r>
              <a:rPr lang="sv-SE" dirty="0"/>
              <a:t>Provet kan göras på många olika orter, det går att välja provets språk (svenska/finska) på alla provställen.</a:t>
            </a:r>
            <a:endParaRPr lang="sv-FI" sz="1400" dirty="0"/>
          </a:p>
          <a:p>
            <a:endParaRPr lang="sv-FI" dirty="0"/>
          </a:p>
          <a:p>
            <a:r>
              <a:rPr lang="sv-FI" dirty="0"/>
              <a:t>Ett annat alternativ är att antas via </a:t>
            </a:r>
            <a:r>
              <a:rPr lang="sv-FI" b="1" dirty="0"/>
              <a:t>öppna universitetsstudier</a:t>
            </a:r>
          </a:p>
          <a:p>
            <a:pPr marL="285750" indent="-285750">
              <a:buFont typeface="Arial" panose="020B0604020202020204" pitchFamily="34" charset="0"/>
              <a:buChar char="•"/>
            </a:pPr>
            <a:r>
              <a:rPr lang="sv-FI" b="1" dirty="0"/>
              <a:t>Snabbleden </a:t>
            </a:r>
            <a:r>
              <a:rPr lang="sv-FI" dirty="0"/>
              <a:t>– möjligt att studera ett paket på 26 sp under ett år och bli antagen på basis av det</a:t>
            </a:r>
          </a:p>
          <a:p>
            <a:pPr marL="285750" indent="-285750">
              <a:buFont typeface="Arial" panose="020B0604020202020204" pitchFamily="34" charset="0"/>
              <a:buChar char="•"/>
            </a:pPr>
            <a:r>
              <a:rPr lang="sv-FI" b="1" dirty="0"/>
              <a:t>60 sp </a:t>
            </a:r>
            <a:r>
              <a:rPr lang="sv-FI" dirty="0"/>
              <a:t>– studera 60 sp ÖPU studier och bli antagen på basis av det</a:t>
            </a:r>
          </a:p>
          <a:p>
            <a:endParaRPr lang="sv-FI" dirty="0"/>
          </a:p>
        </p:txBody>
      </p:sp>
      <p:sp>
        <p:nvSpPr>
          <p:cNvPr id="4" name="Title 3">
            <a:extLst>
              <a:ext uri="{FF2B5EF4-FFF2-40B4-BE49-F238E27FC236}">
                <a16:creationId xmlns:a16="http://schemas.microsoft.com/office/drawing/2014/main" id="{063ADFF0-3ADC-97F4-C93D-533CEEB23646}"/>
              </a:ext>
            </a:extLst>
          </p:cNvPr>
          <p:cNvSpPr>
            <a:spLocks noGrp="1"/>
          </p:cNvSpPr>
          <p:nvPr>
            <p:ph type="title"/>
          </p:nvPr>
        </p:nvSpPr>
        <p:spPr>
          <a:xfrm>
            <a:off x="838200" y="771307"/>
            <a:ext cx="9959787" cy="711881"/>
          </a:xfrm>
        </p:spPr>
        <p:txBody>
          <a:bodyPr/>
          <a:lstStyle/>
          <a:p>
            <a:r>
              <a:rPr lang="sv-FI" sz="3600" b="1" i="0" dirty="0">
                <a:solidFill>
                  <a:schemeClr val="accent1"/>
                </a:solidFill>
              </a:rPr>
              <a:t>URVALSPROV ELLER ÖPPNA UNIVERSITETET?</a:t>
            </a:r>
            <a:endParaRPr lang="sv-FI" dirty="0">
              <a:solidFill>
                <a:schemeClr val="accent1"/>
              </a:solidFill>
            </a:endParaRPr>
          </a:p>
        </p:txBody>
      </p:sp>
      <p:sp>
        <p:nvSpPr>
          <p:cNvPr id="5" name="Text Placeholder 4">
            <a:extLst>
              <a:ext uri="{FF2B5EF4-FFF2-40B4-BE49-F238E27FC236}">
                <a16:creationId xmlns:a16="http://schemas.microsoft.com/office/drawing/2014/main" id="{DBDCBC0C-7E55-F797-5B52-D6708392465C}"/>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2005450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in front of a whiteboard&#10;&#10;Description automatically generated">
            <a:extLst>
              <a:ext uri="{FF2B5EF4-FFF2-40B4-BE49-F238E27FC236}">
                <a16:creationId xmlns:a16="http://schemas.microsoft.com/office/drawing/2014/main" id="{65722D51-D816-4D7C-9493-BB4AF1CC026F}"/>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val="0"/>
              </a:ext>
            </a:extLst>
          </a:blip>
          <a:srcRect/>
          <a:stretch/>
        </p:blipFill>
        <p:spPr>
          <a:xfrm>
            <a:off x="7747000" y="0"/>
            <a:ext cx="4445000" cy="6858000"/>
          </a:xfrm>
        </p:spPr>
      </p:pic>
      <p:sp>
        <p:nvSpPr>
          <p:cNvPr id="3" name="Subtitle 2">
            <a:extLst>
              <a:ext uri="{FF2B5EF4-FFF2-40B4-BE49-F238E27FC236}">
                <a16:creationId xmlns:a16="http://schemas.microsoft.com/office/drawing/2014/main" id="{BE6BEE1C-7E74-FA10-6860-89031A1EE789}"/>
              </a:ext>
            </a:extLst>
          </p:cNvPr>
          <p:cNvSpPr>
            <a:spLocks noGrp="1"/>
          </p:cNvSpPr>
          <p:nvPr>
            <p:ph type="subTitle" idx="1"/>
          </p:nvPr>
        </p:nvSpPr>
        <p:spPr>
          <a:xfrm>
            <a:off x="1414840" y="2129095"/>
            <a:ext cx="6060322" cy="4407606"/>
          </a:xfrm>
        </p:spPr>
        <p:txBody>
          <a:bodyPr/>
          <a:lstStyle/>
          <a:p>
            <a:pPr>
              <a:defRPr/>
            </a:pPr>
            <a:r>
              <a:rPr lang="SV-SE" altLang="sv-FI" sz="1600" b="1" dirty="0"/>
              <a:t>Du uppfyller kraven om du har:</a:t>
            </a:r>
          </a:p>
          <a:p>
            <a:pPr marL="380238" indent="-380238">
              <a:spcBef>
                <a:spcPts val="800"/>
              </a:spcBef>
              <a:buFont typeface="Arial" panose="020B0604020202020204" pitchFamily="34" charset="0"/>
              <a:buChar char="•"/>
              <a:defRPr/>
            </a:pPr>
            <a:r>
              <a:rPr lang="SV-SE" altLang="SV-FI" sz="1600" dirty="0"/>
              <a:t>L eller E i lång A-svenska</a:t>
            </a:r>
          </a:p>
          <a:p>
            <a:pPr marL="380238" indent="-380238">
              <a:spcBef>
                <a:spcPts val="800"/>
              </a:spcBef>
              <a:buFont typeface="Arial" panose="020B0604020202020204" pitchFamily="34" charset="0"/>
              <a:buChar char="•"/>
              <a:defRPr/>
            </a:pPr>
            <a:r>
              <a:rPr lang="sv-SE" altLang="SV-FI" sz="1600" dirty="0"/>
              <a:t>L i medellång B-svenska</a:t>
            </a:r>
            <a:endParaRPr lang="SV-SE" altLang="SV-FI" sz="1600" dirty="0"/>
          </a:p>
          <a:p>
            <a:pPr marL="380238" indent="-380238">
              <a:spcBef>
                <a:spcPts val="800"/>
              </a:spcBef>
              <a:buFont typeface="Arial" panose="020B0604020202020204" pitchFamily="34" charset="0"/>
              <a:buChar char="•"/>
              <a:defRPr/>
            </a:pPr>
            <a:r>
              <a:rPr lang="SV-SE" altLang="SV-FI" sz="1600" dirty="0"/>
              <a:t>Godkänt resultat i ett språktest (de som Hanken godkänner finns på hemsidan)</a:t>
            </a:r>
            <a:br>
              <a:rPr lang="sv-SE" altLang="sv-FI" sz="1600" dirty="0"/>
            </a:br>
            <a:endParaRPr lang="SV-SE" altLang="sv-FI" sz="1600" dirty="0"/>
          </a:p>
          <a:p>
            <a:pPr>
              <a:defRPr/>
            </a:pPr>
            <a:r>
              <a:rPr lang="SV-SE" altLang="SV-FI" sz="1600" b="1" dirty="0"/>
              <a:t>ELLER</a:t>
            </a:r>
            <a:r>
              <a:rPr lang="SV-SE" altLang="SV-FI" sz="1600" dirty="0"/>
              <a:t>: Hankens språkprov i svenska</a:t>
            </a:r>
          </a:p>
          <a:p>
            <a:pPr marL="380238" indent="-380238">
              <a:buFont typeface="Arial" panose="020B0604020202020204" pitchFamily="34" charset="0"/>
              <a:buChar char="•"/>
              <a:defRPr/>
            </a:pPr>
            <a:r>
              <a:rPr lang="SV-SE" altLang="SV-FI" sz="1600" dirty="0"/>
              <a:t>Ordnas 9 april </a:t>
            </a:r>
            <a:r>
              <a:rPr lang="en-GB" altLang="SV-FI" sz="1600" dirty="0"/>
              <a:t>2025 kl.10-12.30</a:t>
            </a:r>
            <a:endParaRPr lang="SV-SE" altLang="SV-FI" sz="1600" dirty="0"/>
          </a:p>
          <a:p>
            <a:pPr marL="380238" indent="-380238">
              <a:buFont typeface="Arial" panose="020B0604020202020204" pitchFamily="34" charset="0"/>
              <a:buChar char="•"/>
              <a:defRPr/>
            </a:pPr>
            <a:r>
              <a:rPr lang="sv-SE" altLang="SV-FI" sz="1600" dirty="0"/>
              <a:t>Består oftast </a:t>
            </a:r>
            <a:r>
              <a:rPr lang="SV-SE" altLang="SV-FI" sz="1600" dirty="0"/>
              <a:t>av hörförståelse och skriftliga uppgifter.</a:t>
            </a:r>
          </a:p>
          <a:p>
            <a:endParaRPr lang="sv-FI" dirty="0"/>
          </a:p>
        </p:txBody>
      </p:sp>
      <p:sp>
        <p:nvSpPr>
          <p:cNvPr id="4" name="Title 3">
            <a:extLst>
              <a:ext uri="{FF2B5EF4-FFF2-40B4-BE49-F238E27FC236}">
                <a16:creationId xmlns:a16="http://schemas.microsoft.com/office/drawing/2014/main" id="{126EB373-CF5C-3EDD-CCDA-8188160B3E87}"/>
              </a:ext>
            </a:extLst>
          </p:cNvPr>
          <p:cNvSpPr>
            <a:spLocks noGrp="1"/>
          </p:cNvSpPr>
          <p:nvPr>
            <p:ph type="title"/>
          </p:nvPr>
        </p:nvSpPr>
        <p:spPr/>
        <p:txBody>
          <a:bodyPr/>
          <a:lstStyle/>
          <a:p>
            <a:r>
              <a:rPr lang="en-US" altLang="sv-FI" sz="3600" b="1" i="0" dirty="0">
                <a:solidFill>
                  <a:schemeClr val="accent1"/>
                </a:solidFill>
              </a:rPr>
              <a:t>HANKENS SPRÅKKRAV I SVENSKA FÖR FINSKSPRÅKIGA</a:t>
            </a:r>
            <a:endParaRPr lang="sv-FI" dirty="0">
              <a:solidFill>
                <a:schemeClr val="accent1"/>
              </a:solidFill>
            </a:endParaRPr>
          </a:p>
        </p:txBody>
      </p:sp>
      <p:sp>
        <p:nvSpPr>
          <p:cNvPr id="5" name="Text Placeholder 4">
            <a:extLst>
              <a:ext uri="{FF2B5EF4-FFF2-40B4-BE49-F238E27FC236}">
                <a16:creationId xmlns:a16="http://schemas.microsoft.com/office/drawing/2014/main" id="{2519FCD6-117F-A521-93F0-B562694EBA2A}"/>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229799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group of women walking in a hallway&#10;&#10;Description automatically generated">
            <a:extLst>
              <a:ext uri="{FF2B5EF4-FFF2-40B4-BE49-F238E27FC236}">
                <a16:creationId xmlns:a16="http://schemas.microsoft.com/office/drawing/2014/main" id="{7A87C694-CA48-05A6-52D0-4AAC7370FB1A}"/>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Subtitle 2">
            <a:extLst>
              <a:ext uri="{FF2B5EF4-FFF2-40B4-BE49-F238E27FC236}">
                <a16:creationId xmlns:a16="http://schemas.microsoft.com/office/drawing/2014/main" id="{542427C6-094B-0369-F154-47E6218FFD73}"/>
              </a:ext>
            </a:extLst>
          </p:cNvPr>
          <p:cNvSpPr>
            <a:spLocks noGrp="1"/>
          </p:cNvSpPr>
          <p:nvPr>
            <p:ph type="subTitle" idx="1"/>
          </p:nvPr>
        </p:nvSpPr>
        <p:spPr>
          <a:xfrm>
            <a:off x="1268325" y="1483189"/>
            <a:ext cx="5848461" cy="4827176"/>
          </a:xfrm>
        </p:spPr>
        <p:txBody>
          <a:bodyPr/>
          <a:lstStyle/>
          <a:p>
            <a:pPr marL="285750" indent="-285750">
              <a:buFont typeface="Arial" panose="020B0604020202020204" pitchFamily="34" charset="0"/>
              <a:buChar char="•"/>
            </a:pPr>
            <a:r>
              <a:rPr lang="sv-FI" sz="1600" dirty="0"/>
              <a:t>Hanken Bachelor in Business – ett engelskspråkigt kandidatprogram</a:t>
            </a:r>
          </a:p>
          <a:p>
            <a:pPr marL="285750" indent="-285750">
              <a:buFont typeface="Arial" panose="020B0604020202020204" pitchFamily="34" charset="0"/>
              <a:buChar char="•"/>
            </a:pPr>
            <a:r>
              <a:rPr lang="sv-FI" sz="1600" dirty="0"/>
              <a:t>Ansökningen sker i den första gemensamma ansökan i januari med studiestart i augusti 2025</a:t>
            </a:r>
          </a:p>
          <a:p>
            <a:pPr marL="285750" indent="-285750">
              <a:buFont typeface="Arial" panose="020B0604020202020204" pitchFamily="34" charset="0"/>
              <a:buChar char="•"/>
            </a:pPr>
            <a:r>
              <a:rPr lang="sv-FI" sz="1600" dirty="0"/>
              <a:t>60% tas in med SAT/ATC och 40% baserat på betyg</a:t>
            </a:r>
          </a:p>
          <a:p>
            <a:pPr marL="285750" indent="-285750">
              <a:buFont typeface="Arial" panose="020B0604020202020204" pitchFamily="34" charset="0"/>
              <a:buChar char="•"/>
            </a:pPr>
            <a:r>
              <a:rPr lang="sv-FI" sz="1600" dirty="0"/>
              <a:t>Läs mer på: </a:t>
            </a:r>
            <a:r>
              <a:rPr lang="sv-FI" sz="1600" dirty="0">
                <a:hlinkClick r:id="rId3"/>
              </a:rPr>
              <a:t>https://www.hanken.fi/sv/sok-till-hanken</a:t>
            </a:r>
            <a:endParaRPr lang="sv-FI" sz="1600" dirty="0"/>
          </a:p>
          <a:p>
            <a:pPr marL="285750" indent="-285750">
              <a:buFont typeface="Arial" panose="020B0604020202020204" pitchFamily="34" charset="0"/>
              <a:buChar char="•"/>
            </a:pPr>
            <a:r>
              <a:rPr lang="sv-FI" sz="1600" dirty="0" err="1"/>
              <a:t>Fresher’s</a:t>
            </a:r>
            <a:r>
              <a:rPr lang="sv-FI" sz="1600" dirty="0"/>
              <a:t> </a:t>
            </a:r>
            <a:r>
              <a:rPr lang="sv-FI" sz="1600" dirty="0" err="1"/>
              <a:t>Committee</a:t>
            </a:r>
            <a:r>
              <a:rPr lang="sv-FI" sz="1600" dirty="0"/>
              <a:t> ansvarar för tutorverksamheten för den engelskspråkiga kandidatlinjen </a:t>
            </a:r>
          </a:p>
          <a:p>
            <a:endParaRPr lang="sv-FI" dirty="0"/>
          </a:p>
        </p:txBody>
      </p:sp>
      <p:sp>
        <p:nvSpPr>
          <p:cNvPr id="4" name="Title 3">
            <a:extLst>
              <a:ext uri="{FF2B5EF4-FFF2-40B4-BE49-F238E27FC236}">
                <a16:creationId xmlns:a16="http://schemas.microsoft.com/office/drawing/2014/main" id="{646B9505-81A1-E16D-7AE9-5460CE17AABC}"/>
              </a:ext>
            </a:extLst>
          </p:cNvPr>
          <p:cNvSpPr>
            <a:spLocks noGrp="1"/>
          </p:cNvSpPr>
          <p:nvPr>
            <p:ph type="title"/>
          </p:nvPr>
        </p:nvSpPr>
        <p:spPr/>
        <p:txBody>
          <a:bodyPr/>
          <a:lstStyle/>
          <a:p>
            <a:r>
              <a:rPr lang="sv-SE" dirty="0">
                <a:solidFill>
                  <a:schemeClr val="tx2"/>
                </a:solidFill>
              </a:rPr>
              <a:t>BACHELOR IN BUSINESS</a:t>
            </a:r>
            <a:endParaRPr lang="sv-FI" dirty="0">
              <a:solidFill>
                <a:schemeClr val="tx2"/>
              </a:solidFill>
            </a:endParaRPr>
          </a:p>
        </p:txBody>
      </p:sp>
      <p:sp>
        <p:nvSpPr>
          <p:cNvPr id="5" name="Text Placeholder 4">
            <a:extLst>
              <a:ext uri="{FF2B5EF4-FFF2-40B4-BE49-F238E27FC236}">
                <a16:creationId xmlns:a16="http://schemas.microsoft.com/office/drawing/2014/main" id="{ED9E1CF0-F773-B003-D656-54B229E1F16B}"/>
              </a:ext>
            </a:extLst>
          </p:cNvPr>
          <p:cNvSpPr>
            <a:spLocks noGrp="1"/>
          </p:cNvSpPr>
          <p:nvPr>
            <p:ph type="body" sz="quarter" idx="11"/>
          </p:nvPr>
        </p:nvSpPr>
        <p:spPr/>
        <p:txBody>
          <a:bodyPr/>
          <a:lstStyle/>
          <a:p>
            <a:endParaRPr lang="sv-FI"/>
          </a:p>
        </p:txBody>
      </p:sp>
      <p:sp>
        <p:nvSpPr>
          <p:cNvPr id="6" name="TextBox 5">
            <a:extLst>
              <a:ext uri="{FF2B5EF4-FFF2-40B4-BE49-F238E27FC236}">
                <a16:creationId xmlns:a16="http://schemas.microsoft.com/office/drawing/2014/main" id="{D7B6D6CA-C4C9-5A11-E4A8-85710DEB7BB2}"/>
              </a:ext>
            </a:extLst>
          </p:cNvPr>
          <p:cNvSpPr txBox="1"/>
          <p:nvPr/>
        </p:nvSpPr>
        <p:spPr>
          <a:xfrm>
            <a:off x="1408618" y="6242677"/>
            <a:ext cx="2398747" cy="369332"/>
          </a:xfrm>
          <a:prstGeom prst="rect">
            <a:avLst/>
          </a:prstGeom>
          <a:noFill/>
        </p:spPr>
        <p:txBody>
          <a:bodyPr wrap="square" rtlCol="0">
            <a:spAutoFit/>
          </a:bodyPr>
          <a:lstStyle/>
          <a:p>
            <a:r>
              <a:rPr lang="sv-SE" dirty="0"/>
              <a:t>@fresherscommittee</a:t>
            </a:r>
          </a:p>
        </p:txBody>
      </p:sp>
      <p:pic>
        <p:nvPicPr>
          <p:cNvPr id="7" name="Bildobjekt 25" descr="A logo of a camera&#10;&#10;Description automatically generated">
            <a:extLst>
              <a:ext uri="{FF2B5EF4-FFF2-40B4-BE49-F238E27FC236}">
                <a16:creationId xmlns:a16="http://schemas.microsoft.com/office/drawing/2014/main" id="{070C1E72-6AA5-5A81-B855-98C7A6562C4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1413" y="6072620"/>
            <a:ext cx="754152" cy="711560"/>
          </a:xfrm>
          <a:prstGeom prst="rect">
            <a:avLst/>
          </a:prstGeom>
        </p:spPr>
      </p:pic>
      <p:pic>
        <p:nvPicPr>
          <p:cNvPr id="8" name="Picture 6" descr="Tiktok Logo Icon PNGs for Free Download">
            <a:extLst>
              <a:ext uri="{FF2B5EF4-FFF2-40B4-BE49-F238E27FC236}">
                <a16:creationId xmlns:a16="http://schemas.microsoft.com/office/drawing/2014/main" id="{19D0BCDF-0430-8B04-08C6-C1D0E10709FC}"/>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654466" y="5996687"/>
            <a:ext cx="861313" cy="86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19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on bicycles in front of a building&#10;&#10;Description automatically generated">
            <a:extLst>
              <a:ext uri="{FF2B5EF4-FFF2-40B4-BE49-F238E27FC236}">
                <a16:creationId xmlns:a16="http://schemas.microsoft.com/office/drawing/2014/main" id="{5318BECA-8200-7C7E-E64F-8EBA8EF2CF9E}"/>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Subtitle 2">
            <a:extLst>
              <a:ext uri="{FF2B5EF4-FFF2-40B4-BE49-F238E27FC236}">
                <a16:creationId xmlns:a16="http://schemas.microsoft.com/office/drawing/2014/main" id="{F54A2160-D040-3662-375B-B18B793B108A}"/>
              </a:ext>
            </a:extLst>
          </p:cNvPr>
          <p:cNvSpPr>
            <a:spLocks noGrp="1"/>
          </p:cNvSpPr>
          <p:nvPr>
            <p:ph type="subTitle" idx="1"/>
          </p:nvPr>
        </p:nvSpPr>
        <p:spPr/>
        <p:txBody>
          <a:bodyPr/>
          <a:lstStyle/>
          <a:p>
            <a:br>
              <a:rPr lang="sv-FI" sz="1600" dirty="0"/>
            </a:br>
            <a:endParaRPr lang="sv-FI" sz="1600" dirty="0"/>
          </a:p>
          <a:p>
            <a:r>
              <a:rPr lang="sv-FI" sz="1600" b="1" dirty="0"/>
              <a:t>Hanken Ansökningsservice</a:t>
            </a:r>
          </a:p>
          <a:p>
            <a:r>
              <a:rPr lang="sv-FI" sz="1600" dirty="0"/>
              <a:t>E-post: </a:t>
            </a:r>
            <a:r>
              <a:rPr lang="sv-FI" sz="1600" dirty="0">
                <a:hlinkClick r:id="rId3"/>
              </a:rPr>
              <a:t>ansokan@hanken.fi</a:t>
            </a:r>
            <a:r>
              <a:rPr lang="sv-FI" sz="1600" dirty="0"/>
              <a:t> </a:t>
            </a:r>
          </a:p>
          <a:p>
            <a:r>
              <a:rPr lang="sv-FI" sz="1600" dirty="0" err="1"/>
              <a:t>WhatsApp</a:t>
            </a:r>
            <a:r>
              <a:rPr lang="sv-FI" sz="1600" dirty="0"/>
              <a:t> &amp; telefontid: 040 35 21 388</a:t>
            </a:r>
          </a:p>
          <a:p>
            <a:r>
              <a:rPr lang="sv-FI" sz="1600" dirty="0"/>
              <a:t>måndag 10-12 och torsdag 13-15</a:t>
            </a:r>
          </a:p>
          <a:p>
            <a:br>
              <a:rPr lang="sv-FI" sz="1600" dirty="0"/>
            </a:br>
            <a:br>
              <a:rPr lang="sv-FI" sz="1600" dirty="0"/>
            </a:br>
            <a:r>
              <a:rPr lang="sv-FI" sz="1600" dirty="0">
                <a:hlinkClick r:id="rId4"/>
              </a:rPr>
              <a:t>www.hanken.fi</a:t>
            </a:r>
            <a:endParaRPr lang="sv-FI" sz="1600" dirty="0"/>
          </a:p>
          <a:p>
            <a:br>
              <a:rPr lang="sv-FI" sz="1600" dirty="0"/>
            </a:br>
            <a:r>
              <a:rPr lang="sv-FI" sz="1600" dirty="0" err="1"/>
              <a:t>Instagram</a:t>
            </a:r>
            <a:r>
              <a:rPr lang="sv-FI" sz="1600" dirty="0"/>
              <a:t> &amp; </a:t>
            </a:r>
            <a:r>
              <a:rPr lang="sv-FI" sz="1600" dirty="0" err="1"/>
              <a:t>Tiktok</a:t>
            </a:r>
            <a:r>
              <a:rPr lang="sv-FI" sz="1600" dirty="0"/>
              <a:t>: @hankenofficial </a:t>
            </a:r>
          </a:p>
          <a:p>
            <a:endParaRPr lang="sv-FI" dirty="0"/>
          </a:p>
        </p:txBody>
      </p:sp>
      <p:sp>
        <p:nvSpPr>
          <p:cNvPr id="4" name="Title 3">
            <a:extLst>
              <a:ext uri="{FF2B5EF4-FFF2-40B4-BE49-F238E27FC236}">
                <a16:creationId xmlns:a16="http://schemas.microsoft.com/office/drawing/2014/main" id="{336BF36A-EAF5-7E4D-CDF6-5D62A7DE8E6B}"/>
              </a:ext>
            </a:extLst>
          </p:cNvPr>
          <p:cNvSpPr>
            <a:spLocks noGrp="1"/>
          </p:cNvSpPr>
          <p:nvPr>
            <p:ph type="title"/>
          </p:nvPr>
        </p:nvSpPr>
        <p:spPr/>
        <p:txBody>
          <a:bodyPr/>
          <a:lstStyle/>
          <a:p>
            <a:r>
              <a:rPr lang="sv-FI" dirty="0">
                <a:solidFill>
                  <a:schemeClr val="accent1"/>
                </a:solidFill>
              </a:rPr>
              <a:t>FÖR MERA INFORMATION</a:t>
            </a:r>
          </a:p>
        </p:txBody>
      </p:sp>
      <p:sp>
        <p:nvSpPr>
          <p:cNvPr id="5" name="Text Placeholder 4">
            <a:extLst>
              <a:ext uri="{FF2B5EF4-FFF2-40B4-BE49-F238E27FC236}">
                <a16:creationId xmlns:a16="http://schemas.microsoft.com/office/drawing/2014/main" id="{B8AF36A8-1CB2-2393-92BA-50AE0A19B886}"/>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1237584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52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3DF585-CFF1-7440-85E5-7CA99055E9C4}"/>
              </a:ext>
            </a:extLst>
          </p:cNvPr>
          <p:cNvSpPr>
            <a:spLocks noGrp="1"/>
          </p:cNvSpPr>
          <p:nvPr>
            <p:ph type="subTitle" idx="1"/>
          </p:nvPr>
        </p:nvSpPr>
        <p:spPr>
          <a:xfrm>
            <a:off x="1268325" y="3218980"/>
            <a:ext cx="9655350" cy="420039"/>
          </a:xfrm>
        </p:spPr>
        <p:txBody>
          <a:bodyPr/>
          <a:lstStyle/>
          <a:p>
            <a:r>
              <a:rPr lang="sv-SE" sz="1800" dirty="0"/>
              <a:t>Namn, plats, datum </a:t>
            </a:r>
            <a:endParaRPr lang="sv-FI" sz="1800" dirty="0"/>
          </a:p>
          <a:p>
            <a:endParaRPr lang="sv-FI" dirty="0"/>
          </a:p>
        </p:txBody>
      </p:sp>
      <p:sp>
        <p:nvSpPr>
          <p:cNvPr id="3" name="Title 2">
            <a:extLst>
              <a:ext uri="{FF2B5EF4-FFF2-40B4-BE49-F238E27FC236}">
                <a16:creationId xmlns:a16="http://schemas.microsoft.com/office/drawing/2014/main" id="{BDA0AD72-B1B4-42AA-F2D5-E4018550ABE0}"/>
              </a:ext>
            </a:extLst>
          </p:cNvPr>
          <p:cNvSpPr>
            <a:spLocks noGrp="1"/>
          </p:cNvSpPr>
          <p:nvPr>
            <p:ph type="title"/>
          </p:nvPr>
        </p:nvSpPr>
        <p:spPr>
          <a:xfrm>
            <a:off x="997688" y="2552117"/>
            <a:ext cx="10085475" cy="711881"/>
          </a:xfrm>
        </p:spPr>
        <p:txBody>
          <a:bodyPr/>
          <a:lstStyle/>
          <a:p>
            <a:r>
              <a:rPr lang="sv-SE" dirty="0">
                <a:solidFill>
                  <a:schemeClr val="accent1"/>
                </a:solidFill>
              </a:rPr>
              <a:t>ATT STUDERA PÅ HANKEN I HELSINGFORS</a:t>
            </a:r>
            <a:endParaRPr lang="sv-FI" dirty="0">
              <a:solidFill>
                <a:schemeClr val="accent1"/>
              </a:solidFill>
            </a:endParaRPr>
          </a:p>
        </p:txBody>
      </p:sp>
    </p:spTree>
    <p:extLst>
      <p:ext uri="{BB962C8B-B14F-4D97-AF65-F5344CB8AC3E}">
        <p14:creationId xmlns:p14="http://schemas.microsoft.com/office/powerpoint/2010/main" val="247043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0957AD-2BC1-A53E-6291-AD31EA70DD06}"/>
              </a:ext>
            </a:extLst>
          </p:cNvPr>
          <p:cNvSpPr>
            <a:spLocks noGrp="1"/>
          </p:cNvSpPr>
          <p:nvPr>
            <p:ph type="pic" sz="quarter" idx="12"/>
          </p:nvPr>
        </p:nvSpPr>
        <p:spPr/>
        <p:txBody>
          <a:bodyPr/>
          <a:lstStyle/>
          <a:p>
            <a:endParaRPr lang="sv-FI" dirty="0"/>
          </a:p>
        </p:txBody>
      </p:sp>
      <p:sp>
        <p:nvSpPr>
          <p:cNvPr id="3" name="Subtitle 2">
            <a:extLst>
              <a:ext uri="{FF2B5EF4-FFF2-40B4-BE49-F238E27FC236}">
                <a16:creationId xmlns:a16="http://schemas.microsoft.com/office/drawing/2014/main" id="{27FF8C97-C07F-6D4B-C1BF-636B67AF7363}"/>
              </a:ext>
            </a:extLst>
          </p:cNvPr>
          <p:cNvSpPr>
            <a:spLocks noGrp="1"/>
          </p:cNvSpPr>
          <p:nvPr>
            <p:ph type="subTitle" idx="1"/>
          </p:nvPr>
        </p:nvSpPr>
        <p:spPr>
          <a:xfrm>
            <a:off x="1268326" y="1483189"/>
            <a:ext cx="5834224" cy="4827176"/>
          </a:xfrm>
        </p:spPr>
        <p:txBody>
          <a:bodyPr/>
          <a:lstStyle/>
          <a:p>
            <a:r>
              <a:rPr lang="sv-FI" sz="1600" dirty="0"/>
              <a:t>(Presentera dig: )</a:t>
            </a:r>
          </a:p>
          <a:p>
            <a:pPr marL="285750" indent="-285750">
              <a:buFont typeface="Arial" panose="020B0604020202020204" pitchFamily="34" charset="0"/>
              <a:buChar char="•"/>
            </a:pPr>
            <a:r>
              <a:rPr lang="sv-FI" sz="1600" dirty="0"/>
              <a:t>Namn</a:t>
            </a:r>
          </a:p>
          <a:p>
            <a:pPr marL="285750" indent="-285750">
              <a:buFont typeface="Arial" panose="020B0604020202020204" pitchFamily="34" charset="0"/>
              <a:buChar char="•"/>
            </a:pPr>
            <a:r>
              <a:rPr lang="sv-FI" sz="1600" dirty="0"/>
              <a:t>Huvudämne, eventuella biämnen, årskurs?</a:t>
            </a:r>
          </a:p>
          <a:p>
            <a:endParaRPr lang="sv-FI" sz="1600" dirty="0"/>
          </a:p>
          <a:p>
            <a:r>
              <a:rPr lang="sv-FI" sz="1600" dirty="0"/>
              <a:t>(</a:t>
            </a:r>
            <a:r>
              <a:rPr lang="sv-FI" sz="1600" dirty="0" err="1"/>
              <a:t>Fun</a:t>
            </a:r>
            <a:r>
              <a:rPr lang="sv-FI" sz="1600" dirty="0"/>
              <a:t> </a:t>
            </a:r>
            <a:r>
              <a:rPr lang="sv-FI" sz="1600" dirty="0" err="1"/>
              <a:t>Fact</a:t>
            </a:r>
            <a:r>
              <a:rPr lang="sv-FI" sz="1600" dirty="0"/>
              <a:t> om dig)</a:t>
            </a:r>
          </a:p>
          <a:p>
            <a:pPr marL="285750" indent="-285750">
              <a:buFont typeface="Arial" panose="020B0604020202020204" pitchFamily="34" charset="0"/>
              <a:buChar char="•"/>
            </a:pPr>
            <a:r>
              <a:rPr lang="sv-FI" sz="1600" dirty="0"/>
              <a:t>Innan Hanken t.ex. Gick i Lärkan på gymnasiet, blev student 2022</a:t>
            </a:r>
          </a:p>
          <a:p>
            <a:pPr marL="285750" indent="-285750">
              <a:buFont typeface="Arial" panose="020B0604020202020204" pitchFamily="34" charset="0"/>
              <a:buChar char="•"/>
            </a:pPr>
            <a:r>
              <a:rPr lang="sv-FI" sz="1600" dirty="0"/>
              <a:t>Jag är studentkårsaktiv/föreningsaktiv i kommitté X</a:t>
            </a:r>
          </a:p>
          <a:p>
            <a:pPr marL="285750" indent="-285750">
              <a:buFont typeface="Arial" panose="020B0604020202020204" pitchFamily="34" charset="0"/>
              <a:buChar char="•"/>
            </a:pPr>
            <a:r>
              <a:rPr lang="sv-FI" sz="1600" dirty="0"/>
              <a:t>Jag jobbar som X på Y</a:t>
            </a:r>
          </a:p>
          <a:p>
            <a:pPr marL="285750" indent="-285750">
              <a:buFont typeface="Arial" panose="020B0604020202020204" pitchFamily="34" charset="0"/>
              <a:buChar char="•"/>
            </a:pPr>
            <a:r>
              <a:rPr lang="sv-FI" sz="1600" dirty="0"/>
              <a:t>Annan intressant info?</a:t>
            </a:r>
          </a:p>
          <a:p>
            <a:pPr marL="285750" indent="-285750">
              <a:buFont typeface="Arial" panose="020B0604020202020204" pitchFamily="34" charset="0"/>
              <a:buChar char="•"/>
            </a:pPr>
            <a:r>
              <a:rPr lang="sv-FI" sz="1600" dirty="0"/>
              <a:t>Sätt in en bild på dig (Gärna någon rolig som beskriver dig) </a:t>
            </a:r>
          </a:p>
          <a:p>
            <a:endParaRPr lang="sv-FI" dirty="0"/>
          </a:p>
        </p:txBody>
      </p:sp>
      <p:sp>
        <p:nvSpPr>
          <p:cNvPr id="4" name="Title 3">
            <a:extLst>
              <a:ext uri="{FF2B5EF4-FFF2-40B4-BE49-F238E27FC236}">
                <a16:creationId xmlns:a16="http://schemas.microsoft.com/office/drawing/2014/main" id="{8CB408DA-132F-2A3D-8605-ADE49AB44D16}"/>
              </a:ext>
            </a:extLst>
          </p:cNvPr>
          <p:cNvSpPr>
            <a:spLocks noGrp="1"/>
          </p:cNvSpPr>
          <p:nvPr>
            <p:ph type="title"/>
          </p:nvPr>
        </p:nvSpPr>
        <p:spPr/>
        <p:txBody>
          <a:bodyPr/>
          <a:lstStyle/>
          <a:p>
            <a:r>
              <a:rPr lang="sv-SE" dirty="0">
                <a:solidFill>
                  <a:schemeClr val="accent1"/>
                </a:solidFill>
              </a:rPr>
              <a:t>VEM ÄR JAG?</a:t>
            </a:r>
            <a:endParaRPr lang="sv-FI" dirty="0">
              <a:solidFill>
                <a:schemeClr val="accent1"/>
              </a:solidFill>
            </a:endParaRPr>
          </a:p>
        </p:txBody>
      </p:sp>
      <p:sp>
        <p:nvSpPr>
          <p:cNvPr id="5" name="Text Placeholder 4">
            <a:extLst>
              <a:ext uri="{FF2B5EF4-FFF2-40B4-BE49-F238E27FC236}">
                <a16:creationId xmlns:a16="http://schemas.microsoft.com/office/drawing/2014/main" id="{9B0DDB25-8C38-5CC7-8ABF-AF12C9184197}"/>
              </a:ext>
            </a:extLst>
          </p:cNvPr>
          <p:cNvSpPr>
            <a:spLocks noGrp="1"/>
          </p:cNvSpPr>
          <p:nvPr>
            <p:ph type="body" sz="quarter" idx="11"/>
          </p:nvPr>
        </p:nvSpPr>
        <p:spPr/>
        <p:txBody>
          <a:bodyPr/>
          <a:lstStyle/>
          <a:p>
            <a:endParaRPr lang="sv-FI" dirty="0"/>
          </a:p>
        </p:txBody>
      </p:sp>
    </p:spTree>
    <p:extLst>
      <p:ext uri="{BB962C8B-B14F-4D97-AF65-F5344CB8AC3E}">
        <p14:creationId xmlns:p14="http://schemas.microsoft.com/office/powerpoint/2010/main" val="265395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people in matching outfits&#10;&#10;Description automatically generated">
            <a:extLst>
              <a:ext uri="{FF2B5EF4-FFF2-40B4-BE49-F238E27FC236}">
                <a16:creationId xmlns:a16="http://schemas.microsoft.com/office/drawing/2014/main" id="{3879C82B-BC91-8ABC-751D-112AD5C96F7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val="0"/>
              </a:ext>
            </a:extLst>
          </a:blip>
          <a:srcRect/>
          <a:stretch/>
        </p:blipFill>
        <p:spPr>
          <a:xfrm>
            <a:off x="7747000" y="0"/>
            <a:ext cx="4445000" cy="6858000"/>
          </a:xfrm>
        </p:spPr>
      </p:pic>
      <p:sp>
        <p:nvSpPr>
          <p:cNvPr id="3" name="Subtitle 2">
            <a:extLst>
              <a:ext uri="{FF2B5EF4-FFF2-40B4-BE49-F238E27FC236}">
                <a16:creationId xmlns:a16="http://schemas.microsoft.com/office/drawing/2014/main" id="{E8A04CE5-7E58-8223-7D8E-AE2A3F090369}"/>
              </a:ext>
            </a:extLst>
          </p:cNvPr>
          <p:cNvSpPr>
            <a:spLocks noGrp="1"/>
          </p:cNvSpPr>
          <p:nvPr>
            <p:ph type="subTitle" idx="1"/>
          </p:nvPr>
        </p:nvSpPr>
        <p:spPr/>
        <p:txBody>
          <a:bodyPr/>
          <a:lstStyle/>
          <a:p>
            <a:pPr marL="342900" indent="-342900">
              <a:buFont typeface="+mj-lt"/>
              <a:buAutoNum type="arabicPeriod"/>
            </a:pPr>
            <a:r>
              <a:rPr lang="sv-FI" sz="2400" dirty="0"/>
              <a:t>Kort om Hanken</a:t>
            </a:r>
          </a:p>
          <a:p>
            <a:pPr marL="342900" indent="-342900">
              <a:buFont typeface="+mj-lt"/>
              <a:buAutoNum type="arabicPeriod"/>
            </a:pPr>
            <a:r>
              <a:rPr lang="sv-FI" sz="2400" dirty="0"/>
              <a:t>Varför ekonomi?</a:t>
            </a:r>
          </a:p>
          <a:p>
            <a:pPr marL="342900" indent="-342900">
              <a:buFont typeface="+mj-lt"/>
              <a:buAutoNum type="arabicPeriod"/>
            </a:pPr>
            <a:r>
              <a:rPr lang="sv-FI" sz="2400" dirty="0"/>
              <a:t>Varför Hanken?</a:t>
            </a:r>
          </a:p>
          <a:p>
            <a:pPr marL="342900" indent="-342900">
              <a:buFont typeface="+mj-lt"/>
              <a:buAutoNum type="arabicPeriod"/>
            </a:pPr>
            <a:r>
              <a:rPr lang="sv-FI" sz="2400" dirty="0"/>
              <a:t>Studielivet på Hanken</a:t>
            </a:r>
          </a:p>
          <a:p>
            <a:pPr marL="342900" indent="-342900">
              <a:buFont typeface="+mj-lt"/>
              <a:buAutoNum type="arabicPeriod"/>
            </a:pPr>
            <a:r>
              <a:rPr lang="sv-FI" sz="2400" dirty="0"/>
              <a:t>Hur söker du till Hanken?</a:t>
            </a:r>
          </a:p>
          <a:p>
            <a:endParaRPr lang="sv-FI" dirty="0"/>
          </a:p>
        </p:txBody>
      </p:sp>
      <p:sp>
        <p:nvSpPr>
          <p:cNvPr id="4" name="Title 3">
            <a:extLst>
              <a:ext uri="{FF2B5EF4-FFF2-40B4-BE49-F238E27FC236}">
                <a16:creationId xmlns:a16="http://schemas.microsoft.com/office/drawing/2014/main" id="{DA767866-4424-663E-57BE-9EE826E7FD4E}"/>
              </a:ext>
            </a:extLst>
          </p:cNvPr>
          <p:cNvSpPr>
            <a:spLocks noGrp="1"/>
          </p:cNvSpPr>
          <p:nvPr>
            <p:ph type="title"/>
          </p:nvPr>
        </p:nvSpPr>
        <p:spPr/>
        <p:txBody>
          <a:bodyPr/>
          <a:lstStyle/>
          <a:p>
            <a:r>
              <a:rPr lang="sv-SE" dirty="0">
                <a:solidFill>
                  <a:schemeClr val="accent1"/>
                </a:solidFill>
              </a:rPr>
              <a:t>DAGENS AGENDA</a:t>
            </a:r>
            <a:endParaRPr lang="sv-FI" dirty="0">
              <a:solidFill>
                <a:schemeClr val="accent1"/>
              </a:solidFill>
            </a:endParaRPr>
          </a:p>
        </p:txBody>
      </p:sp>
      <p:sp>
        <p:nvSpPr>
          <p:cNvPr id="5" name="Text Placeholder 4">
            <a:extLst>
              <a:ext uri="{FF2B5EF4-FFF2-40B4-BE49-F238E27FC236}">
                <a16:creationId xmlns:a16="http://schemas.microsoft.com/office/drawing/2014/main" id="{45E80820-3173-9AC7-2C46-8626C170AD53}"/>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113861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D8B6526-C179-2134-9F0D-F6AF8078A148}"/>
              </a:ext>
            </a:extLst>
          </p:cNvPr>
          <p:cNvSpPr>
            <a:spLocks noGrp="1"/>
          </p:cNvSpPr>
          <p:nvPr>
            <p:ph type="subTitle" idx="1"/>
          </p:nvPr>
        </p:nvSpPr>
        <p:spPr>
          <a:xfrm>
            <a:off x="1268325" y="1483189"/>
            <a:ext cx="5738531" cy="4827176"/>
          </a:xfrm>
        </p:spPr>
        <p:txBody>
          <a:bodyPr/>
          <a:lstStyle/>
          <a:p>
            <a:pPr marL="285750" indent="-285750">
              <a:buFont typeface="Arial" panose="020B0604020202020204" pitchFamily="34" charset="0"/>
              <a:buChar char="•"/>
            </a:pPr>
            <a:r>
              <a:rPr lang="sv-SE" sz="1800" dirty="0"/>
              <a:t>Hanken är den enda  fristående handelshögskolan i Finland och en av de äldsta handelshögskolorna i Norden </a:t>
            </a:r>
          </a:p>
          <a:p>
            <a:pPr marL="742950" lvl="1" indent="-285750" algn="l">
              <a:buFont typeface="Arial" panose="020B0604020202020204" pitchFamily="34" charset="0"/>
              <a:buChar char="•"/>
            </a:pPr>
            <a:r>
              <a:rPr lang="sv-FI" sz="1800" dirty="0"/>
              <a:t>Vi fokuserar all utbildning och forskning enbart på </a:t>
            </a:r>
            <a:r>
              <a:rPr lang="sv-FI" sz="1800" b="1" dirty="0"/>
              <a:t>ekonomi</a:t>
            </a:r>
          </a:p>
          <a:p>
            <a:pPr marL="285750" indent="-285750">
              <a:buFont typeface="Arial" panose="020B0604020202020204" pitchFamily="34" charset="0"/>
              <a:buChar char="•"/>
            </a:pPr>
            <a:r>
              <a:rPr lang="sv-FI" sz="1800" dirty="0"/>
              <a:t>Hanken värderas högt både nationellt och internationellt</a:t>
            </a:r>
            <a:endParaRPr lang="sv-FI" sz="1800" b="1" dirty="0"/>
          </a:p>
          <a:p>
            <a:pPr marL="285750" indent="-285750">
              <a:buFont typeface="Arial" panose="020B0604020202020204" pitchFamily="34" charset="0"/>
              <a:buChar char="•"/>
            </a:pPr>
            <a:r>
              <a:rPr lang="sv-FI" sz="1800" dirty="0"/>
              <a:t>Hanken hör till topp 1% av världens handelshögskolor</a:t>
            </a:r>
          </a:p>
        </p:txBody>
      </p:sp>
      <p:sp>
        <p:nvSpPr>
          <p:cNvPr id="3" name="Title 2">
            <a:extLst>
              <a:ext uri="{FF2B5EF4-FFF2-40B4-BE49-F238E27FC236}">
                <a16:creationId xmlns:a16="http://schemas.microsoft.com/office/drawing/2014/main" id="{016757D8-2783-F904-4883-82AB0D74D1CB}"/>
              </a:ext>
            </a:extLst>
          </p:cNvPr>
          <p:cNvSpPr>
            <a:spLocks noGrp="1"/>
          </p:cNvSpPr>
          <p:nvPr>
            <p:ph type="title"/>
          </p:nvPr>
        </p:nvSpPr>
        <p:spPr/>
        <p:txBody>
          <a:bodyPr/>
          <a:lstStyle/>
          <a:p>
            <a:r>
              <a:rPr lang="sv-SE" dirty="0">
                <a:solidFill>
                  <a:schemeClr val="accent1"/>
                </a:solidFill>
              </a:rPr>
              <a:t>HANKEN</a:t>
            </a:r>
            <a:endParaRPr lang="sv-FI" dirty="0">
              <a:solidFill>
                <a:schemeClr val="accent1"/>
              </a:solidFill>
            </a:endParaRPr>
          </a:p>
        </p:txBody>
      </p:sp>
      <p:pic>
        <p:nvPicPr>
          <p:cNvPr id="7" name="Picture Placeholder 6" descr="A close-up of a flag&#10;&#10;Description automatically generated">
            <a:extLst>
              <a:ext uri="{FF2B5EF4-FFF2-40B4-BE49-F238E27FC236}">
                <a16:creationId xmlns:a16="http://schemas.microsoft.com/office/drawing/2014/main" id="{82B33F2D-1541-58EF-B3F9-3C74FCA0F5B5}"/>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val="0"/>
              </a:ext>
            </a:extLst>
          </a:blip>
          <a:srcRect/>
          <a:stretch/>
        </p:blipFill>
        <p:spPr>
          <a:xfrm>
            <a:off x="7747000" y="0"/>
            <a:ext cx="4445000" cy="6858000"/>
          </a:xfrm>
        </p:spPr>
      </p:pic>
      <p:sp>
        <p:nvSpPr>
          <p:cNvPr id="4" name="Text Placeholder 3">
            <a:extLst>
              <a:ext uri="{FF2B5EF4-FFF2-40B4-BE49-F238E27FC236}">
                <a16:creationId xmlns:a16="http://schemas.microsoft.com/office/drawing/2014/main" id="{3A7B0924-2AE9-3C14-C0CD-24BB72531AF5}"/>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99831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uilding with flags in front of it&#10;&#10;Description automatically generated">
            <a:extLst>
              <a:ext uri="{FF2B5EF4-FFF2-40B4-BE49-F238E27FC236}">
                <a16:creationId xmlns:a16="http://schemas.microsoft.com/office/drawing/2014/main" id="{D57D0C8F-2C48-929C-9A9A-DB6FDDABB6E3}"/>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Subtitle 2">
            <a:extLst>
              <a:ext uri="{FF2B5EF4-FFF2-40B4-BE49-F238E27FC236}">
                <a16:creationId xmlns:a16="http://schemas.microsoft.com/office/drawing/2014/main" id="{4C9BE69A-399E-2B07-C6D8-B30CA1EDF497}"/>
              </a:ext>
            </a:extLst>
          </p:cNvPr>
          <p:cNvSpPr>
            <a:spLocks noGrp="1"/>
          </p:cNvSpPr>
          <p:nvPr>
            <p:ph type="subTitle" idx="1"/>
          </p:nvPr>
        </p:nvSpPr>
        <p:spPr/>
        <p:txBody>
          <a:bodyPr/>
          <a:lstStyle/>
          <a:p>
            <a:pPr marL="285750" indent="-285750">
              <a:buFont typeface="Arial" panose="020B0604020202020204" pitchFamily="34" charset="0"/>
              <a:buChar char="•"/>
            </a:pPr>
            <a:r>
              <a:rPr lang="sv-FI" sz="2000" dirty="0"/>
              <a:t>Högskolan grundades 1909</a:t>
            </a:r>
          </a:p>
          <a:p>
            <a:pPr marL="285750" indent="-285750">
              <a:buFont typeface="Arial" panose="020B0604020202020204" pitchFamily="34" charset="0"/>
              <a:buChar char="•"/>
            </a:pPr>
            <a:r>
              <a:rPr lang="sv-FI" sz="2000" dirty="0"/>
              <a:t>Ca 1960 studerande för ekonomie kandidat och magisterexamen</a:t>
            </a:r>
          </a:p>
          <a:p>
            <a:pPr marL="285750" indent="-285750">
              <a:buFont typeface="Arial" panose="020B0604020202020204" pitchFamily="34" charset="0"/>
              <a:buChar char="•"/>
            </a:pPr>
            <a:r>
              <a:rPr lang="sv-FI" sz="2000" dirty="0"/>
              <a:t>Ca 170 utländska studenter</a:t>
            </a:r>
          </a:p>
          <a:p>
            <a:pPr marL="285750" indent="-285750">
              <a:buFont typeface="Arial" panose="020B0604020202020204" pitchFamily="34" charset="0"/>
              <a:buChar char="•"/>
            </a:pPr>
            <a:endParaRPr lang="sv-FI" sz="2000" dirty="0"/>
          </a:p>
          <a:p>
            <a:r>
              <a:rPr lang="sv-FI" sz="2800" b="1" dirty="0"/>
              <a:t>Att studera i Helsingfors</a:t>
            </a:r>
          </a:p>
          <a:p>
            <a:r>
              <a:rPr lang="sv-FI" sz="2000" dirty="0"/>
              <a:t>(Beskriv din upplevelse av att studera i Helsingfors)</a:t>
            </a:r>
          </a:p>
          <a:p>
            <a:pPr marL="342900" indent="-342900">
              <a:buFont typeface="Arial" panose="020B0604020202020204" pitchFamily="34" charset="0"/>
              <a:buChar char="•"/>
            </a:pPr>
            <a:r>
              <a:rPr lang="sv-FI" sz="2000" dirty="0"/>
              <a:t>Lokaltrafik, gym, Helsingfors som stad, förmåner, studieliv, boende, samarbeten med andra universitet </a:t>
            </a:r>
          </a:p>
          <a:p>
            <a:pPr marL="342900" indent="-342900">
              <a:buFont typeface="Arial" panose="020B0604020202020204" pitchFamily="34" charset="0"/>
              <a:buChar char="•"/>
            </a:pPr>
            <a:endParaRPr lang="sv-FI" sz="1600" b="1" dirty="0"/>
          </a:p>
        </p:txBody>
      </p:sp>
      <p:sp>
        <p:nvSpPr>
          <p:cNvPr id="4" name="Title 3">
            <a:extLst>
              <a:ext uri="{FF2B5EF4-FFF2-40B4-BE49-F238E27FC236}">
                <a16:creationId xmlns:a16="http://schemas.microsoft.com/office/drawing/2014/main" id="{59C514BA-ED9D-2C38-340A-9D80B9A830D7}"/>
              </a:ext>
            </a:extLst>
          </p:cNvPr>
          <p:cNvSpPr>
            <a:spLocks noGrp="1"/>
          </p:cNvSpPr>
          <p:nvPr>
            <p:ph type="title"/>
          </p:nvPr>
        </p:nvSpPr>
        <p:spPr/>
        <p:txBody>
          <a:bodyPr/>
          <a:lstStyle/>
          <a:p>
            <a:r>
              <a:rPr lang="sv-SE" dirty="0">
                <a:solidFill>
                  <a:schemeClr val="accent1"/>
                </a:solidFill>
              </a:rPr>
              <a:t>HELSINGFORS</a:t>
            </a:r>
            <a:endParaRPr lang="sv-FI" dirty="0">
              <a:solidFill>
                <a:schemeClr val="accent1"/>
              </a:solidFill>
            </a:endParaRPr>
          </a:p>
        </p:txBody>
      </p:sp>
      <p:sp>
        <p:nvSpPr>
          <p:cNvPr id="5" name="Text Placeholder 4">
            <a:extLst>
              <a:ext uri="{FF2B5EF4-FFF2-40B4-BE49-F238E27FC236}">
                <a16:creationId xmlns:a16="http://schemas.microsoft.com/office/drawing/2014/main" id="{EE4F2177-1464-15F6-E793-3CAC93D68116}"/>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1761705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uilding with a lot of windows&#10;&#10;Description automatically generated">
            <a:extLst>
              <a:ext uri="{FF2B5EF4-FFF2-40B4-BE49-F238E27FC236}">
                <a16:creationId xmlns:a16="http://schemas.microsoft.com/office/drawing/2014/main" id="{863F8F56-4A0C-FE4B-12B2-E32774DA22FD}"/>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val="0"/>
              </a:ext>
            </a:extLst>
          </a:blip>
          <a:srcRect/>
          <a:stretch>
            <a:fillRect/>
          </a:stretch>
        </p:blipFill>
        <p:spPr/>
      </p:pic>
      <p:sp>
        <p:nvSpPr>
          <p:cNvPr id="3" name="Subtitle 2">
            <a:extLst>
              <a:ext uri="{FF2B5EF4-FFF2-40B4-BE49-F238E27FC236}">
                <a16:creationId xmlns:a16="http://schemas.microsoft.com/office/drawing/2014/main" id="{6979FCBB-92A9-B647-9DD4-6CC8090FB064}"/>
              </a:ext>
            </a:extLst>
          </p:cNvPr>
          <p:cNvSpPr>
            <a:spLocks noGrp="1"/>
          </p:cNvSpPr>
          <p:nvPr>
            <p:ph type="subTitle" idx="1"/>
          </p:nvPr>
        </p:nvSpPr>
        <p:spPr/>
        <p:txBody>
          <a:bodyPr/>
          <a:lstStyle/>
          <a:p>
            <a:pPr marL="285750" indent="-285750">
              <a:buFont typeface="Arial" panose="020B0604020202020204" pitchFamily="34" charset="0"/>
              <a:buChar char="•"/>
            </a:pPr>
            <a:r>
              <a:rPr lang="sv-FI" sz="2000" dirty="0"/>
              <a:t>Verksamheten inleddes 1980</a:t>
            </a:r>
          </a:p>
          <a:p>
            <a:pPr marL="285750" indent="-285750">
              <a:buFont typeface="Arial" panose="020B0604020202020204" pitchFamily="34" charset="0"/>
              <a:buChar char="•"/>
            </a:pPr>
            <a:r>
              <a:rPr lang="sv-FI" sz="2000" dirty="0"/>
              <a:t>Ca 570 studerande för ekonomie kandidat och magisterexamen</a:t>
            </a:r>
          </a:p>
          <a:p>
            <a:pPr marL="285750" indent="-285750">
              <a:buFont typeface="Arial" panose="020B0604020202020204" pitchFamily="34" charset="0"/>
              <a:buChar char="•"/>
            </a:pPr>
            <a:r>
              <a:rPr lang="sv-FI" sz="2000" dirty="0"/>
              <a:t>Ca 50 utländska studenter</a:t>
            </a:r>
          </a:p>
          <a:p>
            <a:pPr marL="285750" indent="-285750">
              <a:buFont typeface="Arial" panose="020B0604020202020204" pitchFamily="34" charset="0"/>
              <a:buChar char="•"/>
            </a:pPr>
            <a:endParaRPr lang="sv-FI" sz="2000" dirty="0"/>
          </a:p>
          <a:p>
            <a:r>
              <a:rPr lang="sv-FI" sz="2800" b="1" dirty="0"/>
              <a:t>Att studera i Vasa</a:t>
            </a:r>
          </a:p>
          <a:p>
            <a:r>
              <a:rPr lang="sv-FI" sz="2000" dirty="0"/>
              <a:t>(Beskriv din upplevelse av att studera i Vasa)</a:t>
            </a:r>
          </a:p>
          <a:p>
            <a:pPr marL="285750" indent="-285750">
              <a:buFont typeface="Arial" panose="020B0604020202020204" pitchFamily="34" charset="0"/>
              <a:buChar char="•"/>
            </a:pPr>
            <a:r>
              <a:rPr lang="sv-FI" sz="2000" dirty="0"/>
              <a:t>Lokaltrafik, gym, Vasa som stad, förmåner, studieliv, boende, samarbeten med andra universitet </a:t>
            </a:r>
          </a:p>
          <a:p>
            <a:pPr marL="285750" indent="-285750">
              <a:buFont typeface="Arial" panose="020B0604020202020204" pitchFamily="34" charset="0"/>
              <a:buChar char="•"/>
            </a:pPr>
            <a:endParaRPr lang="sv-FI" sz="2000" dirty="0"/>
          </a:p>
          <a:p>
            <a:pPr marL="285750" indent="-285750">
              <a:buFont typeface="Arial" panose="020B0604020202020204" pitchFamily="34" charset="0"/>
              <a:buChar char="•"/>
            </a:pPr>
            <a:endParaRPr lang="sv-FI" dirty="0"/>
          </a:p>
        </p:txBody>
      </p:sp>
      <p:sp>
        <p:nvSpPr>
          <p:cNvPr id="4" name="Title 3">
            <a:extLst>
              <a:ext uri="{FF2B5EF4-FFF2-40B4-BE49-F238E27FC236}">
                <a16:creationId xmlns:a16="http://schemas.microsoft.com/office/drawing/2014/main" id="{47238885-5159-90DC-2704-2227761BEEF8}"/>
              </a:ext>
            </a:extLst>
          </p:cNvPr>
          <p:cNvSpPr>
            <a:spLocks noGrp="1"/>
          </p:cNvSpPr>
          <p:nvPr>
            <p:ph type="title"/>
          </p:nvPr>
        </p:nvSpPr>
        <p:spPr/>
        <p:txBody>
          <a:bodyPr/>
          <a:lstStyle/>
          <a:p>
            <a:r>
              <a:rPr lang="sv-SE" dirty="0">
                <a:solidFill>
                  <a:schemeClr val="accent1"/>
                </a:solidFill>
              </a:rPr>
              <a:t>VASA</a:t>
            </a:r>
            <a:endParaRPr lang="sv-FI" dirty="0">
              <a:solidFill>
                <a:schemeClr val="accent1"/>
              </a:solidFill>
            </a:endParaRPr>
          </a:p>
        </p:txBody>
      </p:sp>
      <p:sp>
        <p:nvSpPr>
          <p:cNvPr id="5" name="Text Placeholder 4">
            <a:extLst>
              <a:ext uri="{FF2B5EF4-FFF2-40B4-BE49-F238E27FC236}">
                <a16:creationId xmlns:a16="http://schemas.microsoft.com/office/drawing/2014/main" id="{99DF1E6D-F156-5641-8CE3-4A45CD10B0C0}"/>
              </a:ext>
            </a:extLst>
          </p:cNvPr>
          <p:cNvSpPr>
            <a:spLocks noGrp="1"/>
          </p:cNvSpPr>
          <p:nvPr>
            <p:ph type="body" sz="quarter" idx="11"/>
          </p:nvPr>
        </p:nvSpPr>
        <p:spPr/>
        <p:txBody>
          <a:bodyPr/>
          <a:lstStyle/>
          <a:p>
            <a:endParaRPr lang="sv-FI"/>
          </a:p>
        </p:txBody>
      </p:sp>
    </p:spTree>
    <p:extLst>
      <p:ext uri="{BB962C8B-B14F-4D97-AF65-F5344CB8AC3E}">
        <p14:creationId xmlns:p14="http://schemas.microsoft.com/office/powerpoint/2010/main" val="4202701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C1577F6-1170-E44C-C563-C1316C84B831}"/>
              </a:ext>
            </a:extLst>
          </p:cNvPr>
          <p:cNvSpPr>
            <a:spLocks noGrp="1"/>
          </p:cNvSpPr>
          <p:nvPr>
            <p:ph type="subTitle" idx="1"/>
          </p:nvPr>
        </p:nvSpPr>
        <p:spPr>
          <a:xfrm>
            <a:off x="737188" y="1610778"/>
            <a:ext cx="3457354" cy="2822999"/>
          </a:xfrm>
        </p:spPr>
        <p:txBody>
          <a:bodyPr/>
          <a:lstStyle/>
          <a:p>
            <a:r>
              <a:rPr lang="sv-SE" sz="2000" b="1" dirty="0"/>
              <a:t>Kunskapsområdet</a:t>
            </a:r>
          </a:p>
          <a:p>
            <a:pPr marL="342900" indent="-342900">
              <a:buFont typeface="Arial" panose="020B0604020202020204" pitchFamily="34" charset="0"/>
              <a:buChar char="•"/>
            </a:pPr>
            <a:r>
              <a:rPr lang="sv-SE" sz="1900" dirty="0"/>
              <a:t>Ett kunnande som kan appliceras i olika delar av samhället</a:t>
            </a:r>
          </a:p>
          <a:p>
            <a:pPr marL="342900" indent="-342900">
              <a:buFont typeface="Arial" panose="020B0604020202020204" pitchFamily="34" charset="0"/>
              <a:buChar char="•"/>
            </a:pPr>
            <a:r>
              <a:rPr lang="sv-SE" sz="1900" dirty="0"/>
              <a:t>Ekonomistudier ger dig en bred uppfattning som både gynnar dig själv och de företag som du arbetar för eller som du grundar</a:t>
            </a:r>
          </a:p>
          <a:p>
            <a:pPr algn="ctr"/>
            <a:endParaRPr lang="sv-FI" sz="2000" b="1" dirty="0"/>
          </a:p>
        </p:txBody>
      </p:sp>
      <p:sp>
        <p:nvSpPr>
          <p:cNvPr id="3" name="Title 2">
            <a:extLst>
              <a:ext uri="{FF2B5EF4-FFF2-40B4-BE49-F238E27FC236}">
                <a16:creationId xmlns:a16="http://schemas.microsoft.com/office/drawing/2014/main" id="{767C8A45-AD69-B27A-475D-DAB0D4126983}"/>
              </a:ext>
            </a:extLst>
          </p:cNvPr>
          <p:cNvSpPr>
            <a:spLocks noGrp="1"/>
          </p:cNvSpPr>
          <p:nvPr>
            <p:ph type="title"/>
          </p:nvPr>
        </p:nvSpPr>
        <p:spPr/>
        <p:txBody>
          <a:bodyPr/>
          <a:lstStyle/>
          <a:p>
            <a:r>
              <a:rPr lang="sv-SE" dirty="0">
                <a:solidFill>
                  <a:schemeClr val="accent1"/>
                </a:solidFill>
              </a:rPr>
              <a:t>VARFÖR EKONOMI?</a:t>
            </a:r>
            <a:endParaRPr lang="sv-FI" dirty="0">
              <a:solidFill>
                <a:schemeClr val="accent1"/>
              </a:solidFill>
            </a:endParaRPr>
          </a:p>
        </p:txBody>
      </p:sp>
      <p:sp>
        <p:nvSpPr>
          <p:cNvPr id="4" name="Subtitle 1">
            <a:extLst>
              <a:ext uri="{FF2B5EF4-FFF2-40B4-BE49-F238E27FC236}">
                <a16:creationId xmlns:a16="http://schemas.microsoft.com/office/drawing/2014/main" id="{40EF8DD4-81CE-5F71-EEDD-ECEBFD84D7FA}"/>
              </a:ext>
            </a:extLst>
          </p:cNvPr>
          <p:cNvSpPr txBox="1">
            <a:spLocks/>
          </p:cNvSpPr>
          <p:nvPr/>
        </p:nvSpPr>
        <p:spPr>
          <a:xfrm>
            <a:off x="4295552" y="1610778"/>
            <a:ext cx="3457354" cy="482717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sv-FI" sz="2000" b="1" dirty="0"/>
          </a:p>
        </p:txBody>
      </p:sp>
      <p:sp>
        <p:nvSpPr>
          <p:cNvPr id="5" name="Subtitle 1">
            <a:extLst>
              <a:ext uri="{FF2B5EF4-FFF2-40B4-BE49-F238E27FC236}">
                <a16:creationId xmlns:a16="http://schemas.microsoft.com/office/drawing/2014/main" id="{18912289-A435-861E-6828-162437EBFD2D}"/>
              </a:ext>
            </a:extLst>
          </p:cNvPr>
          <p:cNvSpPr txBox="1">
            <a:spLocks/>
          </p:cNvSpPr>
          <p:nvPr/>
        </p:nvSpPr>
        <p:spPr>
          <a:xfrm>
            <a:off x="8187562" y="1015243"/>
            <a:ext cx="3457354" cy="341842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b="1" dirty="0"/>
              <a:t>I Finland eller utomlands</a:t>
            </a:r>
          </a:p>
          <a:p>
            <a:pPr marL="342900" indent="-342900">
              <a:buFont typeface="Arial" panose="020B0604020202020204" pitchFamily="34" charset="0"/>
              <a:buChar char="•"/>
            </a:pPr>
            <a:r>
              <a:rPr lang="sv-SE" sz="1900" dirty="0"/>
              <a:t>22% av Hanken alumner arbetar i 70 olika länder</a:t>
            </a:r>
          </a:p>
          <a:p>
            <a:pPr marL="342900" indent="-342900">
              <a:buFont typeface="Arial" panose="020B0604020202020204" pitchFamily="34" charset="0"/>
              <a:buChar char="•"/>
            </a:pPr>
            <a:r>
              <a:rPr lang="sv-SE" sz="1900" dirty="0"/>
              <a:t>Ekonomistudier binder inte dig till ett specifikt land</a:t>
            </a:r>
          </a:p>
          <a:p>
            <a:pPr marL="342900" indent="-342900">
              <a:buFont typeface="Arial" panose="020B0604020202020204" pitchFamily="34" charset="0"/>
              <a:buChar char="•"/>
            </a:pPr>
            <a:r>
              <a:rPr lang="sv-SE" sz="1900" dirty="0"/>
              <a:t>Utlandsvistelsen ger dig en unik möjlighet att bekanta dig med arbetsmiljö, studier och kultur i ett annat land</a:t>
            </a:r>
            <a:endParaRPr lang="sv-FI" sz="1900" dirty="0"/>
          </a:p>
        </p:txBody>
      </p:sp>
      <p:sp>
        <p:nvSpPr>
          <p:cNvPr id="6" name="Subtitle 1">
            <a:extLst>
              <a:ext uri="{FF2B5EF4-FFF2-40B4-BE49-F238E27FC236}">
                <a16:creationId xmlns:a16="http://schemas.microsoft.com/office/drawing/2014/main" id="{F7656254-71CB-5C70-3B70-4C6689A620C1}"/>
              </a:ext>
            </a:extLst>
          </p:cNvPr>
          <p:cNvSpPr txBox="1">
            <a:spLocks/>
          </p:cNvSpPr>
          <p:nvPr/>
        </p:nvSpPr>
        <p:spPr>
          <a:xfrm>
            <a:off x="4730208" y="3758552"/>
            <a:ext cx="3457354" cy="267940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b="1" dirty="0"/>
              <a:t>Karriärmöjligheter</a:t>
            </a:r>
          </a:p>
          <a:p>
            <a:pPr marL="342900" indent="-342900">
              <a:buFont typeface="Arial" panose="020B0604020202020204" pitchFamily="34" charset="0"/>
              <a:buChar char="•"/>
            </a:pPr>
            <a:r>
              <a:rPr lang="sv-FI" sz="1900" dirty="0"/>
              <a:t>Alla företag, oberoende bransch, har behov av ekonomer</a:t>
            </a:r>
          </a:p>
          <a:p>
            <a:pPr marL="800100" lvl="1" indent="-342900" algn="l">
              <a:buFont typeface="Arial" panose="020B0604020202020204" pitchFamily="34" charset="0"/>
              <a:buChar char="•"/>
            </a:pPr>
            <a:r>
              <a:rPr lang="sv-FI" sz="1900" dirty="0"/>
              <a:t>Mode, finans, miljö och hållbarhet, välgörenhet, teknologi, hälsovård, kultur, fastigheter, media, transport, handel osv.</a:t>
            </a:r>
          </a:p>
        </p:txBody>
      </p:sp>
      <p:pic>
        <p:nvPicPr>
          <p:cNvPr id="8" name="Picture 7" descr="A stack of books with a white background&#10;&#10;Description automatically generated">
            <a:extLst>
              <a:ext uri="{FF2B5EF4-FFF2-40B4-BE49-F238E27FC236}">
                <a16:creationId xmlns:a16="http://schemas.microsoft.com/office/drawing/2014/main" id="{112D7215-0AEA-8382-6B96-99111A2B4440}"/>
              </a:ext>
            </a:extLst>
          </p:cNvPr>
          <p:cNvPicPr>
            <a:picLocks noChangeAspect="1"/>
          </p:cNvPicPr>
          <p:nvPr/>
        </p:nvPicPr>
        <p:blipFill>
          <a:blip r:embed="rId2"/>
          <a:stretch>
            <a:fillRect/>
          </a:stretch>
        </p:blipFill>
        <p:spPr>
          <a:xfrm>
            <a:off x="737188" y="4561367"/>
            <a:ext cx="2926065" cy="2048056"/>
          </a:xfrm>
          <a:prstGeom prst="rect">
            <a:avLst/>
          </a:prstGeom>
        </p:spPr>
      </p:pic>
      <p:pic>
        <p:nvPicPr>
          <p:cNvPr id="10" name="Picture 9" descr="A person standing at a podium giving a presentation&#10;&#10;Description automatically generated">
            <a:extLst>
              <a:ext uri="{FF2B5EF4-FFF2-40B4-BE49-F238E27FC236}">
                <a16:creationId xmlns:a16="http://schemas.microsoft.com/office/drawing/2014/main" id="{DDD5C782-E39D-4899-5BA6-EB5B001C71BD}"/>
              </a:ext>
            </a:extLst>
          </p:cNvPr>
          <p:cNvPicPr>
            <a:picLocks noChangeAspect="1"/>
          </p:cNvPicPr>
          <p:nvPr/>
        </p:nvPicPr>
        <p:blipFill rotWithShape="1">
          <a:blip r:embed="rId3"/>
          <a:srcRect l="13379" r="40616"/>
          <a:stretch/>
        </p:blipFill>
        <p:spPr>
          <a:xfrm>
            <a:off x="4826841" y="1327230"/>
            <a:ext cx="2755604" cy="2101770"/>
          </a:xfrm>
          <a:prstGeom prst="rect">
            <a:avLst/>
          </a:prstGeom>
        </p:spPr>
      </p:pic>
      <p:pic>
        <p:nvPicPr>
          <p:cNvPr id="12" name="Picture 11" descr="A plane flying through the air&#10;&#10;Description automatically generated">
            <a:extLst>
              <a:ext uri="{FF2B5EF4-FFF2-40B4-BE49-F238E27FC236}">
                <a16:creationId xmlns:a16="http://schemas.microsoft.com/office/drawing/2014/main" id="{2276A903-D00E-7576-A1FF-F07090694A54}"/>
              </a:ext>
            </a:extLst>
          </p:cNvPr>
          <p:cNvPicPr>
            <a:picLocks noChangeAspect="1"/>
          </p:cNvPicPr>
          <p:nvPr/>
        </p:nvPicPr>
        <p:blipFill>
          <a:blip r:embed="rId4"/>
          <a:stretch>
            <a:fillRect/>
          </a:stretch>
        </p:blipFill>
        <p:spPr>
          <a:xfrm rot="20729547">
            <a:off x="8299397" y="4194714"/>
            <a:ext cx="3718945" cy="1859812"/>
          </a:xfrm>
          <a:prstGeom prst="rect">
            <a:avLst/>
          </a:prstGeom>
        </p:spPr>
      </p:pic>
    </p:spTree>
    <p:extLst>
      <p:ext uri="{BB962C8B-B14F-4D97-AF65-F5344CB8AC3E}">
        <p14:creationId xmlns:p14="http://schemas.microsoft.com/office/powerpoint/2010/main" val="692815492"/>
      </p:ext>
    </p:extLst>
  </p:cSld>
  <p:clrMapOvr>
    <a:masterClrMapping/>
  </p:clrMapOvr>
</p:sld>
</file>

<file path=ppt/theme/theme1.xml><?xml version="1.0" encoding="utf-8"?>
<a:theme xmlns:a="http://schemas.openxmlformats.org/drawingml/2006/main" name="Office Theme">
  <a:themeElements>
    <a:clrScheme name="HANKEN">
      <a:dk1>
        <a:srgbClr val="262626"/>
      </a:dk1>
      <a:lt1>
        <a:sysClr val="window" lastClr="FFFFFF"/>
      </a:lt1>
      <a:dk2>
        <a:srgbClr val="7C8735"/>
      </a:dk2>
      <a:lt2>
        <a:srgbClr val="FFFFFF"/>
      </a:lt2>
      <a:accent1>
        <a:srgbClr val="07758C"/>
      </a:accent1>
      <a:accent2>
        <a:srgbClr val="B7AF67"/>
      </a:accent2>
      <a:accent3>
        <a:srgbClr val="E7AEA0"/>
      </a:accent3>
      <a:accent4>
        <a:srgbClr val="DE7143"/>
      </a:accent4>
      <a:accent5>
        <a:srgbClr val="A2B3B0"/>
      </a:accent5>
      <a:accent6>
        <a:srgbClr val="DBDFC7"/>
      </a:accent6>
      <a:hlink>
        <a:srgbClr val="B7AF67"/>
      </a:hlink>
      <a:folHlink>
        <a:srgbClr val="A2B3B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TT 2024-06-13 XS - web photos.pptx" id="{5258CBB7-F477-4912-913C-A84DC54826A7}" vid="{F0427BED-7417-4811-B74B-AD78AE8E393B}"/>
    </a:ext>
  </a:extLst>
</a:theme>
</file>

<file path=ppt/theme/theme2.xml><?xml version="1.0" encoding="utf-8"?>
<a:theme xmlns:a="http://schemas.openxmlformats.org/drawingml/2006/main" name="Custom Design">
  <a:themeElements>
    <a:clrScheme name="Custom 1">
      <a:dk1>
        <a:srgbClr val="262626"/>
      </a:dk1>
      <a:lt1>
        <a:sysClr val="window" lastClr="FFFFFF"/>
      </a:lt1>
      <a:dk2>
        <a:srgbClr val="7C8735"/>
      </a:dk2>
      <a:lt2>
        <a:srgbClr val="FFFFFF"/>
      </a:lt2>
      <a:accent1>
        <a:srgbClr val="07758C"/>
      </a:accent1>
      <a:accent2>
        <a:srgbClr val="B7AF67"/>
      </a:accent2>
      <a:accent3>
        <a:srgbClr val="E7AEA0"/>
      </a:accent3>
      <a:accent4>
        <a:srgbClr val="DE7143"/>
      </a:accent4>
      <a:accent5>
        <a:srgbClr val="7DA4A1"/>
      </a:accent5>
      <a:accent6>
        <a:srgbClr val="A2B3B0"/>
      </a:accent6>
      <a:hlink>
        <a:srgbClr val="B7AF67"/>
      </a:hlink>
      <a:folHlink>
        <a:srgbClr val="A2B3B0"/>
      </a:folHlink>
    </a:clrScheme>
    <a:fontScheme name="Custom 1">
      <a:majorFont>
        <a:latin typeface="Aptos Extra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TT 2024-06-13 XS - web photos.pptx" id="{5258CBB7-F477-4912-913C-A84DC54826A7}" vid="{045210BC-1AB3-49B6-93B0-1831588C30A2}"/>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ptos ExtraBold"/>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TT 2024-06-13 XS - web photos.pptx" id="{5258CBB7-F477-4912-913C-A84DC54826A7}" vid="{08448932-94F0-49BA-80E1-D3E64809938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5632ad3-7c0f-488d-a5e8-26b18da0eb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384EF400343B4385B2B2F14046597D" ma:contentTypeVersion="16" ma:contentTypeDescription="Create a new document." ma:contentTypeScope="" ma:versionID="fa3594f6ae212de8e922c5e13c4444b2">
  <xsd:schema xmlns:xsd="http://www.w3.org/2001/XMLSchema" xmlns:xs="http://www.w3.org/2001/XMLSchema" xmlns:p="http://schemas.microsoft.com/office/2006/metadata/properties" xmlns:ns3="e5632ad3-7c0f-488d-a5e8-26b18da0eb7a" xmlns:ns4="d867e5a5-5a72-4279-b3fe-d5c726f7d865" targetNamespace="http://schemas.microsoft.com/office/2006/metadata/properties" ma:root="true" ma:fieldsID="d2c33f5e16b83a34627cec85799951ba" ns3:_="" ns4:_="">
    <xsd:import namespace="e5632ad3-7c0f-488d-a5e8-26b18da0eb7a"/>
    <xsd:import namespace="d867e5a5-5a72-4279-b3fe-d5c726f7d86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632ad3-7c0f-488d-a5e8-26b18da0eb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67e5a5-5a72-4279-b3fe-d5c726f7d8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62541A-038B-402C-BC69-C05800DAC239}">
  <ds:schemaRefs>
    <ds:schemaRef ds:uri="http://purl.org/dc/terms/"/>
    <ds:schemaRef ds:uri="http://www.w3.org/XML/1998/namespace"/>
    <ds:schemaRef ds:uri="http://schemas.openxmlformats.org/package/2006/metadata/core-properties"/>
    <ds:schemaRef ds:uri="http://schemas.microsoft.com/office/2006/documentManagement/types"/>
    <ds:schemaRef ds:uri="http://purl.org/dc/elements/1.1/"/>
    <ds:schemaRef ds:uri="d867e5a5-5a72-4279-b3fe-d5c726f7d865"/>
    <ds:schemaRef ds:uri="http://schemas.microsoft.com/office/2006/metadata/properties"/>
    <ds:schemaRef ds:uri="http://schemas.microsoft.com/office/infopath/2007/PartnerControls"/>
    <ds:schemaRef ds:uri="e5632ad3-7c0f-488d-a5e8-26b18da0eb7a"/>
    <ds:schemaRef ds:uri="http://purl.org/dc/dcmitype/"/>
  </ds:schemaRefs>
</ds:datastoreItem>
</file>

<file path=customXml/itemProps2.xml><?xml version="1.0" encoding="utf-8"?>
<ds:datastoreItem xmlns:ds="http://schemas.openxmlformats.org/officeDocument/2006/customXml" ds:itemID="{C809E991-5917-427A-A7AF-EE3EC309EFFA}">
  <ds:schemaRefs>
    <ds:schemaRef ds:uri="http://schemas.microsoft.com/sharepoint/v3/contenttype/forms"/>
  </ds:schemaRefs>
</ds:datastoreItem>
</file>

<file path=customXml/itemProps3.xml><?xml version="1.0" encoding="utf-8"?>
<ds:datastoreItem xmlns:ds="http://schemas.openxmlformats.org/officeDocument/2006/customXml" ds:itemID="{CF28DDC9-50AB-4FFA-9FB5-BB7BA2916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632ad3-7c0f-488d-a5e8-26b18da0eb7a"/>
    <ds:schemaRef ds:uri="d867e5a5-5a72-4279-b3fe-d5c726f7d8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3951</TotalTime>
  <Words>1945</Words>
  <Application>Microsoft Office PowerPoint</Application>
  <PresentationFormat>Widescreen</PresentationFormat>
  <Paragraphs>196</Paragraphs>
  <Slides>29</Slides>
  <Notes>7</Notes>
  <HiddenSlides>0</HiddenSlides>
  <MMClips>4</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29</vt:i4>
      </vt:variant>
    </vt:vector>
  </HeadingPairs>
  <TitlesOfParts>
    <vt:vector size="35" baseType="lpstr">
      <vt:lpstr>Aptos</vt:lpstr>
      <vt:lpstr>Arial</vt:lpstr>
      <vt:lpstr>Wingdings</vt:lpstr>
      <vt:lpstr>Office Theme</vt:lpstr>
      <vt:lpstr>Custom Design</vt:lpstr>
      <vt:lpstr>1_Custom Design</vt:lpstr>
      <vt:lpstr>PowerPoint Presentation</vt:lpstr>
      <vt:lpstr>ATT STUDERA PÅ HANKEN I VASA</vt:lpstr>
      <vt:lpstr>ATT STUDERA PÅ HANKEN I HELSINGFORS</vt:lpstr>
      <vt:lpstr>VEM ÄR JAG?</vt:lpstr>
      <vt:lpstr>DAGENS AGENDA</vt:lpstr>
      <vt:lpstr>HANKEN</vt:lpstr>
      <vt:lpstr>HELSINGFORS</vt:lpstr>
      <vt:lpstr>VASA</vt:lpstr>
      <vt:lpstr>VARFÖR EKONOMI?</vt:lpstr>
      <vt:lpstr>VARFÖR SKA DU SÖKA TILL HANKEN?</vt:lpstr>
      <vt:lpstr>MÅNGSIDIG UTBILDNING</vt:lpstr>
      <vt:lpstr>STUDIERNAS UPPBYGGNAD </vt:lpstr>
      <vt:lpstr>ETT ÄMNE SOM PASSAR DIG!</vt:lpstr>
      <vt:lpstr>GEMENSKAP</vt:lpstr>
      <vt:lpstr>NETWORKING OCH KARRIÄR</vt:lpstr>
      <vt:lpstr>KONTAKTEN TILL NÄRINGSLIVET</vt:lpstr>
      <vt:lpstr>HANKEN BUSINESS LAB</vt:lpstr>
      <vt:lpstr>INTERNATIONELL UTBILDNING</vt:lpstr>
      <vt:lpstr>DEN OBLIGATORISKA UTLANDSVISTELSEN</vt:lpstr>
      <vt:lpstr>STUDIELIVET PÅ HANKEN</vt:lpstr>
      <vt:lpstr>STUDIELIVET PÅ HANKEN</vt:lpstr>
      <vt:lpstr>HUR ANSÖKER MAN TILL HANKEN?</vt:lpstr>
      <vt:lpstr>ANSÖKAN 2025 TILL HANKEN</vt:lpstr>
      <vt:lpstr>BETYGSPOÄNG 2025</vt:lpstr>
      <vt:lpstr>URVALSPROV ELLER ÖPPNA UNIVERSITETET?</vt:lpstr>
      <vt:lpstr>HANKENS SPRÅKKRAV I SVENSKA FÖR FINSKSPRÅKIGA</vt:lpstr>
      <vt:lpstr>BACHELOR IN BUSINESS</vt:lpstr>
      <vt:lpstr>FÖR MERA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Kajsa Quinterno</dc:creator>
  <cp:lastModifiedBy>Alina Anderson</cp:lastModifiedBy>
  <cp:revision>28</cp:revision>
  <dcterms:created xsi:type="dcterms:W3CDTF">2024-06-13T10:11:02Z</dcterms:created>
  <dcterms:modified xsi:type="dcterms:W3CDTF">2024-09-30T12:13:57Z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0x010100AC384EF400343B4385B2B2F14046597D</vt:lpwstr>
  </property>
</Properties>
</file>