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ink/ink1.xml" ContentType="application/inkml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83" r:id="rId8"/>
    <p:sldId id="286" r:id="rId9"/>
    <p:sldId id="287" r:id="rId10"/>
    <p:sldId id="288" r:id="rId11"/>
    <p:sldId id="291" r:id="rId12"/>
    <p:sldId id="289" r:id="rId13"/>
    <p:sldId id="290" r:id="rId14"/>
    <p:sldId id="292" r:id="rId15"/>
    <p:sldId id="293" r:id="rId16"/>
    <p:sldId id="294" r:id="rId17"/>
    <p:sldId id="295" r:id="rId18"/>
    <p:sldId id="296" r:id="rId19"/>
    <p:sldId id="297" r:id="rId20"/>
    <p:sldId id="298" r:id="rId21"/>
    <p:sldId id="299" r:id="rId22"/>
    <p:sldId id="300" r:id="rId23"/>
    <p:sldId id="301" r:id="rId24"/>
    <p:sldId id="303" r:id="rId2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9" autoAdjust="0"/>
    <p:restoredTop sz="94660"/>
  </p:normalViewPr>
  <p:slideViewPr>
    <p:cSldViewPr snapToGrid="0">
      <p:cViewPr varScale="1">
        <p:scale>
          <a:sx n="81" d="100"/>
          <a:sy n="81" d="100"/>
        </p:scale>
        <p:origin x="8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F1F3C7C-CCE3-4706-A627-028B96F646F8}" type="doc">
      <dgm:prSet loTypeId="urn:microsoft.com/office/officeart/2005/8/layout/architecture" loCatId="officeonline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sv-FI"/>
        </a:p>
      </dgm:t>
    </dgm:pt>
    <dgm:pt modelId="{78DF0336-6A02-4E90-BAF4-DBA980C18312}">
      <dgm:prSet phldrT="[Text]" custT="1"/>
      <dgm:spPr>
        <a:solidFill>
          <a:schemeClr val="tx1"/>
        </a:solidFill>
      </dgm:spPr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sv-FI" sz="1800" dirty="0"/>
            <a:t>Datasäkerhet </a:t>
          </a:r>
          <a:br>
            <a:rPr lang="sv-FI" sz="1800" dirty="0"/>
          </a:br>
          <a:r>
            <a:rPr lang="sv-FI" sz="1800" dirty="0"/>
            <a:t>&amp;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sv-FI" sz="1800" dirty="0"/>
            <a:t>Dataskydd </a:t>
          </a:r>
        </a:p>
      </dgm:t>
    </dgm:pt>
    <dgm:pt modelId="{025E3C8A-BA11-4C8D-B76C-BF6C2CC6A15E}" type="parTrans" cxnId="{8993A642-DDC1-4265-863D-0EFEFF59FC46}">
      <dgm:prSet/>
      <dgm:spPr/>
      <dgm:t>
        <a:bodyPr/>
        <a:lstStyle/>
        <a:p>
          <a:endParaRPr lang="sv-FI" sz="2000"/>
        </a:p>
      </dgm:t>
    </dgm:pt>
    <dgm:pt modelId="{C158042C-5F90-4601-B51B-8B3C5ADC168C}" type="sibTrans" cxnId="{8993A642-DDC1-4265-863D-0EFEFF59FC46}">
      <dgm:prSet/>
      <dgm:spPr/>
      <dgm:t>
        <a:bodyPr/>
        <a:lstStyle/>
        <a:p>
          <a:endParaRPr lang="sv-FI" sz="2000"/>
        </a:p>
      </dgm:t>
    </dgm:pt>
    <dgm:pt modelId="{79FBCAF6-3063-45AB-A0D1-92005BCC3802}">
      <dgm:prSet phldrT="[Text]" custT="1"/>
      <dgm:spPr>
        <a:solidFill>
          <a:schemeClr val="tx1"/>
        </a:solidFill>
      </dgm:spPr>
      <dgm:t>
        <a:bodyPr/>
        <a:lstStyle/>
        <a:p>
          <a:r>
            <a:rPr lang="sv-FI" sz="1600" dirty="0"/>
            <a:t>Gemensamma</a:t>
          </a:r>
          <a:r>
            <a:rPr lang="sv-FI" sz="1800" dirty="0"/>
            <a:t> IT tjänster</a:t>
          </a:r>
        </a:p>
        <a:p>
          <a:r>
            <a:rPr lang="sv-FI" sz="1800" dirty="0"/>
            <a:t>&amp;</a:t>
          </a:r>
        </a:p>
        <a:p>
          <a:r>
            <a:rPr lang="sv-FI" sz="1800" dirty="0"/>
            <a:t>IT-tjänster för forskningen </a:t>
          </a:r>
        </a:p>
      </dgm:t>
    </dgm:pt>
    <dgm:pt modelId="{A6DAA820-2D06-47A4-B4D9-1602FE722427}" type="parTrans" cxnId="{2D0ABABF-1DBC-4C56-99A5-34446DF72E03}">
      <dgm:prSet/>
      <dgm:spPr/>
      <dgm:t>
        <a:bodyPr/>
        <a:lstStyle/>
        <a:p>
          <a:endParaRPr lang="sv-FI" sz="2000"/>
        </a:p>
      </dgm:t>
    </dgm:pt>
    <dgm:pt modelId="{8803FFCF-DA93-4AFF-A1E2-2C91319F4340}" type="sibTrans" cxnId="{2D0ABABF-1DBC-4C56-99A5-34446DF72E03}">
      <dgm:prSet/>
      <dgm:spPr/>
      <dgm:t>
        <a:bodyPr/>
        <a:lstStyle/>
        <a:p>
          <a:endParaRPr lang="sv-FI" sz="2000"/>
        </a:p>
      </dgm:t>
    </dgm:pt>
    <dgm:pt modelId="{847E5953-47D3-43DA-A3A8-0C78D0F4DF09}">
      <dgm:prSet phldrT="[Text]" custT="1"/>
      <dgm:spPr>
        <a:solidFill>
          <a:schemeClr val="tx1"/>
        </a:solidFill>
      </dgm:spPr>
      <dgm:t>
        <a:bodyPr/>
        <a:lstStyle/>
        <a:p>
          <a:pPr>
            <a:spcAft>
              <a:spcPts val="0"/>
            </a:spcAft>
          </a:pPr>
          <a:r>
            <a:rPr lang="sv-FI" sz="1800" dirty="0"/>
            <a:t>Datorer,</a:t>
          </a:r>
        </a:p>
        <a:p>
          <a:pPr>
            <a:spcAft>
              <a:spcPts val="0"/>
            </a:spcAft>
          </a:pPr>
          <a:r>
            <a:rPr lang="sv-FI" sz="1800" dirty="0"/>
            <a:t>Telefoner </a:t>
          </a:r>
        </a:p>
        <a:p>
          <a:pPr>
            <a:spcAft>
              <a:spcPts val="0"/>
            </a:spcAft>
          </a:pPr>
          <a:r>
            <a:rPr lang="sv-FI" sz="1800" dirty="0"/>
            <a:t>&amp; </a:t>
          </a:r>
        </a:p>
        <a:p>
          <a:pPr>
            <a:spcAft>
              <a:spcPts val="0"/>
            </a:spcAft>
          </a:pPr>
          <a:r>
            <a:rPr lang="sv-FI" sz="1800" dirty="0"/>
            <a:t>Programvara</a:t>
          </a:r>
        </a:p>
      </dgm:t>
    </dgm:pt>
    <dgm:pt modelId="{6D3B93D6-5793-45DB-808D-695151DAC2F1}" type="parTrans" cxnId="{627AA442-2AF3-4493-9B97-EB0BDD81E7C2}">
      <dgm:prSet/>
      <dgm:spPr/>
      <dgm:t>
        <a:bodyPr/>
        <a:lstStyle/>
        <a:p>
          <a:endParaRPr lang="sv-FI" sz="2000"/>
        </a:p>
      </dgm:t>
    </dgm:pt>
    <dgm:pt modelId="{ACB4E7CF-D3D4-40D0-A00E-515E5CA3534F}" type="sibTrans" cxnId="{627AA442-2AF3-4493-9B97-EB0BDD81E7C2}">
      <dgm:prSet/>
      <dgm:spPr/>
      <dgm:t>
        <a:bodyPr/>
        <a:lstStyle/>
        <a:p>
          <a:endParaRPr lang="sv-FI" sz="2000"/>
        </a:p>
      </dgm:t>
    </dgm:pt>
    <dgm:pt modelId="{D5A5F4A5-6641-4298-80B8-9205A65ECD19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800"/>
            <a:t>IT tjänster för Biblioteket</a:t>
          </a:r>
          <a:endParaRPr lang="sv-FI" sz="1800"/>
        </a:p>
      </dgm:t>
    </dgm:pt>
    <dgm:pt modelId="{F0DE7816-5646-47B8-82D8-84C7D3518559}" type="parTrans" cxnId="{727C057C-EF4A-4AA1-A7E3-F2EC20F9326F}">
      <dgm:prSet/>
      <dgm:spPr/>
      <dgm:t>
        <a:bodyPr/>
        <a:lstStyle/>
        <a:p>
          <a:endParaRPr lang="sv-FI" sz="2000"/>
        </a:p>
      </dgm:t>
    </dgm:pt>
    <dgm:pt modelId="{E61EC355-0292-405E-B628-82B6A89D83CE}" type="sibTrans" cxnId="{727C057C-EF4A-4AA1-A7E3-F2EC20F9326F}">
      <dgm:prSet/>
      <dgm:spPr/>
      <dgm:t>
        <a:bodyPr/>
        <a:lstStyle/>
        <a:p>
          <a:endParaRPr lang="sv-FI" sz="2000"/>
        </a:p>
      </dgm:t>
    </dgm:pt>
    <dgm:pt modelId="{A49B4B0A-5F83-49C7-BA6A-9F3CD1E35E6B}">
      <dgm:prSet phldrT="[Text]" custT="1"/>
      <dgm:spPr>
        <a:solidFill>
          <a:schemeClr val="tx1"/>
        </a:solidFill>
      </dgm:spPr>
      <dgm:t>
        <a:bodyPr/>
        <a:lstStyle/>
        <a:p>
          <a:r>
            <a:rPr lang="sv-FI" sz="1600" dirty="0"/>
            <a:t>IT-upphandlingar &amp; licenshantering</a:t>
          </a:r>
        </a:p>
      </dgm:t>
    </dgm:pt>
    <dgm:pt modelId="{13EEBBCC-DC6E-448D-B4BA-E5A56E98C7EF}" type="parTrans" cxnId="{5DB332CF-B21B-4F9F-93C2-EB5E12FAA21F}">
      <dgm:prSet/>
      <dgm:spPr/>
      <dgm:t>
        <a:bodyPr/>
        <a:lstStyle/>
        <a:p>
          <a:endParaRPr lang="sv-FI" sz="2000"/>
        </a:p>
      </dgm:t>
    </dgm:pt>
    <dgm:pt modelId="{8EB7B6AD-6AD8-427F-BB6E-34ECDBED5B27}" type="sibTrans" cxnId="{5DB332CF-B21B-4F9F-93C2-EB5E12FAA21F}">
      <dgm:prSet/>
      <dgm:spPr/>
      <dgm:t>
        <a:bodyPr/>
        <a:lstStyle/>
        <a:p>
          <a:endParaRPr lang="sv-FI" sz="2000"/>
        </a:p>
      </dgm:t>
    </dgm:pt>
    <dgm:pt modelId="{523AE25E-9960-4FC1-80CF-7E814882C5EF}">
      <dgm:prSet phldrT="[Text]" custT="1"/>
      <dgm:spPr>
        <a:solidFill>
          <a:schemeClr val="tx1"/>
        </a:solidFill>
      </dgm:spPr>
      <dgm:t>
        <a:bodyPr/>
        <a:lstStyle/>
        <a:p>
          <a:r>
            <a:rPr lang="sv-FI" sz="1800"/>
            <a:t>Infrastruktur</a:t>
          </a:r>
        </a:p>
      </dgm:t>
    </dgm:pt>
    <dgm:pt modelId="{6CD482A7-F197-41A6-9B37-838E10264B6B}" type="parTrans" cxnId="{1D86047F-5445-42B1-81F5-2F47201B9A1B}">
      <dgm:prSet/>
      <dgm:spPr/>
      <dgm:t>
        <a:bodyPr/>
        <a:lstStyle/>
        <a:p>
          <a:endParaRPr lang="sv-FI" sz="2000"/>
        </a:p>
      </dgm:t>
    </dgm:pt>
    <dgm:pt modelId="{E33160D3-65C3-42F0-89A4-09DEF4879508}" type="sibTrans" cxnId="{1D86047F-5445-42B1-81F5-2F47201B9A1B}">
      <dgm:prSet/>
      <dgm:spPr/>
      <dgm:t>
        <a:bodyPr/>
        <a:lstStyle/>
        <a:p>
          <a:endParaRPr lang="sv-FI" sz="2000"/>
        </a:p>
      </dgm:t>
    </dgm:pt>
    <dgm:pt modelId="{6432363E-0B26-44EB-8FA0-3B3A4423257A}">
      <dgm:prSet phldrT="[Text]" custT="1"/>
      <dgm:spPr>
        <a:solidFill>
          <a:schemeClr val="tx1"/>
        </a:solidFill>
      </dgm:spPr>
      <dgm:t>
        <a:bodyPr/>
        <a:lstStyle/>
        <a:p>
          <a:r>
            <a:rPr lang="sv-FI" sz="1800" dirty="0"/>
            <a:t>Webb- </a:t>
          </a:r>
          <a:br>
            <a:rPr lang="sv-FI" sz="1800" dirty="0"/>
          </a:br>
          <a:r>
            <a:rPr lang="en-GB" sz="1800" dirty="0"/>
            <a:t>&amp; </a:t>
          </a:r>
          <a:br>
            <a:rPr lang="en-GB" sz="1800" dirty="0"/>
          </a:br>
          <a:r>
            <a:rPr lang="en-GB" sz="1800" dirty="0"/>
            <a:t>D</a:t>
          </a:r>
          <a:r>
            <a:rPr lang="sv-FI" sz="1800" dirty="0" err="1"/>
            <a:t>atabaser</a:t>
          </a:r>
          <a:endParaRPr lang="sv-FI" sz="1800" dirty="0"/>
        </a:p>
      </dgm:t>
    </dgm:pt>
    <dgm:pt modelId="{057A8438-BF1A-434B-9D12-1F09298462D1}" type="parTrans" cxnId="{99515233-951B-455C-8EA0-355C67D0D49B}">
      <dgm:prSet/>
      <dgm:spPr/>
      <dgm:t>
        <a:bodyPr/>
        <a:lstStyle/>
        <a:p>
          <a:endParaRPr lang="sv-FI" sz="2000"/>
        </a:p>
      </dgm:t>
    </dgm:pt>
    <dgm:pt modelId="{185A1BD9-0A5F-43E0-A47F-318585E57B16}" type="sibTrans" cxnId="{99515233-951B-455C-8EA0-355C67D0D49B}">
      <dgm:prSet/>
      <dgm:spPr/>
      <dgm:t>
        <a:bodyPr/>
        <a:lstStyle/>
        <a:p>
          <a:endParaRPr lang="sv-FI" sz="2000"/>
        </a:p>
      </dgm:t>
    </dgm:pt>
    <dgm:pt modelId="{907C84D6-5CBB-49F7-98EC-9265FDD66B92}">
      <dgm:prSet phldrT="[Text]" custT="1"/>
      <dgm:spPr>
        <a:solidFill>
          <a:schemeClr val="tx1"/>
        </a:solidFill>
      </dgm:spPr>
      <dgm:t>
        <a:bodyPr/>
        <a:lstStyle/>
        <a:p>
          <a:r>
            <a:rPr lang="sv-FI" sz="1800" dirty="0"/>
            <a:t>Medie-produktion / Hanken Studios</a:t>
          </a:r>
        </a:p>
      </dgm:t>
    </dgm:pt>
    <dgm:pt modelId="{CC8B9923-9751-482E-9D3D-A3801A4AA8B7}" type="parTrans" cxnId="{82245C1C-91A7-4317-90BB-7B482A7AAD4D}">
      <dgm:prSet/>
      <dgm:spPr/>
      <dgm:t>
        <a:bodyPr/>
        <a:lstStyle/>
        <a:p>
          <a:endParaRPr lang="sv-FI" sz="2000"/>
        </a:p>
      </dgm:t>
    </dgm:pt>
    <dgm:pt modelId="{E61293EF-000E-4F9C-AF99-6C95C42A6CC0}" type="sibTrans" cxnId="{82245C1C-91A7-4317-90BB-7B482A7AAD4D}">
      <dgm:prSet/>
      <dgm:spPr/>
      <dgm:t>
        <a:bodyPr/>
        <a:lstStyle/>
        <a:p>
          <a:endParaRPr lang="sv-FI" sz="2000"/>
        </a:p>
      </dgm:t>
    </dgm:pt>
    <dgm:pt modelId="{BBD4D871-3504-4A7B-AAFB-1AEE77D7BF19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800" dirty="0"/>
            <a:t>IT-</a:t>
          </a:r>
          <a:r>
            <a:rPr lang="en-GB" sz="1800" dirty="0" err="1"/>
            <a:t>tjänster</a:t>
          </a:r>
          <a:r>
            <a:rPr lang="en-GB" sz="1800" dirty="0"/>
            <a:t> </a:t>
          </a:r>
          <a:r>
            <a:rPr lang="en-GB" sz="1800" dirty="0" err="1"/>
            <a:t>för</a:t>
          </a:r>
          <a:r>
            <a:rPr lang="en-GB" sz="1800" dirty="0"/>
            <a:t> </a:t>
          </a:r>
          <a:r>
            <a:rPr lang="en-GB" sz="1800" dirty="0" err="1"/>
            <a:t>undervisningen</a:t>
          </a:r>
          <a:endParaRPr lang="sv-FI" sz="1800" dirty="0"/>
        </a:p>
      </dgm:t>
    </dgm:pt>
    <dgm:pt modelId="{B9B698C8-D0BB-432E-80A4-32533C1D81CD}" type="parTrans" cxnId="{1028C390-DBA3-4C19-ADF0-1D9A3C1FF47D}">
      <dgm:prSet/>
      <dgm:spPr/>
      <dgm:t>
        <a:bodyPr/>
        <a:lstStyle/>
        <a:p>
          <a:endParaRPr lang="sv-FI" sz="2000"/>
        </a:p>
      </dgm:t>
    </dgm:pt>
    <dgm:pt modelId="{C164EF0B-806B-4306-9C26-26EF0F9DD2FC}" type="sibTrans" cxnId="{1028C390-DBA3-4C19-ADF0-1D9A3C1FF47D}">
      <dgm:prSet/>
      <dgm:spPr/>
      <dgm:t>
        <a:bodyPr/>
        <a:lstStyle/>
        <a:p>
          <a:endParaRPr lang="sv-FI" sz="2000"/>
        </a:p>
      </dgm:t>
    </dgm:pt>
    <dgm:pt modelId="{99B8687D-E7BB-4D13-89CF-86763A2672DE}">
      <dgm:prSet phldrT="[Text]" custT="1"/>
      <dgm:spPr>
        <a:solidFill>
          <a:schemeClr val="tx1"/>
        </a:solidFill>
      </dgm:spPr>
      <dgm:t>
        <a:bodyPr/>
        <a:lstStyle/>
        <a:p>
          <a:r>
            <a:rPr lang="en-GB" sz="1800" dirty="0"/>
            <a:t>IT-</a:t>
          </a:r>
          <a:r>
            <a:rPr lang="en-GB" sz="1800" dirty="0" err="1"/>
            <a:t>arkitektur</a:t>
          </a:r>
          <a:endParaRPr lang="sv-FI" sz="1800" dirty="0"/>
        </a:p>
      </dgm:t>
    </dgm:pt>
    <dgm:pt modelId="{16817AE7-2983-4A9F-AEE3-58AB530FCF3F}" type="parTrans" cxnId="{9382E6BC-C29B-44E9-A1D0-B02FA2BB0E20}">
      <dgm:prSet/>
      <dgm:spPr/>
      <dgm:t>
        <a:bodyPr/>
        <a:lstStyle/>
        <a:p>
          <a:endParaRPr lang="sv-FI" sz="2000"/>
        </a:p>
      </dgm:t>
    </dgm:pt>
    <dgm:pt modelId="{9ACDFF98-A08F-411F-B0A7-0B3D1DFCD24A}" type="sibTrans" cxnId="{9382E6BC-C29B-44E9-A1D0-B02FA2BB0E20}">
      <dgm:prSet/>
      <dgm:spPr/>
      <dgm:t>
        <a:bodyPr/>
        <a:lstStyle/>
        <a:p>
          <a:endParaRPr lang="sv-FI" sz="2000"/>
        </a:p>
      </dgm:t>
    </dgm:pt>
    <dgm:pt modelId="{9DF22028-A30C-4ECC-A1DE-6CE9AE763609}" type="pres">
      <dgm:prSet presAssocID="{6F1F3C7C-CCE3-4706-A627-028B96F646F8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79296B0-694A-4203-B77A-F69D983B66D0}" type="pres">
      <dgm:prSet presAssocID="{78DF0336-6A02-4E90-BAF4-DBA980C18312}" presName="vertOne" presStyleCnt="0"/>
      <dgm:spPr/>
    </dgm:pt>
    <dgm:pt modelId="{816A3433-A67C-4257-A4CA-08E6159A6CB4}" type="pres">
      <dgm:prSet presAssocID="{78DF0336-6A02-4E90-BAF4-DBA980C18312}" presName="txOne" presStyleLbl="node0" presStyleIdx="0" presStyleCnt="5" custLinFactNeighborX="11424" custLinFactNeighborY="-348">
        <dgm:presLayoutVars>
          <dgm:chPref val="3"/>
        </dgm:presLayoutVars>
      </dgm:prSet>
      <dgm:spPr/>
    </dgm:pt>
    <dgm:pt modelId="{9E7285DF-96F8-44D3-8B74-C6D5D7DBB3A8}" type="pres">
      <dgm:prSet presAssocID="{78DF0336-6A02-4E90-BAF4-DBA980C18312}" presName="horzOne" presStyleCnt="0"/>
      <dgm:spPr/>
    </dgm:pt>
    <dgm:pt modelId="{7FB2DC76-075D-46BE-A85D-097F6D39C285}" type="pres">
      <dgm:prSet presAssocID="{C158042C-5F90-4601-B51B-8B3C5ADC168C}" presName="sibSpaceOne" presStyleCnt="0"/>
      <dgm:spPr/>
    </dgm:pt>
    <dgm:pt modelId="{66811276-7CBE-4653-B3A9-0791794187B8}" type="pres">
      <dgm:prSet presAssocID="{523AE25E-9960-4FC1-80CF-7E814882C5EF}" presName="vertOne" presStyleCnt="0"/>
      <dgm:spPr/>
    </dgm:pt>
    <dgm:pt modelId="{EABCE67F-7D5D-4DF8-AD39-61F24B19985C}" type="pres">
      <dgm:prSet presAssocID="{523AE25E-9960-4FC1-80CF-7E814882C5EF}" presName="txOne" presStyleLbl="node0" presStyleIdx="1" presStyleCnt="5" custLinFactNeighborX="7154">
        <dgm:presLayoutVars>
          <dgm:chPref val="3"/>
        </dgm:presLayoutVars>
      </dgm:prSet>
      <dgm:spPr/>
    </dgm:pt>
    <dgm:pt modelId="{3F639AA8-6BEB-4E0B-BED7-43309E32C4C3}" type="pres">
      <dgm:prSet presAssocID="{523AE25E-9960-4FC1-80CF-7E814882C5EF}" presName="parTransOne" presStyleCnt="0"/>
      <dgm:spPr/>
    </dgm:pt>
    <dgm:pt modelId="{BE2833A1-CA77-4704-986B-55F902BD3DC7}" type="pres">
      <dgm:prSet presAssocID="{523AE25E-9960-4FC1-80CF-7E814882C5EF}" presName="horzOne" presStyleCnt="0"/>
      <dgm:spPr/>
    </dgm:pt>
    <dgm:pt modelId="{D2B5B032-CE80-4186-A326-96118BCA3A4A}" type="pres">
      <dgm:prSet presAssocID="{79FBCAF6-3063-45AB-A0D1-92005BCC3802}" presName="vertTwo" presStyleCnt="0"/>
      <dgm:spPr/>
    </dgm:pt>
    <dgm:pt modelId="{2B4B3F92-4204-46AD-A21C-71E6AAED7D13}" type="pres">
      <dgm:prSet presAssocID="{79FBCAF6-3063-45AB-A0D1-92005BCC3802}" presName="txTwo" presStyleLbl="node2" presStyleIdx="0" presStyleCnt="4" custScaleY="96895" custLinFactX="100000" custLinFactNeighborX="136482" custLinFactNeighborY="-816">
        <dgm:presLayoutVars>
          <dgm:chPref val="3"/>
        </dgm:presLayoutVars>
      </dgm:prSet>
      <dgm:spPr/>
    </dgm:pt>
    <dgm:pt modelId="{53077F5A-3CFA-47DA-B1D2-74D1D7CDBFD5}" type="pres">
      <dgm:prSet presAssocID="{79FBCAF6-3063-45AB-A0D1-92005BCC3802}" presName="horzTwo" presStyleCnt="0"/>
      <dgm:spPr/>
    </dgm:pt>
    <dgm:pt modelId="{219CB083-E0F0-4DE5-A3E2-DF3366C94814}" type="pres">
      <dgm:prSet presAssocID="{E33160D3-65C3-42F0-89A4-09DEF4879508}" presName="sibSpaceOne" presStyleCnt="0"/>
      <dgm:spPr/>
    </dgm:pt>
    <dgm:pt modelId="{6B4D88D5-0E48-452B-B003-570E9B98C5E0}" type="pres">
      <dgm:prSet presAssocID="{847E5953-47D3-43DA-A3A8-0C78D0F4DF09}" presName="vertOne" presStyleCnt="0"/>
      <dgm:spPr/>
    </dgm:pt>
    <dgm:pt modelId="{7085D049-098C-4D69-9712-CFB6CC745A69}" type="pres">
      <dgm:prSet presAssocID="{847E5953-47D3-43DA-A3A8-0C78D0F4DF09}" presName="txOne" presStyleLbl="node0" presStyleIdx="2" presStyleCnt="5" custLinFactX="100000" custLinFactY="-99820" custLinFactNeighborX="129507" custLinFactNeighborY="-100000">
        <dgm:presLayoutVars>
          <dgm:chPref val="3"/>
        </dgm:presLayoutVars>
      </dgm:prSet>
      <dgm:spPr/>
    </dgm:pt>
    <dgm:pt modelId="{B0C47EFB-7191-4020-9530-A57DCBA25A38}" type="pres">
      <dgm:prSet presAssocID="{847E5953-47D3-43DA-A3A8-0C78D0F4DF09}" presName="parTransOne" presStyleCnt="0"/>
      <dgm:spPr/>
    </dgm:pt>
    <dgm:pt modelId="{B30B498F-1BF0-4076-9CEA-9D62E140FA86}" type="pres">
      <dgm:prSet presAssocID="{847E5953-47D3-43DA-A3A8-0C78D0F4DF09}" presName="horzOne" presStyleCnt="0"/>
      <dgm:spPr/>
    </dgm:pt>
    <dgm:pt modelId="{BEBAEDF1-0F0C-4A2E-ABCE-C6C57DB3AF53}" type="pres">
      <dgm:prSet presAssocID="{D5A5F4A5-6641-4298-80B8-9205A65ECD19}" presName="vertTwo" presStyleCnt="0"/>
      <dgm:spPr/>
    </dgm:pt>
    <dgm:pt modelId="{D8977CA5-A77F-4FC4-AE0C-2E781459748D}" type="pres">
      <dgm:prSet presAssocID="{D5A5F4A5-6641-4298-80B8-9205A65ECD19}" presName="txTwo" presStyleLbl="node2" presStyleIdx="1" presStyleCnt="4" custLinFactNeighborX="5492" custLinFactNeighborY="18150">
        <dgm:presLayoutVars>
          <dgm:chPref val="3"/>
        </dgm:presLayoutVars>
      </dgm:prSet>
      <dgm:spPr/>
    </dgm:pt>
    <dgm:pt modelId="{23B2EF93-8B60-4B81-AA84-48ACE27678F3}" type="pres">
      <dgm:prSet presAssocID="{D5A5F4A5-6641-4298-80B8-9205A65ECD19}" presName="parTransTwo" presStyleCnt="0"/>
      <dgm:spPr/>
    </dgm:pt>
    <dgm:pt modelId="{21B73CB2-0412-4E17-B2E3-C579DDB98A7F}" type="pres">
      <dgm:prSet presAssocID="{D5A5F4A5-6641-4298-80B8-9205A65ECD19}" presName="horzTwo" presStyleCnt="0"/>
      <dgm:spPr/>
    </dgm:pt>
    <dgm:pt modelId="{2AD10C55-A51F-4359-A5C4-2832CA1AD7BB}" type="pres">
      <dgm:prSet presAssocID="{907C84D6-5CBB-49F7-98EC-9265FDD66B92}" presName="vertThree" presStyleCnt="0"/>
      <dgm:spPr/>
    </dgm:pt>
    <dgm:pt modelId="{798F3025-4F48-4777-B1D7-337C23722768}" type="pres">
      <dgm:prSet presAssocID="{907C84D6-5CBB-49F7-98EC-9265FDD66B92}" presName="txThree" presStyleLbl="node3" presStyleIdx="0" presStyleCnt="1" custLinFactX="-100000" custLinFactY="10750" custLinFactNeighborX="-120233" custLinFactNeighborY="100000">
        <dgm:presLayoutVars>
          <dgm:chPref val="3"/>
        </dgm:presLayoutVars>
      </dgm:prSet>
      <dgm:spPr/>
    </dgm:pt>
    <dgm:pt modelId="{F308804F-3F78-495B-89ED-FB608760CD39}" type="pres">
      <dgm:prSet presAssocID="{907C84D6-5CBB-49F7-98EC-9265FDD66B92}" presName="horzThree" presStyleCnt="0"/>
      <dgm:spPr/>
    </dgm:pt>
    <dgm:pt modelId="{AD3F1B00-5E23-4495-A7D0-C2C9D01EE6D8}" type="pres">
      <dgm:prSet presAssocID="{ACB4E7CF-D3D4-40D0-A00E-515E5CA3534F}" presName="sibSpaceOne" presStyleCnt="0"/>
      <dgm:spPr/>
    </dgm:pt>
    <dgm:pt modelId="{72A57D0B-588F-4E2B-8A08-CC2A04423C92}" type="pres">
      <dgm:prSet presAssocID="{A49B4B0A-5F83-49C7-BA6A-9F3CD1E35E6B}" presName="vertOne" presStyleCnt="0"/>
      <dgm:spPr/>
    </dgm:pt>
    <dgm:pt modelId="{00498F9D-B8DE-47BE-9CB9-90E754250D9E}" type="pres">
      <dgm:prSet presAssocID="{A49B4B0A-5F83-49C7-BA6A-9F3CD1E35E6B}" presName="txOne" presStyleLbl="node0" presStyleIdx="3" presStyleCnt="5" custLinFactNeighborX="974">
        <dgm:presLayoutVars>
          <dgm:chPref val="3"/>
        </dgm:presLayoutVars>
      </dgm:prSet>
      <dgm:spPr/>
    </dgm:pt>
    <dgm:pt modelId="{09FE705A-6C3D-4524-984A-40160192686E}" type="pres">
      <dgm:prSet presAssocID="{A49B4B0A-5F83-49C7-BA6A-9F3CD1E35E6B}" presName="parTransOne" presStyleCnt="0"/>
      <dgm:spPr/>
    </dgm:pt>
    <dgm:pt modelId="{CB95E9E9-9C61-45A4-9E71-CCA8F7C19F3E}" type="pres">
      <dgm:prSet presAssocID="{A49B4B0A-5F83-49C7-BA6A-9F3CD1E35E6B}" presName="horzOne" presStyleCnt="0"/>
      <dgm:spPr/>
    </dgm:pt>
    <dgm:pt modelId="{514C29FC-A8AE-4B5C-A11D-7A83BC368098}" type="pres">
      <dgm:prSet presAssocID="{6432363E-0B26-44EB-8FA0-3B3A4423257A}" presName="vertTwo" presStyleCnt="0"/>
      <dgm:spPr/>
    </dgm:pt>
    <dgm:pt modelId="{1BF612A1-7C7E-4D74-8A5A-140F92B5250A}" type="pres">
      <dgm:prSet presAssocID="{6432363E-0B26-44EB-8FA0-3B3A4423257A}" presName="txTwo" presStyleLbl="node2" presStyleIdx="2" presStyleCnt="4" custLinFactX="-12825" custLinFactY="8951" custLinFactNeighborX="-100000" custLinFactNeighborY="100000">
        <dgm:presLayoutVars>
          <dgm:chPref val="3"/>
        </dgm:presLayoutVars>
      </dgm:prSet>
      <dgm:spPr/>
    </dgm:pt>
    <dgm:pt modelId="{CF162C39-8508-454B-B3E9-74C94B038689}" type="pres">
      <dgm:prSet presAssocID="{6432363E-0B26-44EB-8FA0-3B3A4423257A}" presName="horzTwo" presStyleCnt="0"/>
      <dgm:spPr/>
    </dgm:pt>
    <dgm:pt modelId="{85BDFBF1-E7F3-48BE-9657-CB8D2A41C471}" type="pres">
      <dgm:prSet presAssocID="{8EB7B6AD-6AD8-427F-BB6E-34ECDBED5B27}" presName="sibSpaceOne" presStyleCnt="0"/>
      <dgm:spPr/>
    </dgm:pt>
    <dgm:pt modelId="{B524EADA-58E2-4BD5-B2DD-5A847B95D726}" type="pres">
      <dgm:prSet presAssocID="{99B8687D-E7BB-4D13-89CF-86763A2672DE}" presName="vertOne" presStyleCnt="0"/>
      <dgm:spPr/>
    </dgm:pt>
    <dgm:pt modelId="{15A30B43-D428-4D48-A9CD-080A9F9160C0}" type="pres">
      <dgm:prSet presAssocID="{99B8687D-E7BB-4D13-89CF-86763A2672DE}" presName="txOne" presStyleLbl="node0" presStyleIdx="4" presStyleCnt="5" custLinFactNeighborX="-3896">
        <dgm:presLayoutVars>
          <dgm:chPref val="3"/>
        </dgm:presLayoutVars>
      </dgm:prSet>
      <dgm:spPr/>
    </dgm:pt>
    <dgm:pt modelId="{7E2B5782-A96F-4CCD-8D65-A0FED5EF3CEC}" type="pres">
      <dgm:prSet presAssocID="{99B8687D-E7BB-4D13-89CF-86763A2672DE}" presName="parTransOne" presStyleCnt="0"/>
      <dgm:spPr/>
    </dgm:pt>
    <dgm:pt modelId="{19CF3770-EF21-4085-84B6-2D8E89C99EAB}" type="pres">
      <dgm:prSet presAssocID="{99B8687D-E7BB-4D13-89CF-86763A2672DE}" presName="horzOne" presStyleCnt="0"/>
      <dgm:spPr/>
    </dgm:pt>
    <dgm:pt modelId="{1F53044C-5A31-4BF6-A7A7-5E193F6CB9D3}" type="pres">
      <dgm:prSet presAssocID="{BBD4D871-3504-4A7B-AAFB-1AEE77D7BF19}" presName="vertTwo" presStyleCnt="0"/>
      <dgm:spPr/>
    </dgm:pt>
    <dgm:pt modelId="{65E087DA-4254-41FD-BAD6-A7AE4232CAB8}" type="pres">
      <dgm:prSet presAssocID="{BBD4D871-3504-4A7B-AAFB-1AEE77D7BF19}" presName="txTwo" presStyleLbl="node2" presStyleIdx="3" presStyleCnt="4" custLinFactX="-141345" custLinFactNeighborX="-200000" custLinFactNeighborY="3356">
        <dgm:presLayoutVars>
          <dgm:chPref val="3"/>
        </dgm:presLayoutVars>
      </dgm:prSet>
      <dgm:spPr/>
    </dgm:pt>
    <dgm:pt modelId="{C3A47929-E31E-4045-B5DE-6B795D920E14}" type="pres">
      <dgm:prSet presAssocID="{BBD4D871-3504-4A7B-AAFB-1AEE77D7BF19}" presName="horzTwo" presStyleCnt="0"/>
      <dgm:spPr/>
    </dgm:pt>
  </dgm:ptLst>
  <dgm:cxnLst>
    <dgm:cxn modelId="{82245C1C-91A7-4317-90BB-7B482A7AAD4D}" srcId="{D5A5F4A5-6641-4298-80B8-9205A65ECD19}" destId="{907C84D6-5CBB-49F7-98EC-9265FDD66B92}" srcOrd="0" destOrd="0" parTransId="{CC8B9923-9751-482E-9D3D-A3801A4AA8B7}" sibTransId="{E61293EF-000E-4F9C-AF99-6C95C42A6CC0}"/>
    <dgm:cxn modelId="{15340331-EB47-4F64-B78A-6A949CBB02C8}" type="presOf" srcId="{6F1F3C7C-CCE3-4706-A627-028B96F646F8}" destId="{9DF22028-A30C-4ECC-A1DE-6CE9AE763609}" srcOrd="0" destOrd="0" presId="urn:microsoft.com/office/officeart/2005/8/layout/architecture"/>
    <dgm:cxn modelId="{AF5B1531-403A-41D7-B2DD-6ECE0822DF8E}" type="presOf" srcId="{D5A5F4A5-6641-4298-80B8-9205A65ECD19}" destId="{D8977CA5-A77F-4FC4-AE0C-2E781459748D}" srcOrd="0" destOrd="0" presId="urn:microsoft.com/office/officeart/2005/8/layout/architecture"/>
    <dgm:cxn modelId="{99515233-951B-455C-8EA0-355C67D0D49B}" srcId="{A49B4B0A-5F83-49C7-BA6A-9F3CD1E35E6B}" destId="{6432363E-0B26-44EB-8FA0-3B3A4423257A}" srcOrd="0" destOrd="0" parTransId="{057A8438-BF1A-434B-9D12-1F09298462D1}" sibTransId="{185A1BD9-0A5F-43E0-A47F-318585E57B16}"/>
    <dgm:cxn modelId="{627AA442-2AF3-4493-9B97-EB0BDD81E7C2}" srcId="{6F1F3C7C-CCE3-4706-A627-028B96F646F8}" destId="{847E5953-47D3-43DA-A3A8-0C78D0F4DF09}" srcOrd="2" destOrd="0" parTransId="{6D3B93D6-5793-45DB-808D-695151DAC2F1}" sibTransId="{ACB4E7CF-D3D4-40D0-A00E-515E5CA3534F}"/>
    <dgm:cxn modelId="{8993A642-DDC1-4265-863D-0EFEFF59FC46}" srcId="{6F1F3C7C-CCE3-4706-A627-028B96F646F8}" destId="{78DF0336-6A02-4E90-BAF4-DBA980C18312}" srcOrd="0" destOrd="0" parTransId="{025E3C8A-BA11-4C8D-B76C-BF6C2CC6A15E}" sibTransId="{C158042C-5F90-4601-B51B-8B3C5ADC168C}"/>
    <dgm:cxn modelId="{2CB41078-36FA-440B-B2E1-75A2C9121405}" type="presOf" srcId="{6432363E-0B26-44EB-8FA0-3B3A4423257A}" destId="{1BF612A1-7C7E-4D74-8A5A-140F92B5250A}" srcOrd="0" destOrd="0" presId="urn:microsoft.com/office/officeart/2005/8/layout/architecture"/>
    <dgm:cxn modelId="{727C057C-EF4A-4AA1-A7E3-F2EC20F9326F}" srcId="{847E5953-47D3-43DA-A3A8-0C78D0F4DF09}" destId="{D5A5F4A5-6641-4298-80B8-9205A65ECD19}" srcOrd="0" destOrd="0" parTransId="{F0DE7816-5646-47B8-82D8-84C7D3518559}" sibTransId="{E61EC355-0292-405E-B628-82B6A89D83CE}"/>
    <dgm:cxn modelId="{1D86047F-5445-42B1-81F5-2F47201B9A1B}" srcId="{6F1F3C7C-CCE3-4706-A627-028B96F646F8}" destId="{523AE25E-9960-4FC1-80CF-7E814882C5EF}" srcOrd="1" destOrd="0" parTransId="{6CD482A7-F197-41A6-9B37-838E10264B6B}" sibTransId="{E33160D3-65C3-42F0-89A4-09DEF4879508}"/>
    <dgm:cxn modelId="{6CE91880-C71F-4408-9028-9556BF7EB5FC}" type="presOf" srcId="{79FBCAF6-3063-45AB-A0D1-92005BCC3802}" destId="{2B4B3F92-4204-46AD-A21C-71E6AAED7D13}" srcOrd="0" destOrd="0" presId="urn:microsoft.com/office/officeart/2005/8/layout/architecture"/>
    <dgm:cxn modelId="{B3ECA283-9037-48CE-87DD-9AD9C907E4E9}" type="presOf" srcId="{99B8687D-E7BB-4D13-89CF-86763A2672DE}" destId="{15A30B43-D428-4D48-A9CD-080A9F9160C0}" srcOrd="0" destOrd="0" presId="urn:microsoft.com/office/officeart/2005/8/layout/architecture"/>
    <dgm:cxn modelId="{1028C390-DBA3-4C19-ADF0-1D9A3C1FF47D}" srcId="{99B8687D-E7BB-4D13-89CF-86763A2672DE}" destId="{BBD4D871-3504-4A7B-AAFB-1AEE77D7BF19}" srcOrd="0" destOrd="0" parTransId="{B9B698C8-D0BB-432E-80A4-32533C1D81CD}" sibTransId="{C164EF0B-806B-4306-9C26-26EF0F9DD2FC}"/>
    <dgm:cxn modelId="{69B47B97-3BF7-4A74-B23A-B126277A3BFD}" type="presOf" srcId="{523AE25E-9960-4FC1-80CF-7E814882C5EF}" destId="{EABCE67F-7D5D-4DF8-AD39-61F24B19985C}" srcOrd="0" destOrd="0" presId="urn:microsoft.com/office/officeart/2005/8/layout/architecture"/>
    <dgm:cxn modelId="{21FC6EA5-63EE-4F24-AF12-260271118F48}" type="presOf" srcId="{A49B4B0A-5F83-49C7-BA6A-9F3CD1E35E6B}" destId="{00498F9D-B8DE-47BE-9CB9-90E754250D9E}" srcOrd="0" destOrd="0" presId="urn:microsoft.com/office/officeart/2005/8/layout/architecture"/>
    <dgm:cxn modelId="{3675F2B0-AACE-4774-A645-961646C9439E}" type="presOf" srcId="{78DF0336-6A02-4E90-BAF4-DBA980C18312}" destId="{816A3433-A67C-4257-A4CA-08E6159A6CB4}" srcOrd="0" destOrd="0" presId="urn:microsoft.com/office/officeart/2005/8/layout/architecture"/>
    <dgm:cxn modelId="{9382E6BC-C29B-44E9-A1D0-B02FA2BB0E20}" srcId="{6F1F3C7C-CCE3-4706-A627-028B96F646F8}" destId="{99B8687D-E7BB-4D13-89CF-86763A2672DE}" srcOrd="4" destOrd="0" parTransId="{16817AE7-2983-4A9F-AEE3-58AB530FCF3F}" sibTransId="{9ACDFF98-A08F-411F-B0A7-0B3D1DFCD24A}"/>
    <dgm:cxn modelId="{2D0ABABF-1DBC-4C56-99A5-34446DF72E03}" srcId="{523AE25E-9960-4FC1-80CF-7E814882C5EF}" destId="{79FBCAF6-3063-45AB-A0D1-92005BCC3802}" srcOrd="0" destOrd="0" parTransId="{A6DAA820-2D06-47A4-B4D9-1602FE722427}" sibTransId="{8803FFCF-DA93-4AFF-A1E2-2C91319F4340}"/>
    <dgm:cxn modelId="{5DB332CF-B21B-4F9F-93C2-EB5E12FAA21F}" srcId="{6F1F3C7C-CCE3-4706-A627-028B96F646F8}" destId="{A49B4B0A-5F83-49C7-BA6A-9F3CD1E35E6B}" srcOrd="3" destOrd="0" parTransId="{13EEBBCC-DC6E-448D-B4BA-E5A56E98C7EF}" sibTransId="{8EB7B6AD-6AD8-427F-BB6E-34ECDBED5B27}"/>
    <dgm:cxn modelId="{BA4CBBD7-2843-44FA-B90B-999164147A8E}" type="presOf" srcId="{847E5953-47D3-43DA-A3A8-0C78D0F4DF09}" destId="{7085D049-098C-4D69-9712-CFB6CC745A69}" srcOrd="0" destOrd="0" presId="urn:microsoft.com/office/officeart/2005/8/layout/architecture"/>
    <dgm:cxn modelId="{7CA8C3E2-050C-4D99-A5EE-897A967C0F34}" type="presOf" srcId="{BBD4D871-3504-4A7B-AAFB-1AEE77D7BF19}" destId="{65E087DA-4254-41FD-BAD6-A7AE4232CAB8}" srcOrd="0" destOrd="0" presId="urn:microsoft.com/office/officeart/2005/8/layout/architecture"/>
    <dgm:cxn modelId="{7E832AE4-B96D-4D68-BDA3-8C4B7C6DF110}" type="presOf" srcId="{907C84D6-5CBB-49F7-98EC-9265FDD66B92}" destId="{798F3025-4F48-4777-B1D7-337C23722768}" srcOrd="0" destOrd="0" presId="urn:microsoft.com/office/officeart/2005/8/layout/architecture"/>
    <dgm:cxn modelId="{FC15A2C6-95A4-4C8C-AEFE-D9E3CB6A437D}" type="presParOf" srcId="{9DF22028-A30C-4ECC-A1DE-6CE9AE763609}" destId="{E79296B0-694A-4203-B77A-F69D983B66D0}" srcOrd="0" destOrd="0" presId="urn:microsoft.com/office/officeart/2005/8/layout/architecture"/>
    <dgm:cxn modelId="{8F87CF30-7FDE-4601-83B8-92571EC6FE29}" type="presParOf" srcId="{E79296B0-694A-4203-B77A-F69D983B66D0}" destId="{816A3433-A67C-4257-A4CA-08E6159A6CB4}" srcOrd="0" destOrd="0" presId="urn:microsoft.com/office/officeart/2005/8/layout/architecture"/>
    <dgm:cxn modelId="{52BA68DB-94C8-4E0E-B3F0-289B8CD90ADA}" type="presParOf" srcId="{E79296B0-694A-4203-B77A-F69D983B66D0}" destId="{9E7285DF-96F8-44D3-8B74-C6D5D7DBB3A8}" srcOrd="1" destOrd="0" presId="urn:microsoft.com/office/officeart/2005/8/layout/architecture"/>
    <dgm:cxn modelId="{DEB9A2DA-391F-4AE1-B4B2-3624FD09292A}" type="presParOf" srcId="{9DF22028-A30C-4ECC-A1DE-6CE9AE763609}" destId="{7FB2DC76-075D-46BE-A85D-097F6D39C285}" srcOrd="1" destOrd="0" presId="urn:microsoft.com/office/officeart/2005/8/layout/architecture"/>
    <dgm:cxn modelId="{CD6CBFE3-54E9-4B32-80CF-A7A6C0FD18E6}" type="presParOf" srcId="{9DF22028-A30C-4ECC-A1DE-6CE9AE763609}" destId="{66811276-7CBE-4653-B3A9-0791794187B8}" srcOrd="2" destOrd="0" presId="urn:microsoft.com/office/officeart/2005/8/layout/architecture"/>
    <dgm:cxn modelId="{726272AA-A36F-42DC-A8F0-270E995E9EC1}" type="presParOf" srcId="{66811276-7CBE-4653-B3A9-0791794187B8}" destId="{EABCE67F-7D5D-4DF8-AD39-61F24B19985C}" srcOrd="0" destOrd="0" presId="urn:microsoft.com/office/officeart/2005/8/layout/architecture"/>
    <dgm:cxn modelId="{D763CA61-42B0-4FB3-9BC1-3894D5D11573}" type="presParOf" srcId="{66811276-7CBE-4653-B3A9-0791794187B8}" destId="{3F639AA8-6BEB-4E0B-BED7-43309E32C4C3}" srcOrd="1" destOrd="0" presId="urn:microsoft.com/office/officeart/2005/8/layout/architecture"/>
    <dgm:cxn modelId="{771CE359-82A2-4456-995B-90BA1C8F40F4}" type="presParOf" srcId="{66811276-7CBE-4653-B3A9-0791794187B8}" destId="{BE2833A1-CA77-4704-986B-55F902BD3DC7}" srcOrd="2" destOrd="0" presId="urn:microsoft.com/office/officeart/2005/8/layout/architecture"/>
    <dgm:cxn modelId="{9433F4CF-B1D7-42E8-BDE4-8C40AB186237}" type="presParOf" srcId="{BE2833A1-CA77-4704-986B-55F902BD3DC7}" destId="{D2B5B032-CE80-4186-A326-96118BCA3A4A}" srcOrd="0" destOrd="0" presId="urn:microsoft.com/office/officeart/2005/8/layout/architecture"/>
    <dgm:cxn modelId="{3A7B4928-CA5E-4BD4-9902-ABCA95B07374}" type="presParOf" srcId="{D2B5B032-CE80-4186-A326-96118BCA3A4A}" destId="{2B4B3F92-4204-46AD-A21C-71E6AAED7D13}" srcOrd="0" destOrd="0" presId="urn:microsoft.com/office/officeart/2005/8/layout/architecture"/>
    <dgm:cxn modelId="{509B54D9-5BC4-4B16-871E-6DC61651CB92}" type="presParOf" srcId="{D2B5B032-CE80-4186-A326-96118BCA3A4A}" destId="{53077F5A-3CFA-47DA-B1D2-74D1D7CDBFD5}" srcOrd="1" destOrd="0" presId="urn:microsoft.com/office/officeart/2005/8/layout/architecture"/>
    <dgm:cxn modelId="{54324550-C28D-4DB9-A1D6-0BE0A8232694}" type="presParOf" srcId="{9DF22028-A30C-4ECC-A1DE-6CE9AE763609}" destId="{219CB083-E0F0-4DE5-A3E2-DF3366C94814}" srcOrd="3" destOrd="0" presId="urn:microsoft.com/office/officeart/2005/8/layout/architecture"/>
    <dgm:cxn modelId="{D1D1C011-4F42-454C-A2AF-9318C3D88872}" type="presParOf" srcId="{9DF22028-A30C-4ECC-A1DE-6CE9AE763609}" destId="{6B4D88D5-0E48-452B-B003-570E9B98C5E0}" srcOrd="4" destOrd="0" presId="urn:microsoft.com/office/officeart/2005/8/layout/architecture"/>
    <dgm:cxn modelId="{6FC148A4-7B60-49FD-8C24-D70A1FE191A8}" type="presParOf" srcId="{6B4D88D5-0E48-452B-B003-570E9B98C5E0}" destId="{7085D049-098C-4D69-9712-CFB6CC745A69}" srcOrd="0" destOrd="0" presId="urn:microsoft.com/office/officeart/2005/8/layout/architecture"/>
    <dgm:cxn modelId="{0046B18B-B0C9-4C25-8169-B9E8B255BD93}" type="presParOf" srcId="{6B4D88D5-0E48-452B-B003-570E9B98C5E0}" destId="{B0C47EFB-7191-4020-9530-A57DCBA25A38}" srcOrd="1" destOrd="0" presId="urn:microsoft.com/office/officeart/2005/8/layout/architecture"/>
    <dgm:cxn modelId="{01CD6DC7-6582-4B93-B69C-6825A4555803}" type="presParOf" srcId="{6B4D88D5-0E48-452B-B003-570E9B98C5E0}" destId="{B30B498F-1BF0-4076-9CEA-9D62E140FA86}" srcOrd="2" destOrd="0" presId="urn:microsoft.com/office/officeart/2005/8/layout/architecture"/>
    <dgm:cxn modelId="{D64639F7-6764-408C-84CA-8FF73C86116E}" type="presParOf" srcId="{B30B498F-1BF0-4076-9CEA-9D62E140FA86}" destId="{BEBAEDF1-0F0C-4A2E-ABCE-C6C57DB3AF53}" srcOrd="0" destOrd="0" presId="urn:microsoft.com/office/officeart/2005/8/layout/architecture"/>
    <dgm:cxn modelId="{F2178375-A429-4032-A23A-93E24F111057}" type="presParOf" srcId="{BEBAEDF1-0F0C-4A2E-ABCE-C6C57DB3AF53}" destId="{D8977CA5-A77F-4FC4-AE0C-2E781459748D}" srcOrd="0" destOrd="0" presId="urn:microsoft.com/office/officeart/2005/8/layout/architecture"/>
    <dgm:cxn modelId="{3D186077-6B59-486A-935B-60B8A1070E45}" type="presParOf" srcId="{BEBAEDF1-0F0C-4A2E-ABCE-C6C57DB3AF53}" destId="{23B2EF93-8B60-4B81-AA84-48ACE27678F3}" srcOrd="1" destOrd="0" presId="urn:microsoft.com/office/officeart/2005/8/layout/architecture"/>
    <dgm:cxn modelId="{DDB61811-EDF8-4B0D-9961-B251FECEA4CA}" type="presParOf" srcId="{BEBAEDF1-0F0C-4A2E-ABCE-C6C57DB3AF53}" destId="{21B73CB2-0412-4E17-B2E3-C579DDB98A7F}" srcOrd="2" destOrd="0" presId="urn:microsoft.com/office/officeart/2005/8/layout/architecture"/>
    <dgm:cxn modelId="{D87BAF49-E282-409F-801A-C0AAD41E4FEE}" type="presParOf" srcId="{21B73CB2-0412-4E17-B2E3-C579DDB98A7F}" destId="{2AD10C55-A51F-4359-A5C4-2832CA1AD7BB}" srcOrd="0" destOrd="0" presId="urn:microsoft.com/office/officeart/2005/8/layout/architecture"/>
    <dgm:cxn modelId="{56064F5D-7445-441E-B389-C63138A357E4}" type="presParOf" srcId="{2AD10C55-A51F-4359-A5C4-2832CA1AD7BB}" destId="{798F3025-4F48-4777-B1D7-337C23722768}" srcOrd="0" destOrd="0" presId="urn:microsoft.com/office/officeart/2005/8/layout/architecture"/>
    <dgm:cxn modelId="{830631FA-F5F3-41EC-B0FA-79BBFA6966FE}" type="presParOf" srcId="{2AD10C55-A51F-4359-A5C4-2832CA1AD7BB}" destId="{F308804F-3F78-495B-89ED-FB608760CD39}" srcOrd="1" destOrd="0" presId="urn:microsoft.com/office/officeart/2005/8/layout/architecture"/>
    <dgm:cxn modelId="{D49D5136-17E4-4C8E-9E80-D09208A5354B}" type="presParOf" srcId="{9DF22028-A30C-4ECC-A1DE-6CE9AE763609}" destId="{AD3F1B00-5E23-4495-A7D0-C2C9D01EE6D8}" srcOrd="5" destOrd="0" presId="urn:microsoft.com/office/officeart/2005/8/layout/architecture"/>
    <dgm:cxn modelId="{79BC9B72-0776-4913-B80B-75EBD926FB89}" type="presParOf" srcId="{9DF22028-A30C-4ECC-A1DE-6CE9AE763609}" destId="{72A57D0B-588F-4E2B-8A08-CC2A04423C92}" srcOrd="6" destOrd="0" presId="urn:microsoft.com/office/officeart/2005/8/layout/architecture"/>
    <dgm:cxn modelId="{6304CE2F-3E79-4337-9554-D00943AF3EAA}" type="presParOf" srcId="{72A57D0B-588F-4E2B-8A08-CC2A04423C92}" destId="{00498F9D-B8DE-47BE-9CB9-90E754250D9E}" srcOrd="0" destOrd="0" presId="urn:microsoft.com/office/officeart/2005/8/layout/architecture"/>
    <dgm:cxn modelId="{4C8732AA-EE1C-4F48-9B7A-B3CBEB860227}" type="presParOf" srcId="{72A57D0B-588F-4E2B-8A08-CC2A04423C92}" destId="{09FE705A-6C3D-4524-984A-40160192686E}" srcOrd="1" destOrd="0" presId="urn:microsoft.com/office/officeart/2005/8/layout/architecture"/>
    <dgm:cxn modelId="{E4959C43-75D8-447D-86DE-746CD0E86B0A}" type="presParOf" srcId="{72A57D0B-588F-4E2B-8A08-CC2A04423C92}" destId="{CB95E9E9-9C61-45A4-9E71-CCA8F7C19F3E}" srcOrd="2" destOrd="0" presId="urn:microsoft.com/office/officeart/2005/8/layout/architecture"/>
    <dgm:cxn modelId="{21D2DE3B-4226-4176-B1DC-74C9B2913F66}" type="presParOf" srcId="{CB95E9E9-9C61-45A4-9E71-CCA8F7C19F3E}" destId="{514C29FC-A8AE-4B5C-A11D-7A83BC368098}" srcOrd="0" destOrd="0" presId="urn:microsoft.com/office/officeart/2005/8/layout/architecture"/>
    <dgm:cxn modelId="{F9416097-9D84-44B2-B244-A62061EB3DD8}" type="presParOf" srcId="{514C29FC-A8AE-4B5C-A11D-7A83BC368098}" destId="{1BF612A1-7C7E-4D74-8A5A-140F92B5250A}" srcOrd="0" destOrd="0" presId="urn:microsoft.com/office/officeart/2005/8/layout/architecture"/>
    <dgm:cxn modelId="{8D1AB556-BA12-43C9-86BE-924465F6FA6C}" type="presParOf" srcId="{514C29FC-A8AE-4B5C-A11D-7A83BC368098}" destId="{CF162C39-8508-454B-B3E9-74C94B038689}" srcOrd="1" destOrd="0" presId="urn:microsoft.com/office/officeart/2005/8/layout/architecture"/>
    <dgm:cxn modelId="{D36E90E2-AD25-466B-874E-96D6FD5BB203}" type="presParOf" srcId="{9DF22028-A30C-4ECC-A1DE-6CE9AE763609}" destId="{85BDFBF1-E7F3-48BE-9657-CB8D2A41C471}" srcOrd="7" destOrd="0" presId="urn:microsoft.com/office/officeart/2005/8/layout/architecture"/>
    <dgm:cxn modelId="{A0901248-F8DC-4FE3-B399-045819AAAE46}" type="presParOf" srcId="{9DF22028-A30C-4ECC-A1DE-6CE9AE763609}" destId="{B524EADA-58E2-4BD5-B2DD-5A847B95D726}" srcOrd="8" destOrd="0" presId="urn:microsoft.com/office/officeart/2005/8/layout/architecture"/>
    <dgm:cxn modelId="{1D631A32-78DB-4D00-BB25-92CC47AE97D6}" type="presParOf" srcId="{B524EADA-58E2-4BD5-B2DD-5A847B95D726}" destId="{15A30B43-D428-4D48-A9CD-080A9F9160C0}" srcOrd="0" destOrd="0" presId="urn:microsoft.com/office/officeart/2005/8/layout/architecture"/>
    <dgm:cxn modelId="{0F44CA14-CC03-47D8-B1CE-5A115B83BB48}" type="presParOf" srcId="{B524EADA-58E2-4BD5-B2DD-5A847B95D726}" destId="{7E2B5782-A96F-4CCD-8D65-A0FED5EF3CEC}" srcOrd="1" destOrd="0" presId="urn:microsoft.com/office/officeart/2005/8/layout/architecture"/>
    <dgm:cxn modelId="{62D138EC-328C-4EEE-9639-12EE564A1BC9}" type="presParOf" srcId="{B524EADA-58E2-4BD5-B2DD-5A847B95D726}" destId="{19CF3770-EF21-4085-84B6-2D8E89C99EAB}" srcOrd="2" destOrd="0" presId="urn:microsoft.com/office/officeart/2005/8/layout/architecture"/>
    <dgm:cxn modelId="{3C3FB126-AA9B-4BA2-9059-AA435D7B9362}" type="presParOf" srcId="{19CF3770-EF21-4085-84B6-2D8E89C99EAB}" destId="{1F53044C-5A31-4BF6-A7A7-5E193F6CB9D3}" srcOrd="0" destOrd="0" presId="urn:microsoft.com/office/officeart/2005/8/layout/architecture"/>
    <dgm:cxn modelId="{2ABF26A6-A4AD-4C29-92B8-6E4FECB19C7A}" type="presParOf" srcId="{1F53044C-5A31-4BF6-A7A7-5E193F6CB9D3}" destId="{65E087DA-4254-41FD-BAD6-A7AE4232CAB8}" srcOrd="0" destOrd="0" presId="urn:microsoft.com/office/officeart/2005/8/layout/architecture"/>
    <dgm:cxn modelId="{80B12181-6CEB-4602-AA90-4C778A4F29C7}" type="presParOf" srcId="{1F53044C-5A31-4BF6-A7A7-5E193F6CB9D3}" destId="{C3A47929-E31E-4045-B5DE-6B795D920E14}" srcOrd="1" destOrd="0" presId="urn:microsoft.com/office/officeart/2005/8/layout/architecture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6A3433-A67C-4257-A4CA-08E6159A6CB4}">
      <dsp:nvSpPr>
        <dsp:cNvPr id="0" name=""/>
        <dsp:cNvSpPr/>
      </dsp:nvSpPr>
      <dsp:spPr>
        <a:xfrm>
          <a:off x="184119" y="3569983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800" kern="1200" dirty="0"/>
            <a:t>Datasäkerhet </a:t>
          </a:r>
          <a:br>
            <a:rPr lang="sv-FI" sz="1800" kern="1200" dirty="0"/>
          </a:br>
          <a:r>
            <a:rPr lang="sv-FI" sz="1800" kern="1200" dirty="0"/>
            <a:t>&amp;</a:t>
          </a:r>
        </a:p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800" kern="1200" dirty="0"/>
            <a:t>Dataskydd </a:t>
          </a:r>
        </a:p>
      </dsp:txBody>
      <dsp:txXfrm>
        <a:off x="231091" y="3616955"/>
        <a:ext cx="1509810" cy="1532960"/>
      </dsp:txXfrm>
    </dsp:sp>
    <dsp:sp modelId="{EABCE67F-7D5D-4DF8-AD39-61F24B19985C}">
      <dsp:nvSpPr>
        <dsp:cNvPr id="0" name=""/>
        <dsp:cNvSpPr/>
      </dsp:nvSpPr>
      <dsp:spPr>
        <a:xfrm>
          <a:off x="1988823" y="3575645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/>
            <a:t>Infrastruktur</a:t>
          </a:r>
        </a:p>
      </dsp:txBody>
      <dsp:txXfrm>
        <a:off x="2035795" y="3622617"/>
        <a:ext cx="1509810" cy="1532960"/>
      </dsp:txXfrm>
    </dsp:sp>
    <dsp:sp modelId="{2B4B3F92-4204-46AD-A21C-71E6AAED7D13}">
      <dsp:nvSpPr>
        <dsp:cNvPr id="0" name=""/>
        <dsp:cNvSpPr/>
      </dsp:nvSpPr>
      <dsp:spPr>
        <a:xfrm>
          <a:off x="5666680" y="1826755"/>
          <a:ext cx="1603754" cy="1576389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600" kern="1200" dirty="0"/>
            <a:t>Gemensamma</a:t>
          </a:r>
          <a:r>
            <a:rPr lang="sv-FI" sz="1800" kern="1200" dirty="0"/>
            <a:t> IT tjänster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&amp;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IT-tjänster för forskningen </a:t>
          </a:r>
        </a:p>
      </dsp:txBody>
      <dsp:txXfrm>
        <a:off x="5712851" y="1872926"/>
        <a:ext cx="1511412" cy="1484047"/>
      </dsp:txXfrm>
    </dsp:sp>
    <dsp:sp modelId="{7085D049-098C-4D69-9712-CFB6CC745A69}">
      <dsp:nvSpPr>
        <dsp:cNvPr id="0" name=""/>
        <dsp:cNvSpPr/>
      </dsp:nvSpPr>
      <dsp:spPr>
        <a:xfrm>
          <a:off x="7428003" y="1792444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800" kern="1200" dirty="0"/>
            <a:t>Datorer,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800" kern="1200" dirty="0"/>
            <a:t>Telefoner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800" kern="1200" dirty="0"/>
            <a:t>&amp;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sv-FI" sz="1800" kern="1200" dirty="0"/>
            <a:t>Programvara</a:t>
          </a:r>
        </a:p>
      </dsp:txBody>
      <dsp:txXfrm>
        <a:off x="7474975" y="1839416"/>
        <a:ext cx="1509810" cy="1532960"/>
      </dsp:txXfrm>
    </dsp:sp>
    <dsp:sp modelId="{D8977CA5-A77F-4FC4-AE0C-2E781459748D}">
      <dsp:nvSpPr>
        <dsp:cNvPr id="0" name=""/>
        <dsp:cNvSpPr/>
      </dsp:nvSpPr>
      <dsp:spPr>
        <a:xfrm>
          <a:off x="3835354" y="1818415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/>
            <a:t>IT tjänster för Biblioteket</a:t>
          </a:r>
          <a:endParaRPr lang="sv-FI" sz="1800" kern="1200"/>
        </a:p>
      </dsp:txBody>
      <dsp:txXfrm>
        <a:off x="3882326" y="1865387"/>
        <a:ext cx="1509810" cy="1532960"/>
      </dsp:txXfrm>
    </dsp:sp>
    <dsp:sp modelId="{798F3025-4F48-4777-B1D7-337C23722768}">
      <dsp:nvSpPr>
        <dsp:cNvPr id="0" name=""/>
        <dsp:cNvSpPr/>
      </dsp:nvSpPr>
      <dsp:spPr>
        <a:xfrm>
          <a:off x="215280" y="1805182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Medie-produktion / Hanken Studios</a:t>
          </a:r>
        </a:p>
      </dsp:txBody>
      <dsp:txXfrm>
        <a:off x="262252" y="1852154"/>
        <a:ext cx="1509810" cy="1532960"/>
      </dsp:txXfrm>
    </dsp:sp>
    <dsp:sp modelId="{00498F9D-B8DE-47BE-9CB9-90E754250D9E}">
      <dsp:nvSpPr>
        <dsp:cNvPr id="0" name=""/>
        <dsp:cNvSpPr/>
      </dsp:nvSpPr>
      <dsp:spPr>
        <a:xfrm>
          <a:off x="5636081" y="3575645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600" kern="1200" dirty="0"/>
            <a:t>IT-upphandlingar &amp; licenshantering</a:t>
          </a:r>
        </a:p>
      </dsp:txBody>
      <dsp:txXfrm>
        <a:off x="5683053" y="3622617"/>
        <a:ext cx="1509810" cy="1532960"/>
      </dsp:txXfrm>
    </dsp:sp>
    <dsp:sp modelId="{1BF612A1-7C7E-4D74-8A5A-140F92B5250A}">
      <dsp:nvSpPr>
        <dsp:cNvPr id="0" name=""/>
        <dsp:cNvSpPr/>
      </dsp:nvSpPr>
      <dsp:spPr>
        <a:xfrm>
          <a:off x="3811025" y="3562044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v-FI" sz="1800" kern="1200" dirty="0"/>
            <a:t>Webb- </a:t>
          </a:r>
          <a:br>
            <a:rPr lang="sv-FI" sz="1800" kern="1200" dirty="0"/>
          </a:br>
          <a:r>
            <a:rPr lang="en-GB" sz="1800" kern="1200" dirty="0"/>
            <a:t>&amp; </a:t>
          </a:r>
          <a:br>
            <a:rPr lang="en-GB" sz="1800" kern="1200" dirty="0"/>
          </a:br>
          <a:r>
            <a:rPr lang="en-GB" sz="1800" kern="1200" dirty="0"/>
            <a:t>D</a:t>
          </a:r>
          <a:r>
            <a:rPr lang="sv-FI" sz="1800" kern="1200" dirty="0" err="1"/>
            <a:t>atabaser</a:t>
          </a:r>
          <a:endParaRPr lang="sv-FI" sz="1800" kern="1200" dirty="0"/>
        </a:p>
      </dsp:txBody>
      <dsp:txXfrm>
        <a:off x="3857997" y="3609016"/>
        <a:ext cx="1509810" cy="1532960"/>
      </dsp:txXfrm>
    </dsp:sp>
    <dsp:sp modelId="{15A30B43-D428-4D48-A9CD-080A9F9160C0}">
      <dsp:nvSpPr>
        <dsp:cNvPr id="0" name=""/>
        <dsp:cNvSpPr/>
      </dsp:nvSpPr>
      <dsp:spPr>
        <a:xfrm>
          <a:off x="7431163" y="3575645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IT-</a:t>
          </a:r>
          <a:r>
            <a:rPr lang="en-GB" sz="1800" kern="1200" dirty="0" err="1"/>
            <a:t>arkitektur</a:t>
          </a:r>
          <a:endParaRPr lang="sv-FI" sz="1800" kern="1200" dirty="0"/>
        </a:p>
      </dsp:txBody>
      <dsp:txXfrm>
        <a:off x="7478135" y="3622617"/>
        <a:ext cx="1509810" cy="1532960"/>
      </dsp:txXfrm>
    </dsp:sp>
    <dsp:sp modelId="{65E087DA-4254-41FD-BAD6-A7AE4232CAB8}">
      <dsp:nvSpPr>
        <dsp:cNvPr id="0" name=""/>
        <dsp:cNvSpPr/>
      </dsp:nvSpPr>
      <dsp:spPr>
        <a:xfrm>
          <a:off x="2019311" y="1844114"/>
          <a:ext cx="1603754" cy="162690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IT-</a:t>
          </a:r>
          <a:r>
            <a:rPr lang="en-GB" sz="1800" kern="1200" dirty="0" err="1"/>
            <a:t>tjänster</a:t>
          </a:r>
          <a:r>
            <a:rPr lang="en-GB" sz="1800" kern="1200" dirty="0"/>
            <a:t> </a:t>
          </a:r>
          <a:r>
            <a:rPr lang="en-GB" sz="1800" kern="1200" dirty="0" err="1"/>
            <a:t>för</a:t>
          </a:r>
          <a:r>
            <a:rPr lang="en-GB" sz="1800" kern="1200" dirty="0"/>
            <a:t> </a:t>
          </a:r>
          <a:r>
            <a:rPr lang="en-GB" sz="1800" kern="1200" dirty="0" err="1"/>
            <a:t>undervisningen</a:t>
          </a:r>
          <a:endParaRPr lang="sv-FI" sz="1800" kern="1200" dirty="0"/>
        </a:p>
      </dsp:txBody>
      <dsp:txXfrm>
        <a:off x="2066283" y="1891086"/>
        <a:ext cx="1509810" cy="15329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chitecture">
  <dgm:title val="Architecture Layout"/>
  <dgm:desc val="Use to show hierarchical relationships that build from the bottom up. This layout works well for showing architectural components or objects that build on other objects."/>
  <dgm:catLst>
    <dgm:cat type="hierarchy" pri="4500"/>
    <dgm:cat type="list" pri="24500"/>
    <dgm:cat type="relationship" pri="10500"/>
    <dgm:cat type="officeonline" pri="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b"/>
        </dgm:alg>
      </dgm:if>
      <dgm:else name="Name3">
        <dgm:alg type="lin">
          <dgm:param type="linDir" val="fromR"/>
          <dgm:param type="nodeVertAlign" val="b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B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b"/>
              </dgm:alg>
            </dgm:if>
            <dgm:else name="Name10">
              <dgm:alg type="lin">
                <dgm:param type="linDir" val="fromR"/>
                <dgm:param type="nodeVertAlign" val="b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B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b"/>
                    </dgm:alg>
                  </dgm:if>
                  <dgm:else name="Name17">
                    <dgm:alg type="lin">
                      <dgm:param type="linDir" val="fromR"/>
                      <dgm:param type="nodeVertAlign" val="b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B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b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b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B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b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b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6-26T11:45:54.829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891 387 24575,'0'-15'0,"-1"1"0,-1-1 0,0 0 0,-1 0 0,-1 1 0,0 0 0,-1 0 0,0 0 0,-1 0 0,0 1 0,-11-16 0,0-1 0,7 12 0,0 1 0,-1 0 0,-17-20 0,23 32 0,0 0 0,0 1 0,0-1 0,0 1 0,-1 0 0,1 1 0,-1-1 0,0 1 0,0 0 0,-1 1 0,1-1 0,-1 1 0,-12-2 0,-25 0 0,0 1 0,-73 6 0,28 0 0,72-2 0,1 0 0,-1 1 0,1 1 0,-1 0 0,1 1 0,0 1 0,0 0 0,0 1 0,1 1 0,0 1 0,0 0 0,-19 14 0,24-14 0,0 0 0,1 1 0,0 0 0,0 1 0,1-1 0,0 2 0,0-1 0,1 1 0,1 0 0,0 0 0,0 1 0,1 0 0,1 0 0,0 0 0,1 1 0,-4 20 0,5 1 0,0 1 0,3 0 0,0 0 0,3-1 0,1 0 0,1 1 0,21 62 0,-13-57 0,38 70 0,-34-75 0,-3-5 0,1-1 0,1-1 0,35 44 0,-45-65 0,-1 1 0,1-1 0,1 0 0,-1 0 0,1-1 0,0 0 0,1-1 0,-1 1 0,1-2 0,0 1 0,0-1 0,1-1 0,-1 1 0,1-2 0,0 1 0,14 1 0,-8-4 0,1 1 0,-1-2 0,0 0 0,1-1 0,-1-1 0,0-1 0,0 0 0,-1-1 0,1 0 0,28-15 0,-32 13 0,-1 0 0,0-1 0,0 0 0,0-1 0,-1 0 0,0-1 0,-1 0 0,0 0 0,-1-1 0,0 0 0,0-1 0,-1 0 0,7-17 0,-6 8 0,0-1 0,-2 0 0,0-1 0,-2 1 0,3-38 0,-3 25 0,8-40 0,-9 62 0,1 0 0,0 0 0,1 0 0,0 1 0,1-1 0,8-12 0,12-18-1365,-17 24-5461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8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1612 24575,'41'-27'0,"8"-4"0,323-95 0,-205 75 0,-82 25 0,-34 12 0,0-3 0,-1-2 0,87-45 0,-63 24 0,128-49 0,-24 13 0,-148 64 0,1 0 0,0 3 0,39-8 0,41-12 0,28-19 0,134-65 0,-117 48 0,-40 18 0,343-153 0,-249 91 0,-90 56 0,75-39 0,-162 76 0,0 1 0,1 1 0,38-9 0,-26 9 0,44-21 0,-27 6-455,1 3 0,69-17 0,-92 33-6371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9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24575,'0'4'0,"1"1"0,0 0 0,0-1 0,0 1 0,1-1 0,0 1 0,0-1 0,0 0 0,0 1 0,0-1 0,1 0 0,0-1 0,0 1 0,0 0 0,0-1 0,1 0 0,-1 0 0,6 4 0,11 7 0,0 0 0,30 14 0,-27-15 0,135 64 0,-104-53 0,-52-23-3,1 0-1,-1-1 0,0 1 1,0 1-1,0-1 0,0 0 1,0 0-1,0 1 0,0-1 1,0 1-1,0 0 0,-1-1 1,1 1-1,-1 0 0,1 0 1,-1 0-1,0 0 0,1 0 1,-1 1-1,0-1 0,1 4 1,-3-4 13,1 0 1,0 0-1,0 1 1,-1-1-1,1 0 1,-1 0 0,0 0-1,0 0 1,1 0-1,-1 0 1,-1 0-1,1 0 1,0 0-1,0 0 1,-1 0-1,1-1 1,-1 1-1,-2 1 1,-6 7-259,-1-2 1,-1 0-1,0 0 1,0-1-1,-23 10 1,-1-3-6579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60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24575,'16'12'0,"0"0"0,1-1 0,0-1 0,22 10 0,17 10 0,224 133 0,-266-156 13,1-1 0,0-1 0,0 0 0,0-1 0,1 0-1,-1-1 1,33 1 0,39 9-1481,-56-5-5358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60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55 0 24575,'2'7'0,"0"-1"0,0 0 0,1 0 0,0-1 0,0 1 0,0-1 0,0 1 0,1-1 0,0 0 0,8 8 0,3 6 0,1 6 0,0 2 0,-2 0 0,-1 1 0,-2 0 0,16 55 0,-24-71 0,0-1 0,0 1 0,-2 0 0,1 0 0,-2 0 0,1-1 0,-2 1 0,1 0 0,-2 0 0,-4 20 0,4-25 0,-1 0 0,-1 0 0,1 0 0,-1 0 0,0 0 0,-1-1 0,0 0 0,0 0 0,0 0 0,0 0 0,-1-1 0,0 0 0,0 0 0,-1-1 0,1 1 0,-1-2 0,-7 4 0,-69 39-1365,51-25-5461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60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1650 24575,'2'-6'0,"0"0"0,0 0 0,1 0 0,0 1 0,0-1 0,1 1 0,0-1 0,-1 1 0,2 0 0,-1 1 0,1-1 0,9-7 0,1-3 0,44-40 0,1 4 0,105-69 0,1 0 0,103-73 0,12-9 0,-145 87 0,131-97 0,73-23 0,-324 224 0,-1 0 0,0-1 0,0-1 0,-2 0 0,1 0 0,-2-2 0,0 1 0,19-32 0,9-26-1365,-24 38-5461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60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0 24575,'8'0'0,"8"0"0,17 0 0,8 0 0,-1 7 0,-2 2 0,1 0 0,1 5 0,-8 7 0,-8 8 0,-8 12 0,-8 6 0,-4-4-8191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60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45 24575,'7'-8'0,"9"-1"0,24 0 0,32 1 0,25 3 0,25 2 0,34 1 0,18 1 0,8 1 0,-6 1 0,-19-1 0,-22 1 0,-27-1 0,-17 0 0,-18 0 0,-7 0 0,-7 0 0,-14 0-8191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60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156 0 24575,'4'76'0,"13"81"0,4 70 0,-21-213 0,0 5 0,0-1 0,-1 1 0,-4 23 0,4-37 0,-1 0 0,1 0 0,-1 0 0,0 0 0,0 0 0,0 0 0,-1-1 0,0 1 0,0-1 0,0 0 0,0 1 0,0-2 0,-1 1 0,0 0 0,0-1 0,-6 5 0,-94 52-1365,68-43-5461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9:18.57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1 24575,'9'6'0,"-1"0"0,0 1 0,0 0 0,-1 1 0,0-1 0,0 1 0,-1 1 0,0-1 0,-1 1 0,1 0 0,5 15 0,0-2 0,124 240 0,-41-75 0,-52-106 0,-2 1 0,44 141 0,-16-21 0,-30-97 0,23 111 0,-53-177 0,19 76 0,-6 1 0,11 196 0,-26-183 0,39 206 0,-29-214 0,2 150 0,-20 125 0,-1-134 0,3 727 0,-4-945 0,-1-1 0,-2 0 0,-2 0 0,-2 0 0,-26 62 0,25-69 0,-33 81 0,29-81 0,2 1 0,1 1 0,2 0 0,-11 64 0,14-47 0,-27 90 0,2-12 0,14-47 0,9-44 0,1 0 0,-4 82 0,12-83 0,5 297 0,-2-314 0,2 0 0,0 0 0,1-1 0,1 1 0,17 38 0,-19-51 0,1-1 0,1 1 0,-1-1 0,2-1 0,-1 1 0,1-1 0,1 0 0,0-1 0,0 0 0,0 0 0,1-1 0,0 0 0,1 0 0,10 5 0,22 5 0,0-2 0,84 18 0,14 5 0,-135-36 0,1 0 0,-1 0 0,1 1 0,-1-1 0,0 1 0,0 1 0,0-1 0,0 1 0,-1 0 0,1 0 0,-1 0 0,5 7 0,-8-9 0,0 0 0,0 0 0,1 1 0,-1-1 0,-1 0 0,1 1 0,0-1 0,-1 1 0,1-1 0,-1 1 0,0-1 0,0 1 0,0-1 0,0 1 0,0 0 0,0-1 0,-1 1 0,1-1 0,-1 1 0,0-1 0,0 0 0,0 1 0,0-1 0,0 0 0,0 1 0,-1-1 0,1 0 0,-1 0 0,1 0 0,-1 0 0,-3 2 0,-105 99 0,3-5 0,80-69 0,-27 27 0,3 3 0,-52 77 0,84-99 0,2 0 0,1 1 0,2 0 0,2 1 0,1 1 0,-5 45 0,5-12 0,4 2 0,3-1 0,12 146 0,18-2 0,-14-135 0,7 27 0,-9-57 0,6 97 0,-18 476 0,2-603 0,-1 0 0,0 0 0,-2 0 0,-6 24 0,6-38 0,0 0 0,0 0 0,-1 0 0,0 0 0,0 0 0,-1-1 0,-1 0 0,1 0 0,-1 0 0,0-1 0,-1 0 0,-8 8 0,-43 28-1365,31-29-5461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9:18.57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 24575,'160'-2'0,"182"5"0,-249 7 0,131 32 0,-144-25 0,-36-5 0,56 21 0,28 8 0,-47-19-682,91 35-1,-121-35-6143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0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26 24575,'0'-7'0,"6"-2"0,11 0 0,1 8 0,5 12 0,-1 18 0,-5 11 0,-5 13 0,3 4 0,-2-7-8191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9:18.57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638 0 24575,'-56'1'0,"0"3"0,1 1 0,-1 4 0,1 1 0,1 4 0,-73 26 0,-34 8 0,160-48 0,0 0 0,0 1 0,0-1 0,0 0 0,1 1 0,-1-1 0,0 0 0,0 1 0,0-1 0,1 1 0,-1 0 0,0-1 0,1 1 0,-1-1 0,0 1 0,1 0 0,-1-1 0,1 1 0,-1 0 0,1 0 0,-1 0 0,1-1 0,0 1 0,-1 0 0,1 0 0,0 0 0,0 0 0,0 0 0,-1 0 0,1 0 0,0-1 0,0 2 0,1 1 0,0-1 0,0 0 0,0 1 0,1-1 0,-1 0 0,0 0 0,1 0 0,-1 0 0,1 0 0,0 0 0,3 3 0,10 7 0,0-1 0,24 14 0,-33-22 0,20 10-211,0-1-1,1-1 0,1-1 0,33 7 1,-54-15-96,39 11-6519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9:18.57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1079 1 24575,'-1'1'0,"-2"1"0,1-1 0,1 0 0,-2 1 0,1 0 0,1-2 0,-1 2 0,1 0 0,1 0 0,-2-1 0,0 1 0,1 2 0,-8 13 0,-371 506 0,101-159 0,255-329 0,2 0 0,4 1 0,2 1 0,-11 61 0,-22 49 0,-54 33 96,-13 32-1557,102-173-5365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9:18.57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24575,'3'21'0,"2"1"0,1-1 0,1 1 0,4-1 0,20 30 0,-16-24 0,0-1 0,13 48 0,-26-67 0,-1 2 0,1-1 0,1 1 0,0 0 0,9 13 0,-9-19 0,-1-1 0,1 1 0,-2-1 0,2 0 0,0 1 0,0-1 0,0 0 0,2 1 0,-2-2 0,2 1 0,-2 0 0,1-1 0,1 1 0,0 0 0,-2-1 0,1 0 0,1 0 0,9 2 0,-1-1 0,0 0 0,0 0 0,1-1 0,0 0 0,0-1 0,0 0 0,-1 0 0,1 0 0,0 0 0,0-1 0,-2-1 0,2 0 0,0 1 0,-2-2 0,2 0 0,-2 0 0,0 0 0,0-1 0,1 1 0,14-9 0,11-6 0,-1 0 0,-2-2 0,-1-1 0,38-31 0,-30 22 0,-18 17-170,1-1-1,1 1 0,0 0 1,1 2-1,2 0 0,0 0 1,62-14-1,-5 1-6655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1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1396 0 24575,'-1'1'0,"0"-1"0,0 0 0,0 1 0,0-1 0,-1 1 0,1-1 0,0 1 0,0-1 0,0 1 0,0 0 0,0 0 0,0-1 0,0 1 0,1 0 0,-1 0 0,0 0 0,0 0 0,1 0 0,-1 0 0,0 0 0,1 0 0,-1 3 0,-4 3 0,-73 132 0,-99 244 0,162-347 0,-4 14 0,-17 75 0,23-76 0,-28 72 0,29-88 0,1 0 0,2 2 0,1-1 0,-5 53 0,12-83 0,-6 33 0,-2-1 0,-2 0 0,-1-1 0,-18 35 0,-12 36 0,41-104 0,-25 78 0,-4-1 0,-62 116 0,-70 111 0,79-97 0,68-164 0,-35 89 0,-46 62 0,-49 110 0,98-213 0,31-65 0,-24 60 0,28-52-1365,2-3-5461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2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27 24575,'14'0'0,"11"0"0,9 0 0,6 0 0,3 0 0,-6-8 0,-2-1 0,0 0 0,1 9 0,-5 18 0,-9 13 0,-7 2-8191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3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 1 24575,'0'3226'-1365,"0"-3187"-5461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4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210 0 24575,'-8'0'0,"-8"0"0,-10 7 0,1 10 0,-4 1 0,4 5 0,0 6 0,-4-2 0,3-6-8191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5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3307 24575,'0'-6'0,"1"0"0,0 0 0,0 1 0,0-1 0,1 0 0,0 1 0,0-1 0,0 1 0,1-1 0,-1 1 0,1 0 0,1 0 0,-1 0 0,1 1 0,-1-1 0,1 1 0,8-6 0,6-5 0,1 1 0,1 1 0,23-12 0,-13 8 0,219-147 0,-137 86 0,138-71 0,-214 130 0,270-145 0,-180 84 0,-3-5 0,-4-6 0,147-143 0,-87 65 0,162-174 0,-192 128 0,-135 193 0,333-556 0,-297 496 0,-35 60 0,0-1 0,-2-1 0,0-1 0,17-48 0,24-87 17,-36 113-363,-2 0 1,-2-2-1,14-89 1,-24 97-6481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6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182 1 24575,'-7'0'0,"-10"7"0,-1 10 0,-5 8 0,-6 1 0,-4 2 0,2 4 0,8-4-8191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8-22T06:37:29.597"/>
    </inkml:context>
    <inkml:brush xml:id="br0">
      <inkml:brushProperty name="width" value="0.1" units="cm"/>
      <inkml:brushProperty name="height" value="0.1" units="cm"/>
      <inkml:brushProperty name="color" value="#E71224"/>
    </inkml:brush>
  </inkml:definitions>
  <inkml:trace contextRef="#ctx0" brushRef="#br0">0 25 24575,'0'-7'0,"7"-2"0,9 1 0,9 8 0,7 4 0,6 9 0,3 8 0,1 2 0,-6 3 0,-9-3-8191</inkml:trace>
</inkml:ink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gi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2.gi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/72177720318218876" TargetMode="External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/72177720318218876" TargetMode="External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UD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+ ENGA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+ ENGAG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YER BLUE + ENG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LIN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RGE_HEADLINE + 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5884C25-8318-40A8-125F-74074C8AE48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856231"/>
            <a:ext cx="9655350" cy="44541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533E9C6F-8C28-5ABD-1590-A01C591864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2258572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HEALINE + BOD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03893C6-A0D1-D208-2C2E-AD3B330B9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68032950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LARGE_HEADLINE + BODY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03893C6-A0D1-D208-2C2E-AD3B330B9A5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EA36AB20-D73E-0510-4FA9-FB69DA384A3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856231"/>
            <a:ext cx="9655350" cy="445413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3C07A8F5-5919-FB73-DBC0-07DEA35F06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186182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ODY + PHOTO +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8FBABDA-417F-9A77-3CF2-C2593E504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LIGHT-COLORED PHOTOS. THE BLACK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HEADLINE + BODY + PHOTO + BLACK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E8FBABDA-417F-9A77-3CF2-C2593E5045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LIGHT-COLORED PHOTOS. THE BLACK LOGO WILL FLOAT ON TOP OF BACKGROUND PHOTO</a:t>
            </a:r>
            <a:endParaRPr lang="sv-FI" dirty="0"/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DF391029-260C-4BCE-DAFD-7E321FC298A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03588121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CTION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002F34A-4809-9AD5-BE6D-8CBB87BA4482}"/>
              </a:ext>
            </a:extLst>
          </p:cNvPr>
          <p:cNvGrpSpPr/>
          <p:nvPr userDrawn="1"/>
        </p:nvGrpSpPr>
        <p:grpSpPr>
          <a:xfrm>
            <a:off x="475488" y="413728"/>
            <a:ext cx="11402568" cy="6064879"/>
            <a:chOff x="475488" y="413728"/>
            <a:chExt cx="11402568" cy="6064879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F1E626C-0758-820A-AEDD-1FF90C028A60}"/>
                </a:ext>
              </a:extLst>
            </p:cNvPr>
            <p:cNvSpPr txBox="1"/>
            <p:nvPr userDrawn="1"/>
          </p:nvSpPr>
          <p:spPr>
            <a:xfrm>
              <a:off x="475488" y="413728"/>
              <a:ext cx="11402568" cy="31393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0" indent="0">
                <a:buFont typeface="Aptos" panose="020B0004020202020204" pitchFamily="34" charset="0"/>
                <a:buNone/>
              </a:pPr>
              <a:r>
                <a:rPr lang="sv-FI" sz="1800" b="1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HANKEN’S POWER POINT TEMPLATE 2024 – VERSION SMALL</a:t>
              </a:r>
            </a:p>
            <a:p>
              <a:pPr marL="342900" lvl="0" indent="-342900">
                <a:buFont typeface="Aptos" panose="020B0004020202020204" pitchFamily="34" charset="0"/>
                <a:buChar char="-"/>
              </a:pPr>
              <a:endParaRPr lang="sv-FI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>
                <a:buFontTx/>
                <a:buNone/>
              </a:pP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The font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used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in the new template is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Aptos</a:t>
              </a:r>
              <a:endParaRPr lang="sv-FI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0" lvl="0" indent="0">
                <a:buFontTx/>
                <a:buNone/>
              </a:pP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The Hanken logo is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used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on the cover pages in the center and on the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content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pages in the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top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left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corner</a:t>
              </a:r>
            </a:p>
            <a:p>
              <a:pPr marL="0" lvl="0" indent="0">
                <a:buFontTx/>
                <a:buNone/>
              </a:pP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When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transferring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text or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other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content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from an old presentation,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need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to copy/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paste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headline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and the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body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text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separately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</a:p>
            <a:p>
              <a:pPr marL="0" lvl="0" indent="0">
                <a:buFontTx/>
                <a:buNone/>
              </a:pPr>
              <a:r>
                <a:rPr lang="sv-SE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 </a:t>
              </a:r>
              <a:r>
                <a:rPr lang="sv-SE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Delete</a:t>
              </a:r>
              <a:r>
                <a:rPr lang="sv-SE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the </a:t>
              </a:r>
              <a:r>
                <a:rPr lang="sv-SE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slides</a:t>
              </a:r>
              <a:r>
                <a:rPr lang="sv-SE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</a:t>
              </a:r>
              <a:r>
                <a:rPr lang="sv-SE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SE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won’t</a:t>
              </a:r>
              <a:r>
                <a:rPr lang="sv-SE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be </a:t>
              </a:r>
              <a:r>
                <a:rPr lang="sv-SE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using</a:t>
              </a:r>
              <a:endParaRPr lang="sv-SE" sz="1800" dirty="0">
                <a:effectLst/>
                <a:latin typeface="Aptos" panose="020B00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85750" lvl="0" indent="-285750">
                <a:buFontTx/>
                <a:buChar char="-"/>
              </a:pPr>
              <a:r>
                <a:rPr lang="sv-SE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Save in .</a:t>
              </a:r>
              <a:r>
                <a:rPr lang="sv-SE" sz="1800" dirty="0" err="1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pptx</a:t>
              </a:r>
              <a:r>
                <a:rPr lang="sv-SE" sz="1800" dirty="0">
                  <a:effectLst/>
                  <a:latin typeface="Aptos" panose="020B0004020202020204" pitchFamily="34" charset="0"/>
                  <a:ea typeface="Aptos" panose="020B0004020202020204" pitchFamily="34" charset="0"/>
                  <a:cs typeface="Times New Roman" panose="02020603050405020304" pitchFamily="18" charset="0"/>
                </a:rPr>
                <a:t> format</a:t>
              </a:r>
            </a:p>
            <a:p>
              <a:pPr marL="285750" lvl="0" indent="-285750">
                <a:buFontTx/>
                <a:buChar char="-"/>
              </a:pP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To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add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a new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slide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;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choose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NEW SLIDE in the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menu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choose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the style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you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want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on the </a:t>
              </a:r>
              <a:r>
                <a:rPr lang="sv-FI" sz="1800" dirty="0" err="1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slide</a:t>
              </a:r>
              <a:r>
                <a:rPr lang="sv-FI" sz="1800" dirty="0">
                  <a:effectLst/>
                  <a:latin typeface="Aptos" panose="020B00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  <a:p>
              <a:pPr marL="285750" lvl="0" indent="-285750">
                <a:buFontTx/>
                <a:buChar char="-"/>
              </a:pPr>
              <a:endParaRPr lang="sv-SE" sz="1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endParaRPr>
            </a:p>
            <a:p>
              <a:endParaRPr lang="en-US" dirty="0"/>
            </a:p>
          </p:txBody>
        </p:sp>
        <p:pic>
          <p:nvPicPr>
            <p:cNvPr id="6" name="Picture 5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D3E4E92-D4D9-87BC-02A0-36EEE906A2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0387" y="3429000"/>
              <a:ext cx="2872989" cy="3049607"/>
            </a:xfrm>
            <a:prstGeom prst="rect">
              <a:avLst/>
            </a:prstGeom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AF80BB-96DF-DBEE-548D-E22B183CDBD5}"/>
              </a:ext>
            </a:extLst>
          </p:cNvPr>
          <p:cNvGrpSpPr/>
          <p:nvPr userDrawn="1"/>
        </p:nvGrpSpPr>
        <p:grpSpPr>
          <a:xfrm>
            <a:off x="475488" y="3429000"/>
            <a:ext cx="1915031" cy="2250289"/>
            <a:chOff x="475488" y="3429000"/>
            <a:chExt cx="1915031" cy="2250289"/>
          </a:xfrm>
        </p:grpSpPr>
        <p:pic>
          <p:nvPicPr>
            <p:cNvPr id="11" name="Picture 10" descr="A screenshot of a computer&#10;&#10;Description automatically generated">
              <a:extLst>
                <a:ext uri="{FF2B5EF4-FFF2-40B4-BE49-F238E27FC236}">
                  <a16:creationId xmlns:a16="http://schemas.microsoft.com/office/drawing/2014/main" id="{BE1609CD-320A-B767-5422-FBF09B685C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88" y="3429000"/>
              <a:ext cx="1915031" cy="2250289"/>
            </a:xfrm>
            <a:prstGeom prst="rect">
              <a:avLst/>
            </a:prstGeom>
          </p:spPr>
        </p:pic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274A0C3-0FDF-45BF-984E-2B4D202BCFBC}"/>
                    </a:ext>
                  </a:extLst>
                </p14:cNvPr>
                <p14:cNvContentPartPr/>
                <p14:nvPr userDrawn="1"/>
              </p14:nvContentPartPr>
              <p14:xfrm>
                <a:off x="1193102" y="4173144"/>
                <a:ext cx="312737" cy="3810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274A0C3-0FDF-45BF-984E-2B4D202BCFB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186977" y="4167005"/>
                  <a:ext cx="324987" cy="393279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52160063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ODY + PHOTO +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9B9D680-BD90-C0E5-A34C-B689A9961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HEADLINE + BODY + PHOTO + WHITE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F9B9D680-BD90-C0E5-A34C-B689A99610B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572970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+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>
            <a:extLst>
              <a:ext uri="{FF2B5EF4-FFF2-40B4-BE49-F238E27FC236}">
                <a16:creationId xmlns:a16="http://schemas.microsoft.com/office/drawing/2014/main" id="{EA171B79-CAA2-55F8-3E03-C2A58AA39B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8" name="Text Placeholder 15">
            <a:extLst>
              <a:ext uri="{FF2B5EF4-FFF2-40B4-BE49-F238E27FC236}">
                <a16:creationId xmlns:a16="http://schemas.microsoft.com/office/drawing/2014/main" id="{516D8B4C-6794-84DC-FC1F-859737E47E0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4D243C73-67C3-2EE3-9ACA-5EED6879D9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LIGHT-COLORED PHOTOS. THE BLACK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40322276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 PHOTO +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60D85645-A314-F2C0-DBB8-7C48DAD203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9FFE5EEC-0815-02E2-3946-71A1D3F4748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A1E0409-77CB-464A-6259-099A400F05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44212003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ODY + HELSINKI BANNER +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86195232-C3F9-62E7-416F-C2EA660F6FEF}"/>
              </a:ext>
            </a:extLst>
          </p:cNvPr>
          <p:cNvGrpSpPr/>
          <p:nvPr userDrawn="1"/>
        </p:nvGrpSpPr>
        <p:grpSpPr>
          <a:xfrm>
            <a:off x="0" y="5648960"/>
            <a:ext cx="12192000" cy="1209040"/>
            <a:chOff x="19323" y="5650031"/>
            <a:chExt cx="12172677" cy="1207969"/>
          </a:xfrm>
        </p:grpSpPr>
        <p:pic>
          <p:nvPicPr>
            <p:cNvPr id="5" name="Picture 4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8C8B3AAE-A750-7CC3-6449-2528A19032B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6" name="Picture 5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5E7EB25A-B4D9-98D9-79AB-E1A44705E4C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7" name="Picture 6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D862A2B3-1CD3-0D4E-043C-BC4FCB1A7A8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8" name="Picture 7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77CBB53C-8C6B-1B33-AAB7-E08AA8608DC6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23" y="5652000"/>
              <a:ext cx="1457698" cy="1206000"/>
            </a:xfrm>
            <a:prstGeom prst="rect">
              <a:avLst/>
            </a:prstGeom>
          </p:spPr>
        </p:pic>
        <p:pic>
          <p:nvPicPr>
            <p:cNvPr id="9" name="Picture 8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5738BD5-3D3B-6BFF-FBEB-55541F6602D1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401" y="5650031"/>
              <a:ext cx="1929599" cy="1206000"/>
            </a:xfrm>
            <a:prstGeom prst="rect">
              <a:avLst/>
            </a:prstGeom>
          </p:spPr>
        </p:pic>
        <p:pic>
          <p:nvPicPr>
            <p:cNvPr id="17" name="Picture 16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B7AA2E2F-4B02-DB83-D368-BEC382FAF89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HEADLINE + BODY + HELSINKI BANNER + BLACK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2560EA1-901D-BC54-15A2-1426A18C87D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C0301182-8E0B-9322-58B6-BAAA9FA47722}"/>
              </a:ext>
            </a:extLst>
          </p:cNvPr>
          <p:cNvGrpSpPr/>
          <p:nvPr userDrawn="1"/>
        </p:nvGrpSpPr>
        <p:grpSpPr>
          <a:xfrm>
            <a:off x="0" y="5648960"/>
            <a:ext cx="12192000" cy="1209040"/>
            <a:chOff x="19323" y="5650031"/>
            <a:chExt cx="12172677" cy="1207969"/>
          </a:xfrm>
        </p:grpSpPr>
        <p:pic>
          <p:nvPicPr>
            <p:cNvPr id="6" name="Picture 5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E9C1BD88-97A2-A864-1943-5D7275F67935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7" name="Picture 6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C92A39C3-6449-79EF-F30F-7CDC701E78E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8" name="Picture 7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5B492FB-3477-7805-21CC-D2982DDCC0D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9" name="Picture 8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DBCDC297-FFCE-C44C-BE80-29A6E0803D3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9323" y="5652000"/>
              <a:ext cx="1457698" cy="1206000"/>
            </a:xfrm>
            <a:prstGeom prst="rect">
              <a:avLst/>
            </a:prstGeom>
          </p:spPr>
        </p:pic>
        <p:pic>
          <p:nvPicPr>
            <p:cNvPr id="17" name="Picture 16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EC8C8418-7A63-D6BC-EECC-1CD4494A3A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44401" y="5650031"/>
              <a:ext cx="1929599" cy="1206000"/>
            </a:xfrm>
            <a:prstGeom prst="rect">
              <a:avLst/>
            </a:prstGeom>
          </p:spPr>
        </p:pic>
        <p:pic>
          <p:nvPicPr>
            <p:cNvPr id="18" name="Picture 17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C55EDEE5-D118-BA23-47A1-62A536938A8F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858252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BODY + VAASA BANNER +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HEADLINE + BODY + VAASA BANNER + BLACK LOG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/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 text</a:t>
            </a:r>
          </a:p>
          <a:p>
            <a:endParaRPr lang="sv-SE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dirty="0" err="1"/>
              <a:t>Bullet</a:t>
            </a:r>
            <a:r>
              <a:rPr lang="sv-SE" dirty="0"/>
              <a:t> list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1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sv-SE" sz="1600" dirty="0" err="1"/>
              <a:t>Sub</a:t>
            </a:r>
            <a:r>
              <a:rPr lang="sv-SE" sz="1600" dirty="0"/>
              <a:t> </a:t>
            </a:r>
            <a:r>
              <a:rPr lang="sv-SE" sz="1600" dirty="0" err="1"/>
              <a:t>bullet</a:t>
            </a:r>
            <a:r>
              <a:rPr lang="sv-SE" sz="1600" dirty="0"/>
              <a:t> 2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sv-SE" sz="1600" dirty="0"/>
          </a:p>
          <a:p>
            <a:pPr lvl="2" algn="l"/>
            <a:endParaRPr lang="sv-SE" sz="1600" dirty="0"/>
          </a:p>
          <a:p>
            <a:r>
              <a:rPr lang="sv-SE" dirty="0"/>
              <a:t>Body text</a:t>
            </a:r>
          </a:p>
          <a:p>
            <a:endParaRPr lang="en-US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20D798D-2332-843F-F22C-3741046E4EE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15815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IR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chair&#10;&#10;Description automatically generated">
            <a:extLst>
              <a:ext uri="{FF2B5EF4-FFF2-40B4-BE49-F238E27FC236}">
                <a16:creationId xmlns:a16="http://schemas.microsoft.com/office/drawing/2014/main" id="{8D478058-2830-92E8-78CD-20C43AC6FF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35848158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YER BLUE + 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_HEADLINE + INF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84BA7A13-DE05-3211-5C4E-BC0B9C668B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5" name="Title 8">
            <a:extLst>
              <a:ext uri="{FF2B5EF4-FFF2-40B4-BE49-F238E27FC236}">
                <a16:creationId xmlns:a16="http://schemas.microsoft.com/office/drawing/2014/main" id="{FBC0CB0E-A5F5-8AA8-7641-AB77F7A09B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2718600"/>
            <a:ext cx="10085475" cy="919670"/>
          </a:xfrm>
          <a:prstGeom prst="rect">
            <a:avLst/>
          </a:prstGeom>
        </p:spPr>
        <p:txBody>
          <a:bodyPr/>
          <a:lstStyle>
            <a:lvl1pPr algn="ctr">
              <a:defRPr sz="3600" b="1"/>
            </a:lvl1pPr>
          </a:lstStyle>
          <a:p>
            <a:r>
              <a:rPr lang="en-US" dirty="0"/>
              <a:t>HEADING</a:t>
            </a:r>
            <a:endParaRPr lang="sv-FI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C16DDB3-C912-913E-DCAA-1784BBA1888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3262" y="3638270"/>
            <a:ext cx="10085475" cy="1043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or </a:t>
            </a:r>
            <a:r>
              <a:rPr lang="sv-SE" dirty="0" err="1"/>
              <a:t>subheading</a:t>
            </a:r>
            <a:r>
              <a:rPr lang="sv-SE" dirty="0"/>
              <a:t> + date</a:t>
            </a:r>
          </a:p>
        </p:txBody>
      </p:sp>
    </p:spTree>
    <p:extLst>
      <p:ext uri="{BB962C8B-B14F-4D97-AF65-F5344CB8AC3E}">
        <p14:creationId xmlns:p14="http://schemas.microsoft.com/office/powerpoint/2010/main" val="35658341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ACKGROUND + BLACK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LIGHT-COLORED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PHOTOS CAN BE FOUND HERE:</a:t>
            </a:r>
          </a:p>
          <a:p>
            <a:pPr lvl="0"/>
            <a:r>
              <a:rPr lang="en-US" dirty="0">
                <a:hlinkClick r:id="rId3"/>
              </a:rPr>
              <a:t>PowerPoint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EE BACKGROUND + WHI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PHOTOS CAN BE FOUND HERE:</a:t>
            </a:r>
          </a:p>
          <a:p>
            <a:pPr lvl="0"/>
            <a:r>
              <a:rPr lang="en-US">
                <a:hlinkClick r:id="rId3"/>
              </a:rPr>
              <a:t>PowerPoint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CK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891107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_HEADLINE + INF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EC5145A-58E9-8C60-E7E2-C37B7F7E8F1F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C00E8F05-6A7F-EF42-1BFB-0959AE70334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2718600"/>
            <a:ext cx="10085475" cy="91967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  <a:endParaRPr lang="sv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B8E3BAD-21C3-E829-6127-30246CF79CD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3262" y="3638270"/>
            <a:ext cx="10085475" cy="1043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or </a:t>
            </a:r>
            <a:r>
              <a:rPr lang="sv-SE" dirty="0" err="1"/>
              <a:t>subheading</a:t>
            </a:r>
            <a:r>
              <a:rPr lang="sv-SE" dirty="0"/>
              <a:t> + date</a:t>
            </a:r>
          </a:p>
        </p:txBody>
      </p:sp>
    </p:spTree>
    <p:extLst>
      <p:ext uri="{BB962C8B-B14F-4D97-AF65-F5344CB8AC3E}">
        <p14:creationId xmlns:p14="http://schemas.microsoft.com/office/powerpoint/2010/main" val="1607825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EEN_HEADLINE + INF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4B87A45-78C6-16ED-4BEA-08E0802415D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8" name="Title 8">
            <a:extLst>
              <a:ext uri="{FF2B5EF4-FFF2-40B4-BE49-F238E27FC236}">
                <a16:creationId xmlns:a16="http://schemas.microsoft.com/office/drawing/2014/main" id="{38816B14-06A0-9BEF-6D90-62CB806652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2718600"/>
            <a:ext cx="10085475" cy="919670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HEADING</a:t>
            </a:r>
            <a:endParaRPr lang="sv-FI" dirty="0"/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DDE175F-19FA-CD67-4A03-6B9BB135D270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53262" y="3638270"/>
            <a:ext cx="10085475" cy="104345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 err="1"/>
              <a:t>Name</a:t>
            </a:r>
            <a:r>
              <a:rPr lang="sv-SE" dirty="0"/>
              <a:t> or </a:t>
            </a:r>
            <a:r>
              <a:rPr lang="sv-SE" dirty="0" err="1"/>
              <a:t>subheading</a:t>
            </a:r>
            <a:r>
              <a:rPr lang="sv-SE" dirty="0"/>
              <a:t> + date</a:t>
            </a:r>
          </a:p>
        </p:txBody>
      </p:sp>
    </p:spTree>
    <p:extLst>
      <p:ext uri="{BB962C8B-B14F-4D97-AF65-F5344CB8AC3E}">
        <p14:creationId xmlns:p14="http://schemas.microsoft.com/office/powerpoint/2010/main" val="4035004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UDITORI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Y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7" Type="http://schemas.openxmlformats.org/officeDocument/2006/relationships/image" Target="../media/image13.png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32.xml"/><Relationship Id="rId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10" r:id="rId2"/>
    <p:sldLayoutId id="2147483711" r:id="rId3"/>
    <p:sldLayoutId id="2147483664" r:id="rId4"/>
    <p:sldLayoutId id="2147483712" r:id="rId5"/>
    <p:sldLayoutId id="2147483666" r:id="rId6"/>
    <p:sldLayoutId id="2147483713" r:id="rId7"/>
    <p:sldLayoutId id="2147483650" r:id="rId8"/>
    <p:sldLayoutId id="2147483700" r:id="rId9"/>
    <p:sldLayoutId id="2147483692" r:id="rId10"/>
    <p:sldLayoutId id="2147483703" r:id="rId11"/>
    <p:sldLayoutId id="2147483667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725" r:id="rId2"/>
    <p:sldLayoutId id="2147483720" r:id="rId3"/>
    <p:sldLayoutId id="2147483726" r:id="rId4"/>
    <p:sldLayoutId id="2147483675" r:id="rId5"/>
    <p:sldLayoutId id="2147483721" r:id="rId6"/>
    <p:sldLayoutId id="2147483691" r:id="rId7"/>
    <p:sldLayoutId id="2147483722" r:id="rId8"/>
    <p:sldLayoutId id="2147483717" r:id="rId9"/>
    <p:sldLayoutId id="2147483718" r:id="rId10"/>
    <p:sldLayoutId id="2147483676" r:id="rId11"/>
    <p:sldLayoutId id="2147483723" r:id="rId12"/>
    <p:sldLayoutId id="2147483677" r:id="rId13"/>
    <p:sldLayoutId id="214748372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2" r:id="rId2"/>
    <p:sldLayoutId id="2147483715" r:id="rId3"/>
    <p:sldLayoutId id="2147483716" r:id="rId4"/>
    <p:sldLayoutId id="214748372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en.fi/sv/node/35124" TargetMode="External"/><Relationship Id="rId2" Type="http://schemas.openxmlformats.org/officeDocument/2006/relationships/hyperlink" Target="mailto:anvandarid@hanken.fi" TargetMode="Externa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hanken.fi/sv/node/35112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hanken.fi/sv/node/815705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anv&#228;ndarid@student.hanken.fi" TargetMode="External"/><Relationship Id="rId2" Type="http://schemas.openxmlformats.org/officeDocument/2006/relationships/hyperlink" Target="mailto:fornamn.efternamn@student.hanken.fi" TargetMode="External"/><Relationship Id="rId1" Type="http://schemas.openxmlformats.org/officeDocument/2006/relationships/slideLayout" Target="../slideLayouts/slideLayout15.xml"/><Relationship Id="rId5" Type="http://schemas.openxmlformats.org/officeDocument/2006/relationships/hyperlink" Target="https://www.hanken.fi/sv/node/35120" TargetMode="Externa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mailto:help@hanken.fi" TargetMode="Externa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5.xml"/><Relationship Id="rId4" Type="http://schemas.openxmlformats.org/officeDocument/2006/relationships/hyperlink" Target="https://www.hanken.fi/sv/node/35216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hyperlink" Target="https://go.hanken.fi/mfa" TargetMode="Externa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hyperlink" Target="https://www.hanken.fi/sv/node/409" TargetMode="Externa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s3345819.wordpress.com/2012/09/" TargetMode="Externa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6.xml"/><Relationship Id="rId18" Type="http://schemas.openxmlformats.org/officeDocument/2006/relationships/image" Target="../media/image310.png"/><Relationship Id="rId26" Type="http://schemas.openxmlformats.org/officeDocument/2006/relationships/image" Target="../media/image35.png"/><Relationship Id="rId3" Type="http://schemas.openxmlformats.org/officeDocument/2006/relationships/image" Target="../media/image30.png"/><Relationship Id="rId21" Type="http://schemas.openxmlformats.org/officeDocument/2006/relationships/customXml" Target="../ink/ink10.xml"/><Relationship Id="rId34" Type="http://schemas.openxmlformats.org/officeDocument/2006/relationships/image" Target="../media/image39.png"/><Relationship Id="rId7" Type="http://schemas.openxmlformats.org/officeDocument/2006/relationships/image" Target="../media/image32.png"/><Relationship Id="rId12" Type="http://schemas.openxmlformats.org/officeDocument/2006/relationships/image" Target="../media/image28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2" Type="http://schemas.openxmlformats.org/officeDocument/2006/relationships/hyperlink" Target="https://www.hanken.fi/sv/myweb" TargetMode="External"/><Relationship Id="rId16" Type="http://schemas.openxmlformats.org/officeDocument/2006/relationships/image" Target="../media/image300.png"/><Relationship Id="rId20" Type="http://schemas.openxmlformats.org/officeDocument/2006/relationships/image" Target="../media/image320.png"/><Relationship Id="rId29" Type="http://schemas.openxmlformats.org/officeDocument/2006/relationships/customXml" Target="../ink/ink14.xml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3.xml"/><Relationship Id="rId24" Type="http://schemas.openxmlformats.org/officeDocument/2006/relationships/image" Target="../media/image34.png"/><Relationship Id="rId32" Type="http://schemas.openxmlformats.org/officeDocument/2006/relationships/image" Target="../media/image38.png"/><Relationship Id="rId5" Type="http://schemas.openxmlformats.org/officeDocument/2006/relationships/image" Target="../media/image31.png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36.png"/><Relationship Id="rId36" Type="http://schemas.openxmlformats.org/officeDocument/2006/relationships/image" Target="../media/image40.png"/><Relationship Id="rId10" Type="http://schemas.openxmlformats.org/officeDocument/2006/relationships/customXml" Target="../ink/ink5.xml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" Type="http://schemas.openxmlformats.org/officeDocument/2006/relationships/customXml" Target="../ink/ink2.xml"/><Relationship Id="rId9" Type="http://schemas.openxmlformats.org/officeDocument/2006/relationships/image" Target="../media/image33.png"/><Relationship Id="rId14" Type="http://schemas.openxmlformats.org/officeDocument/2006/relationships/image" Target="../media/image290.png"/><Relationship Id="rId22" Type="http://schemas.openxmlformats.org/officeDocument/2006/relationships/image" Target="../media/image330.png"/><Relationship Id="rId27" Type="http://schemas.openxmlformats.org/officeDocument/2006/relationships/customXml" Target="../ink/ink13.xml"/><Relationship Id="rId30" Type="http://schemas.openxmlformats.org/officeDocument/2006/relationships/image" Target="../media/image37.png"/><Relationship Id="rId35" Type="http://schemas.openxmlformats.org/officeDocument/2006/relationships/customXml" Target="../ink/ink17.xml"/><Relationship Id="rId8" Type="http://schemas.openxmlformats.org/officeDocument/2006/relationships/customXml" Target="../ink/ink4.xml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1.xml"/><Relationship Id="rId3" Type="http://schemas.openxmlformats.org/officeDocument/2006/relationships/image" Target="../media/image41.png"/><Relationship Id="rId12" Type="http://schemas.openxmlformats.org/officeDocument/2006/relationships/image" Target="../media/image45.png"/><Relationship Id="rId2" Type="http://schemas.openxmlformats.org/officeDocument/2006/relationships/hyperlink" Target="https://www.hanken.fi/sv/node/409" TargetMode="External"/><Relationship Id="rId16" Type="http://schemas.openxmlformats.org/officeDocument/2006/relationships/image" Target="../media/image47.png"/><Relationship Id="rId1" Type="http://schemas.openxmlformats.org/officeDocument/2006/relationships/slideLayout" Target="../slideLayouts/slideLayout15.xml"/><Relationship Id="rId6" Type="http://schemas.openxmlformats.org/officeDocument/2006/relationships/customXml" Target="../ink/ink19.xml"/><Relationship Id="rId11" Type="http://schemas.openxmlformats.org/officeDocument/2006/relationships/customXml" Target="../ink/ink20.xml"/><Relationship Id="rId5" Type="http://schemas.openxmlformats.org/officeDocument/2006/relationships/image" Target="../media/image42.png"/><Relationship Id="rId15" Type="http://schemas.openxmlformats.org/officeDocument/2006/relationships/customXml" Target="../ink/ink22.xml"/><Relationship Id="rId10" Type="http://schemas.openxmlformats.org/officeDocument/2006/relationships/image" Target="../media/image44.png"/><Relationship Id="rId4" Type="http://schemas.openxmlformats.org/officeDocument/2006/relationships/customXml" Target="../ink/ink18.xml"/><Relationship Id="rId14" Type="http://schemas.openxmlformats.org/officeDocument/2006/relationships/image" Target="../media/image4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ken.fi/sv/tools-list" TargetMode="Externa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anken.fi/sv/node/819102" TargetMode="Externa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C6EAAF1-D065-EE4C-D624-98FADFA5B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2.7 	TRÅDLÖST NÄT &amp; UTSKRIFT FRÅN EGEN 	DATOR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5823EF25-3899-0C40-B4D5-A3F945E08D6D}"/>
              </a:ext>
            </a:extLst>
          </p:cNvPr>
          <p:cNvSpPr txBox="1">
            <a:spLocks/>
          </p:cNvSpPr>
          <p:nvPr/>
        </p:nvSpPr>
        <p:spPr>
          <a:xfrm>
            <a:off x="886402" y="2025868"/>
            <a:ext cx="5094145" cy="4060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SE" sz="2400" b="1" dirty="0" err="1"/>
              <a:t>eduroam</a:t>
            </a:r>
            <a:endParaRPr lang="sv-SE" sz="2400" b="1" dirty="0"/>
          </a:p>
          <a:p>
            <a:r>
              <a:rPr lang="sv-SE" sz="2400" dirty="0" err="1"/>
              <a:t>WiFi</a:t>
            </a:r>
            <a:r>
              <a:rPr lang="sv-SE" sz="2400" dirty="0"/>
              <a:t> på Hanken och många andra universitet och platser – miljoner användare </a:t>
            </a:r>
            <a:br>
              <a:rPr lang="sv-SE" sz="2400" dirty="0"/>
            </a:br>
            <a:r>
              <a:rPr lang="sv-SE" sz="2400" dirty="0"/>
              <a:t>- login: </a:t>
            </a:r>
            <a:r>
              <a:rPr lang="sv-SE" sz="2400" dirty="0">
                <a:hlinkClick r:id="rId2"/>
              </a:rPr>
              <a:t>anvandarid@hanken.fi</a:t>
            </a:r>
            <a:endParaRPr lang="sv-SE" sz="2400" dirty="0"/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Läs mera på: </a:t>
            </a:r>
            <a:r>
              <a:rPr lang="sv-SE" sz="2400" dirty="0" err="1">
                <a:hlinkClick r:id="rId3"/>
              </a:rPr>
              <a:t>it-tjänster</a:t>
            </a:r>
            <a:r>
              <a:rPr lang="sv-SE" sz="2400" dirty="0">
                <a:hlinkClick r:id="rId3"/>
              </a:rPr>
              <a:t> – trådlösa nät</a:t>
            </a:r>
            <a:endParaRPr lang="sv-SE" sz="24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  <a:p>
            <a:pPr marL="0" indent="0">
              <a:buFont typeface="Arial" panose="020B0604020202020204" pitchFamily="34" charset="0"/>
              <a:buNone/>
            </a:pPr>
            <a:endParaRPr lang="sv-SE" sz="2000" dirty="0"/>
          </a:p>
        </p:txBody>
      </p:sp>
      <p:sp>
        <p:nvSpPr>
          <p:cNvPr id="6" name="Content Placeholder 8">
            <a:extLst>
              <a:ext uri="{FF2B5EF4-FFF2-40B4-BE49-F238E27FC236}">
                <a16:creationId xmlns:a16="http://schemas.microsoft.com/office/drawing/2014/main" id="{E66A4558-7FAB-D2C0-7DB0-3A5D0D65B756}"/>
              </a:ext>
            </a:extLst>
          </p:cNvPr>
          <p:cNvSpPr txBox="1">
            <a:spLocks/>
          </p:cNvSpPr>
          <p:nvPr/>
        </p:nvSpPr>
        <p:spPr>
          <a:xfrm>
            <a:off x="6187858" y="2105024"/>
            <a:ext cx="5345259" cy="4060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FI" sz="2400" b="1" dirty="0" err="1"/>
              <a:t>Mobility</a:t>
            </a:r>
            <a:r>
              <a:rPr lang="sv-FI" sz="2400" b="1" dirty="0"/>
              <a:t> print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FI" sz="2400" dirty="0"/>
              <a:t>Du kan skriva ut från din egen dator bara du </a:t>
            </a:r>
            <a:r>
              <a:rPr lang="sv-FI" sz="2400" b="1" dirty="0"/>
              <a:t>installerat utskriftskön </a:t>
            </a:r>
            <a:r>
              <a:rPr lang="sv-FI" sz="2400" b="1" dirty="0" err="1"/>
              <a:t>Follow-Me</a:t>
            </a:r>
            <a:r>
              <a:rPr lang="sv-FI" sz="2400" b="1" dirty="0"/>
              <a:t> </a:t>
            </a:r>
            <a:r>
              <a:rPr lang="sv-FI" sz="2400" dirty="0"/>
              <a:t>på din dator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FI" sz="2400" dirty="0"/>
              <a:t>– läs mera på </a:t>
            </a:r>
            <a:r>
              <a:rPr lang="sv-FI" sz="2400" dirty="0">
                <a:hlinkClick r:id="rId4"/>
              </a:rPr>
              <a:t>it-</a:t>
            </a:r>
            <a:r>
              <a:rPr lang="sv-FI" sz="2400" dirty="0" err="1">
                <a:hlinkClick r:id="rId4"/>
              </a:rPr>
              <a:t>tjanster</a:t>
            </a:r>
            <a:r>
              <a:rPr lang="sv-FI" sz="2400" dirty="0">
                <a:hlinkClick r:id="rId4"/>
              </a:rPr>
              <a:t>/utskrift-kopiering-skanning</a:t>
            </a:r>
            <a:endParaRPr lang="sv-FI" sz="2400" dirty="0"/>
          </a:p>
        </p:txBody>
      </p:sp>
    </p:spTree>
    <p:extLst>
      <p:ext uri="{BB962C8B-B14F-4D97-AF65-F5344CB8AC3E}">
        <p14:creationId xmlns:p14="http://schemas.microsoft.com/office/powerpoint/2010/main" val="17136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8A082E-352F-7086-26EB-D7D8A7EFA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sv-FI" dirty="0"/>
              <a:t>2.8 	MICROSOFT 365</a:t>
            </a:r>
            <a:endParaRPr lang="sv-FI" dirty="0"/>
          </a:p>
        </p:txBody>
      </p:sp>
      <p:sp>
        <p:nvSpPr>
          <p:cNvPr id="4" name="Content Placeholder 8">
            <a:extLst>
              <a:ext uri="{FF2B5EF4-FFF2-40B4-BE49-F238E27FC236}">
                <a16:creationId xmlns:a16="http://schemas.microsoft.com/office/drawing/2014/main" id="{670CEACE-99A8-3EAA-5E8A-5E8E97F3007F}"/>
              </a:ext>
            </a:extLst>
          </p:cNvPr>
          <p:cNvSpPr txBox="1">
            <a:spLocks/>
          </p:cNvSpPr>
          <p:nvPr/>
        </p:nvSpPr>
        <p:spPr>
          <a:xfrm>
            <a:off x="766762" y="1929660"/>
            <a:ext cx="7129463" cy="40608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i-FI" sz="2400" b="1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FD0962D7-D991-71C5-4FAF-C1DC198DDC02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8414" y="1855788"/>
            <a:ext cx="5927146" cy="5049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indent="0">
              <a:buFont typeface="Arial" panose="020B0604020202020204" pitchFamily="34" charset="0"/>
              <a:buNone/>
            </a:pPr>
            <a:r>
              <a:rPr lang="fi-FI" sz="2000" b="1" dirty="0" err="1"/>
              <a:t>Microsofts</a:t>
            </a:r>
            <a:r>
              <a:rPr lang="fi-FI" sz="2000" b="1" dirty="0"/>
              <a:t> </a:t>
            </a:r>
            <a:r>
              <a:rPr lang="fi-FI" sz="2000" b="1" dirty="0" err="1"/>
              <a:t>molntjänster</a:t>
            </a:r>
            <a:r>
              <a:rPr lang="fi-FI" sz="2000" b="1" dirty="0"/>
              <a:t>: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50 GB </a:t>
            </a:r>
            <a:r>
              <a:rPr lang="sv-FI" sz="2000" dirty="0"/>
              <a:t>e-post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>
                <a:latin typeface="+mn-lt"/>
              </a:rPr>
              <a:t>1 TB</a:t>
            </a:r>
            <a:r>
              <a:rPr lang="sv-FI" sz="2000" dirty="0">
                <a:latin typeface="+mn-lt"/>
              </a:rPr>
              <a:t> på Hankens </a:t>
            </a:r>
            <a:r>
              <a:rPr lang="sv-FI" sz="2000" dirty="0" err="1">
                <a:latin typeface="+mn-lt"/>
              </a:rPr>
              <a:t>OneDrive</a:t>
            </a:r>
            <a:r>
              <a:rPr lang="sv-FI" sz="2000" dirty="0">
                <a:latin typeface="+mn-lt"/>
              </a:rPr>
              <a:t> for Business, lätt att dela dokument med andra och jobba tillsammans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Molnverktyg</a:t>
            </a:r>
            <a:r>
              <a:rPr lang="sv-FI" sz="2000" dirty="0"/>
              <a:t> såsom Word och Excel som har alla basfunktioner men inte är helt samma funktioner som en version på din egen dator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dirty="0"/>
              <a:t>Möjlighet att ladda ner en </a:t>
            </a:r>
            <a:r>
              <a:rPr lang="sv-FI" sz="2000" b="1" dirty="0"/>
              <a:t>full version av Word, Excel</a:t>
            </a:r>
            <a:r>
              <a:rPr lang="sv-FI" sz="2000" dirty="0"/>
              <a:t>, </a:t>
            </a:r>
            <a:r>
              <a:rPr lang="sv-FI" sz="2000" b="1" dirty="0"/>
              <a:t>Powerpoint</a:t>
            </a:r>
            <a:r>
              <a:rPr lang="sv-FI" sz="2000" dirty="0"/>
              <a:t> </a:t>
            </a:r>
            <a:r>
              <a:rPr lang="sv-FI" sz="2000" dirty="0" err="1"/>
              <a:t>etc</a:t>
            </a:r>
            <a:r>
              <a:rPr lang="sv-FI" sz="2000" dirty="0"/>
              <a:t> till din egen dator 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>
                <a:latin typeface="+mn-lt"/>
              </a:rPr>
              <a:t>Teams</a:t>
            </a:r>
            <a:r>
              <a:rPr lang="sv-FI" sz="2000" dirty="0">
                <a:latin typeface="+mn-lt"/>
              </a:rPr>
              <a:t> – används mycket i undervisningen för grupparbeten, möten och distansundervisning</a:t>
            </a:r>
          </a:p>
          <a:p>
            <a:pPr marL="285750" indent="-285750">
              <a:spcBef>
                <a:spcPts val="1200"/>
              </a:spcBef>
              <a:buFont typeface="Arial" panose="020B0604020202020204" pitchFamily="34" charset="0"/>
              <a:buChar char="•"/>
            </a:pPr>
            <a:endParaRPr lang="sv-FI" sz="2000" dirty="0"/>
          </a:p>
          <a:p>
            <a:pPr>
              <a:spcBef>
                <a:spcPts val="1200"/>
              </a:spcBef>
            </a:pPr>
            <a:r>
              <a:rPr lang="sv-FI" sz="2000" dirty="0">
                <a:latin typeface="+mn-lt"/>
              </a:rPr>
              <a:t>Klicka på </a:t>
            </a:r>
            <a:r>
              <a:rPr lang="sv-FI" sz="2000" dirty="0" err="1">
                <a:latin typeface="+mn-lt"/>
              </a:rPr>
              <a:t>Microsft</a:t>
            </a:r>
            <a:r>
              <a:rPr lang="sv-FI" sz="2000" dirty="0">
                <a:latin typeface="+mn-lt"/>
              </a:rPr>
              <a:t> 365 ikonen så syns </a:t>
            </a:r>
            <a:r>
              <a:rPr lang="sv-FI" sz="2000" b="1" dirty="0" err="1">
                <a:latin typeface="+mn-lt"/>
              </a:rPr>
              <a:t>Install</a:t>
            </a:r>
            <a:r>
              <a:rPr lang="sv-FI" sz="2000" b="1" dirty="0">
                <a:latin typeface="+mn-lt"/>
              </a:rPr>
              <a:t> and </a:t>
            </a:r>
            <a:r>
              <a:rPr lang="sv-FI" sz="2000" b="1" dirty="0" err="1">
                <a:latin typeface="+mn-lt"/>
              </a:rPr>
              <a:t>more</a:t>
            </a:r>
            <a:r>
              <a:rPr lang="sv-FI" sz="2000" b="1" dirty="0">
                <a:latin typeface="+mn-lt"/>
              </a:rPr>
              <a:t> </a:t>
            </a:r>
            <a:r>
              <a:rPr lang="fi-FI" sz="2000" dirty="0"/>
              <a:t>- </a:t>
            </a:r>
            <a:r>
              <a:rPr lang="fi-FI" sz="2000" dirty="0" err="1"/>
              <a:t>knappen</a:t>
            </a:r>
            <a:endParaRPr lang="fi-FI" sz="20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BCB148-F396-2CFA-6C47-BF8F0E6005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5348" y="938998"/>
            <a:ext cx="4578585" cy="5626389"/>
          </a:xfrm>
          <a:prstGeom prst="rect">
            <a:avLst/>
          </a:prstGeom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F00E156-0C93-9780-02C3-AD78173B0843}"/>
              </a:ext>
            </a:extLst>
          </p:cNvPr>
          <p:cNvCxnSpPr>
            <a:cxnSpLocks/>
          </p:cNvCxnSpPr>
          <p:nvPr/>
        </p:nvCxnSpPr>
        <p:spPr>
          <a:xfrm>
            <a:off x="6509094" y="652269"/>
            <a:ext cx="599090" cy="362757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A963D25-65C8-AD71-4FCF-344BEB70BEAE}"/>
              </a:ext>
            </a:extLst>
          </p:cNvPr>
          <p:cNvCxnSpPr>
            <a:cxnSpLocks/>
          </p:cNvCxnSpPr>
          <p:nvPr/>
        </p:nvCxnSpPr>
        <p:spPr>
          <a:xfrm flipV="1">
            <a:off x="7021558" y="2238703"/>
            <a:ext cx="377231" cy="331076"/>
          </a:xfrm>
          <a:prstGeom prst="straightConnector1">
            <a:avLst/>
          </a:prstGeom>
          <a:ln w="38100" cap="flat" cmpd="sng" algn="ctr">
            <a:solidFill>
              <a:schemeClr val="accent4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4142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D2CC8FB-D769-037F-53A0-A70DFEB83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856231"/>
            <a:ext cx="6589533" cy="4437747"/>
          </a:xfrm>
        </p:spPr>
        <p:txBody>
          <a:bodyPr/>
          <a:lstStyle/>
          <a:p>
            <a:r>
              <a:rPr lang="sv-FI" altLang="sv-FI" dirty="0"/>
              <a:t>Alla IT system/nät skyddas av åtkomstkontroll</a:t>
            </a:r>
          </a:p>
          <a:p>
            <a:r>
              <a:rPr lang="sv-FI" altLang="sv-FI" dirty="0"/>
              <a:t>Datacentralen </a:t>
            </a:r>
            <a:r>
              <a:rPr lang="sv-FI" altLang="sv-FI" b="1" dirty="0"/>
              <a:t>bör kunna garantera användarnas identitet </a:t>
            </a:r>
            <a:r>
              <a:rPr lang="sv-FI" altLang="sv-FI" dirty="0"/>
              <a:t>för både Hanken och externa tjänsteleverantörer. </a:t>
            </a:r>
          </a:p>
          <a:p>
            <a:r>
              <a:rPr lang="sv-FI" altLang="sv-FI" dirty="0"/>
              <a:t>Därmed är vi skyldiga att verifiera användarnas identitet.  </a:t>
            </a:r>
          </a:p>
          <a:p>
            <a:pPr lvl="1"/>
            <a:r>
              <a:rPr lang="sv-FI" altLang="sv-FI" sz="2000" dirty="0"/>
              <a:t>Vem användaren är </a:t>
            </a:r>
            <a:r>
              <a:rPr lang="sv-FI" altLang="sv-FI" sz="2000" dirty="0">
                <a:sym typeface="Wingdings" panose="05000000000000000000" pitchFamily="2" charset="2"/>
              </a:rPr>
              <a:t> </a:t>
            </a:r>
            <a:r>
              <a:rPr lang="sv-FI" altLang="sv-FI" sz="2000" i="1" dirty="0">
                <a:sym typeface="Wingdings" panose="05000000000000000000" pitchFamily="2" charset="2"/>
              </a:rPr>
              <a:t>kollar ID</a:t>
            </a:r>
          </a:p>
          <a:p>
            <a:pPr lvl="1"/>
            <a:r>
              <a:rPr lang="sv-FI" altLang="sv-FI" sz="2000" i="1" dirty="0">
                <a:sym typeface="Wingdings" panose="05000000000000000000" pitchFamily="2" charset="2"/>
              </a:rPr>
              <a:t>Vad användaren gör på Hanken -&gt; ex. studierätt</a:t>
            </a:r>
          </a:p>
          <a:p>
            <a:pPr lvl="1"/>
            <a:r>
              <a:rPr lang="sv-FI" altLang="sv-FI" sz="2000" i="1" dirty="0">
                <a:sym typeface="Wingdings" panose="05000000000000000000" pitchFamily="2" charset="2"/>
              </a:rPr>
              <a:t>Vilken roll användaren har -&gt; rättigheter till vilka system</a:t>
            </a:r>
            <a:r>
              <a:rPr lang="sv-FI" altLang="sv-FI" sz="2000" dirty="0"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sv-FI" altLang="sv-FI" b="1" dirty="0"/>
              <a:t>Sammanfattat: </a:t>
            </a:r>
            <a:r>
              <a:rPr lang="sv-FI" altLang="sv-FI" dirty="0"/>
              <a:t>Vi håller koll på vem användaren är, garanterar att användaren är den hen påstår sig vara, och beviljar på basen av detta de rättigheter som personen är berättigad till.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5D9DEB7-1B16-3EC4-6C0D-FACC01408D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altLang="sv-FI" dirty="0"/>
              <a:t>3 ÅTKOMSTKONTROLL</a:t>
            </a:r>
            <a:endParaRPr lang="sv-FI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C0E8026-A2B8-B286-7057-12EE6E4EA3F7}"/>
              </a:ext>
            </a:extLst>
          </p:cNvPr>
          <p:cNvSpPr txBox="1">
            <a:spLocks noChangeArrowheads="1"/>
          </p:cNvSpPr>
          <p:nvPr/>
        </p:nvSpPr>
        <p:spPr>
          <a:xfrm>
            <a:off x="766762" y="1789468"/>
            <a:ext cx="7129463" cy="33377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br>
              <a:rPr lang="sv-FI" altLang="sv-FI" dirty="0"/>
            </a:br>
            <a:endParaRPr lang="sv-FI" altLang="sv-FI" dirty="0"/>
          </a:p>
        </p:txBody>
      </p:sp>
      <p:pic>
        <p:nvPicPr>
          <p:cNvPr id="5" name="Picture 4" descr="A screenshot of a login page&#10;&#10;Description automatically generated">
            <a:extLst>
              <a:ext uri="{FF2B5EF4-FFF2-40B4-BE49-F238E27FC236}">
                <a16:creationId xmlns:a16="http://schemas.microsoft.com/office/drawing/2014/main" id="{7D062188-E57E-9DA4-271B-FBE54644F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9041" y="1107489"/>
            <a:ext cx="3924300" cy="452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705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607A6DE-5691-1BAA-E5F0-7C3040CE43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856231"/>
            <a:ext cx="7012073" cy="4454133"/>
          </a:xfrm>
        </p:spPr>
        <p:txBody>
          <a:bodyPr/>
          <a:lstStyle/>
          <a:p>
            <a:r>
              <a:rPr lang="sv-FI" b="1" dirty="0"/>
              <a:t>Personligt</a:t>
            </a:r>
            <a:r>
              <a:rPr lang="sv-FI" dirty="0"/>
              <a:t>! – Ditt </a:t>
            </a:r>
            <a:r>
              <a:rPr lang="sv-FI" b="1" dirty="0"/>
              <a:t>ansvar</a:t>
            </a:r>
            <a:r>
              <a:rPr lang="sv-FI" dirty="0"/>
              <a:t>!  - För dina </a:t>
            </a:r>
            <a:r>
              <a:rPr lang="sv-FI" b="1" dirty="0"/>
              <a:t>studier</a:t>
            </a:r>
          </a:p>
          <a:p>
            <a:endParaRPr lang="sv-FI" b="1" dirty="0"/>
          </a:p>
          <a:p>
            <a:r>
              <a:rPr lang="sv-FI" altLang="sv-FI" dirty="0">
                <a:sym typeface="Wingdings" panose="05000000000000000000" pitchFamily="2" charset="2"/>
              </a:rPr>
              <a:t>Gäller så länge du har </a:t>
            </a:r>
            <a:r>
              <a:rPr lang="sv-FI" altLang="sv-FI" b="1" dirty="0">
                <a:sym typeface="Wingdings" panose="05000000000000000000" pitchFamily="2" charset="2"/>
              </a:rPr>
              <a:t>studierätt</a:t>
            </a:r>
            <a:r>
              <a:rPr lang="sv-FI" altLang="sv-FI" dirty="0">
                <a:sym typeface="Wingdings" panose="05000000000000000000" pitchFamily="2" charset="2"/>
              </a:rPr>
              <a:t> på Hanken och är </a:t>
            </a:r>
            <a:r>
              <a:rPr lang="sv-FI" altLang="sv-FI" b="1" dirty="0">
                <a:sym typeface="Wingdings" panose="05000000000000000000" pitchFamily="2" charset="2"/>
              </a:rPr>
              <a:t>terminsanmäld</a:t>
            </a:r>
            <a:r>
              <a:rPr lang="sv-FI" altLang="sv-FI" dirty="0">
                <a:sym typeface="Wingdings" panose="05000000000000000000" pitchFamily="2" charset="2"/>
              </a:rPr>
              <a:t> </a:t>
            </a:r>
          </a:p>
          <a:p>
            <a:r>
              <a:rPr lang="sv-FI" b="1" dirty="0"/>
              <a:t>Lösenordet</a:t>
            </a:r>
            <a:r>
              <a:rPr lang="sv-FI" dirty="0"/>
              <a:t> gäller högst 400 dagar</a:t>
            </a:r>
            <a:br>
              <a:rPr lang="sv-FI" dirty="0"/>
            </a:br>
            <a:r>
              <a:rPr lang="sv-FI" dirty="0">
                <a:sym typeface="Wingdings" panose="05000000000000000000" pitchFamily="2" charset="2"/>
              </a:rPr>
              <a:t> använd inte samma lösenord innanför och utanför Hanken!</a:t>
            </a:r>
            <a:endParaRPr lang="sv-FI" dirty="0"/>
          </a:p>
          <a:p>
            <a:r>
              <a:rPr lang="sv-FI" dirty="0"/>
              <a:t>Logga ut! Var försiktig vid gemensamma datorer! Spara </a:t>
            </a:r>
            <a:r>
              <a:rPr lang="sv-FI" i="1" dirty="0"/>
              <a:t>inte ditt lösenord </a:t>
            </a:r>
            <a:r>
              <a:rPr lang="sv-FI" dirty="0"/>
              <a:t>på en gemensam dator.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B4DD3F-EB75-D4AC-18A7-898C9BEF13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3.1 DIN ANVÄNDAR-ID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180F21-3F44-F5F7-857B-37A2AD01FBB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5830">
            <a:off x="8412964" y="3192396"/>
            <a:ext cx="2406207" cy="201845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28710CA-8391-2884-AEB9-720920C01992}"/>
              </a:ext>
            </a:extLst>
          </p:cNvPr>
          <p:cNvSpPr/>
          <p:nvPr/>
        </p:nvSpPr>
        <p:spPr>
          <a:xfrm>
            <a:off x="0" y="5857638"/>
            <a:ext cx="121919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i-FI" dirty="0" err="1">
                <a:latin typeface="+mn-lt"/>
              </a:rPr>
              <a:t>Läs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mera</a:t>
            </a:r>
            <a:r>
              <a:rPr lang="fi-FI" dirty="0">
                <a:latin typeface="+mn-lt"/>
              </a:rPr>
              <a:t> </a:t>
            </a:r>
            <a:r>
              <a:rPr lang="fi-FI" dirty="0" err="1">
                <a:latin typeface="+mn-lt"/>
              </a:rPr>
              <a:t>på</a:t>
            </a:r>
            <a:r>
              <a:rPr lang="fi-FI" dirty="0">
                <a:latin typeface="+mn-lt"/>
              </a:rPr>
              <a:t>: </a:t>
            </a:r>
            <a:r>
              <a:rPr lang="sv-FI" b="1" i="1" dirty="0" err="1">
                <a:latin typeface="+mn-lt"/>
                <a:hlinkClick r:id="rId3"/>
              </a:rPr>
              <a:t>it-tjänster</a:t>
            </a:r>
            <a:r>
              <a:rPr lang="sv-FI" b="1" i="1" dirty="0">
                <a:latin typeface="+mn-lt"/>
                <a:hlinkClick r:id="rId3"/>
              </a:rPr>
              <a:t> - </a:t>
            </a:r>
            <a:r>
              <a:rPr lang="sv-FI" b="1" i="1" dirty="0" err="1">
                <a:latin typeface="+mn-lt"/>
                <a:hlinkClick r:id="rId3"/>
              </a:rPr>
              <a:t>anvandar</a:t>
            </a:r>
            <a:r>
              <a:rPr lang="sv-FI" b="1" i="1" dirty="0">
                <a:latin typeface="+mn-lt"/>
                <a:hlinkClick r:id="rId3"/>
              </a:rPr>
              <a:t>-id - </a:t>
            </a:r>
            <a:r>
              <a:rPr lang="sv-FI" b="1" i="1" dirty="0" err="1">
                <a:latin typeface="+mn-lt"/>
                <a:hlinkClick r:id="rId3"/>
              </a:rPr>
              <a:t>anvandar</a:t>
            </a:r>
            <a:r>
              <a:rPr lang="sv-FI" b="1" i="1" dirty="0">
                <a:latin typeface="+mn-lt"/>
                <a:hlinkClick r:id="rId3"/>
              </a:rPr>
              <a:t>-id och giltighet</a:t>
            </a:r>
            <a:endParaRPr lang="fi-FI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88344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1D92E53-8732-8842-095E-600408B0AE5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856231"/>
            <a:ext cx="7431294" cy="4454133"/>
          </a:xfrm>
        </p:spPr>
        <p:txBody>
          <a:bodyPr/>
          <a:lstStyle/>
          <a:p>
            <a:r>
              <a:rPr lang="sv-FI" b="1" dirty="0"/>
              <a:t>Olika former </a:t>
            </a:r>
            <a:r>
              <a:rPr lang="sv-FI" dirty="0"/>
              <a:t>av ditt användar-ID: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FI" sz="2000" b="1" dirty="0" err="1"/>
              <a:t>anvandarid</a:t>
            </a:r>
            <a:r>
              <a:rPr lang="sv-FI" sz="2000" dirty="0"/>
              <a:t> – till de flesta tjänster (</a:t>
            </a:r>
            <a:r>
              <a:rPr lang="sv-FI" sz="2000" dirty="0" err="1"/>
              <a:t>shibboleth</a:t>
            </a:r>
            <a:r>
              <a:rPr lang="sv-FI" sz="2000" dirty="0"/>
              <a:t>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FI" sz="2000" b="1" dirty="0"/>
              <a:t>anvandarid@hanken.fi</a:t>
            </a:r>
            <a:r>
              <a:rPr lang="sv-FI" sz="2000" dirty="0"/>
              <a:t> – </a:t>
            </a:r>
            <a:r>
              <a:rPr lang="sv-FI" sz="2000" dirty="0" err="1"/>
              <a:t>eduroam</a:t>
            </a:r>
            <a:r>
              <a:rPr lang="sv-FI" sz="2000" dirty="0"/>
              <a:t> (trådlöst nät)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FI" sz="2000" b="1" dirty="0"/>
              <a:t>anvandarid@student.hanken.fi </a:t>
            </a:r>
            <a:br>
              <a:rPr lang="sv-FI" sz="2000" dirty="0"/>
            </a:br>
            <a:r>
              <a:rPr lang="sv-FI" sz="2000" dirty="0"/>
              <a:t>	– Microsoft 365 med e-post, </a:t>
            </a:r>
            <a:r>
              <a:rPr lang="sv-FI" sz="2000" dirty="0" err="1"/>
              <a:t>Onenote</a:t>
            </a:r>
            <a:r>
              <a:rPr lang="sv-FI" sz="2000" dirty="0"/>
              <a:t>, Teams, Word, Excel...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endParaRPr lang="sv-FI" sz="2000" dirty="0"/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sv-FI" sz="2000" dirty="0"/>
              <a:t>OBS! E-postadress och användar-ID är två </a:t>
            </a:r>
            <a:br>
              <a:rPr lang="sv-FI" sz="2000" dirty="0"/>
            </a:br>
            <a:r>
              <a:rPr lang="sv-FI" sz="2000" dirty="0"/>
              <a:t>skilda saker. Du loggar alltid in med ditt </a:t>
            </a:r>
            <a:br>
              <a:rPr lang="sv-FI" sz="2000" dirty="0"/>
            </a:br>
            <a:r>
              <a:rPr lang="sv-FI" sz="2000" dirty="0"/>
              <a:t>användar-ID.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104FD45-3742-BCB4-A78E-13AC62FEC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3.1 forts. ANVÄNDAR-ID</a:t>
            </a:r>
          </a:p>
        </p:txBody>
      </p:sp>
      <p:pic>
        <p:nvPicPr>
          <p:cNvPr id="4" name="Picture 3" descr="A screenshot of a login page&#10;&#10;Description automatically generated">
            <a:extLst>
              <a:ext uri="{FF2B5EF4-FFF2-40B4-BE49-F238E27FC236}">
                <a16:creationId xmlns:a16="http://schemas.microsoft.com/office/drawing/2014/main" id="{54C80C5F-E02E-6A39-556E-E2151D4C46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7388" y="1017937"/>
            <a:ext cx="3924300" cy="45275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BC24DAC-8F0A-3780-AAE9-17B437C3F1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28" y="4712121"/>
            <a:ext cx="3829050" cy="190881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Arrow: Right 5">
            <a:extLst>
              <a:ext uri="{FF2B5EF4-FFF2-40B4-BE49-F238E27FC236}">
                <a16:creationId xmlns:a16="http://schemas.microsoft.com/office/drawing/2014/main" id="{80236A5E-6A63-EBCE-0547-4625DCCB8F78}"/>
              </a:ext>
            </a:extLst>
          </p:cNvPr>
          <p:cNvSpPr/>
          <p:nvPr/>
        </p:nvSpPr>
        <p:spPr>
          <a:xfrm rot="21055502">
            <a:off x="7453473" y="2203670"/>
            <a:ext cx="994978" cy="324874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FA55EE6-D8A6-91AC-C0D1-25D50610AC3C}"/>
              </a:ext>
            </a:extLst>
          </p:cNvPr>
          <p:cNvSpPr/>
          <p:nvPr/>
        </p:nvSpPr>
        <p:spPr>
          <a:xfrm rot="21019424" flipV="1">
            <a:off x="6135865" y="5522324"/>
            <a:ext cx="2521185" cy="288402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558348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BEF577F-CCE9-39F1-13C6-E17064367C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856231"/>
            <a:ext cx="7038187" cy="445413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800" b="1" dirty="0">
                <a:hlinkClick r:id="rId2"/>
              </a:rPr>
              <a:t>fornamn.efternamn@student.hanken.fi</a:t>
            </a:r>
            <a:endParaRPr lang="sv-FI" sz="2800" b="1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adressen gäller hela </a:t>
            </a:r>
            <a:r>
              <a:rPr lang="sv-FI" b="1" dirty="0"/>
              <a:t>studietiden </a:t>
            </a:r>
            <a:r>
              <a:rPr lang="sv-FI" dirty="0"/>
              <a:t>så länge du är </a:t>
            </a:r>
            <a:r>
              <a:rPr lang="sv-FI" b="1" dirty="0"/>
              <a:t>anmäld </a:t>
            </a:r>
            <a:r>
              <a:rPr lang="sv-FI" dirty="0"/>
              <a:t>till terminen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Sköt dina studieärenden med den!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b="1" dirty="0"/>
              <a:t>du förutsätts läsa den aktivt!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Logga in på </a:t>
            </a:r>
            <a:r>
              <a:rPr lang="sv-FI" b="1" i="1" dirty="0"/>
              <a:t>365.hanken.fi</a:t>
            </a:r>
            <a:r>
              <a:rPr lang="sv-FI" dirty="0"/>
              <a:t> med </a:t>
            </a:r>
            <a:r>
              <a:rPr lang="sv-FI" b="1" i="1" dirty="0">
                <a:hlinkClick r:id="rId3"/>
              </a:rPr>
              <a:t>användarid@student.hanken.fi</a:t>
            </a:r>
            <a:endParaRPr lang="sv-FI" b="1" i="1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828A64D-64B5-E59F-BF1C-391B0394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3.2 Din officiella HANKEN E-POSTADRESS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8CA10D-DA9D-5A64-26FE-837E9FED88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9445" y="2443122"/>
            <a:ext cx="1371791" cy="1352739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F36C1CC-28B7-C82B-139F-03786041F925}"/>
              </a:ext>
            </a:extLst>
          </p:cNvPr>
          <p:cNvSpPr/>
          <p:nvPr/>
        </p:nvSpPr>
        <p:spPr>
          <a:xfrm>
            <a:off x="0" y="5695773"/>
            <a:ext cx="1219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FI" dirty="0">
                <a:latin typeface="+mn-lt"/>
              </a:rPr>
              <a:t>Läs mera på:  </a:t>
            </a:r>
            <a:r>
              <a:rPr lang="sv-FI" b="1" i="1" dirty="0" err="1">
                <a:latin typeface="+mn-lt"/>
                <a:hlinkClick r:id="rId5"/>
              </a:rPr>
              <a:t>it-tjänster</a:t>
            </a:r>
            <a:r>
              <a:rPr lang="sv-FI" b="1" i="1" dirty="0">
                <a:latin typeface="+mn-lt"/>
                <a:hlinkClick r:id="rId5"/>
              </a:rPr>
              <a:t> - microsoft365 - e-post</a:t>
            </a:r>
            <a:endParaRPr lang="sv-FI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8462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F9C72AC-B87D-90E8-40DE-E6061D8D419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8136" y="4214002"/>
            <a:ext cx="2945789" cy="2218548"/>
          </a:xfrm>
          <a:prstGeom prst="rect">
            <a:avLst/>
          </a:prstGeom>
        </p:spPr>
      </p:pic>
      <p:sp>
        <p:nvSpPr>
          <p:cNvPr id="2" name="Subtitle 1">
            <a:extLst>
              <a:ext uri="{FF2B5EF4-FFF2-40B4-BE49-F238E27FC236}">
                <a16:creationId xmlns:a16="http://schemas.microsoft.com/office/drawing/2014/main" id="{9E5C9661-AE63-1FD6-906A-DFCB61E25D9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Vi frågar aldrig efter ditt lösenord!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dirty="0"/>
              <a:t>En IT-administratör frågar aldrig efter ditt lösenord - hen har ingen rätt att veta det.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/>
              <a:t>Ge ALDRIG ut användar-id och lösenord i ett e-post!</a:t>
            </a:r>
          </a:p>
          <a:p>
            <a:pPr marL="457200" lvl="1" indent="0" algn="l">
              <a:spcBef>
                <a:spcPts val="1200"/>
              </a:spcBef>
              <a:buNone/>
            </a:pPr>
            <a:r>
              <a:rPr lang="sv-FI" sz="2000" b="1" dirty="0"/>
              <a:t>	= svara aldrig / klicka aldrig på länkar i mail du inte förväntar dig att få</a:t>
            </a:r>
          </a:p>
          <a:p>
            <a:pPr marL="800100" lvl="1" indent="-342900" algn="l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sv-FI" sz="2000" b="1" dirty="0">
                <a:sym typeface="Wingdings" panose="05000000000000000000" pitchFamily="2" charset="2"/>
              </a:rPr>
              <a:t>Datasäkerheten presenteras närmare vid ett separat tillfälle!</a:t>
            </a:r>
            <a:endParaRPr lang="sv-FI" sz="2000" dirty="0"/>
          </a:p>
          <a:p>
            <a:pPr marL="876300" lvl="2" algn="l">
              <a:spcBef>
                <a:spcPts val="1200"/>
              </a:spcBef>
              <a:buNone/>
            </a:pPr>
            <a:r>
              <a:rPr lang="sv-FI" sz="2000" b="1" dirty="0">
                <a:solidFill>
                  <a:srgbClr val="FF0000"/>
                </a:solidFill>
              </a:rPr>
              <a:t>	Ifall du misstänker att ditt konto har missbrukats, ta kontakt med </a:t>
            </a:r>
            <a:r>
              <a:rPr lang="sv-FI" sz="2000" b="1" dirty="0">
                <a:solidFill>
                  <a:srgbClr val="FF0000"/>
                </a:solidFill>
                <a:hlinkClick r:id="rId3"/>
              </a:rPr>
              <a:t>help@hanken.fi</a:t>
            </a:r>
            <a:r>
              <a:rPr lang="sv-FI" sz="2000" b="1" dirty="0">
                <a:solidFill>
                  <a:srgbClr val="FF0000"/>
                </a:solidFill>
              </a:rPr>
              <a:t> så fort som möjligt</a:t>
            </a:r>
            <a:r>
              <a:rPr lang="sv-FI" sz="2000" b="1" dirty="0">
                <a:solidFill>
                  <a:srgbClr val="FF0000"/>
                </a:solidFill>
                <a:sym typeface="Wingdings" panose="05000000000000000000" pitchFamily="2" charset="2"/>
              </a:rPr>
              <a:t>.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201D22C-F91A-CC0B-E197-5D21F11E2F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3.3 FISKERIVARNING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01F767-396F-35F1-CD01-59F59A5E1FA3}"/>
              </a:ext>
            </a:extLst>
          </p:cNvPr>
          <p:cNvSpPr/>
          <p:nvPr/>
        </p:nvSpPr>
        <p:spPr>
          <a:xfrm>
            <a:off x="0" y="6063219"/>
            <a:ext cx="109236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v-FI" sz="2400" dirty="0">
                <a:latin typeface="+mn-lt"/>
              </a:rPr>
              <a:t>Läs mera på  </a:t>
            </a:r>
            <a:r>
              <a:rPr lang="sv-FI" sz="2400" b="1" i="1" dirty="0" err="1">
                <a:latin typeface="+mn-lt"/>
                <a:hlinkClick r:id="rId4"/>
              </a:rPr>
              <a:t>it-tjänster</a:t>
            </a:r>
            <a:r>
              <a:rPr lang="sv-FI" sz="2400" b="1" i="1" dirty="0">
                <a:latin typeface="+mn-lt"/>
                <a:hlinkClick r:id="rId4"/>
              </a:rPr>
              <a:t> - datasäkerhet</a:t>
            </a:r>
            <a:endParaRPr lang="sv-FI" sz="24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16926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7B16CBE-0D65-F558-CDF7-20CA02C824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66762" y="1847685"/>
            <a:ext cx="8026651" cy="4454133"/>
          </a:xfrm>
        </p:spPr>
        <p:txBody>
          <a:bodyPr/>
          <a:lstStyle/>
          <a:p>
            <a:r>
              <a:rPr lang="sv-FI" i="1" dirty="0">
                <a:latin typeface="Georgia" panose="02040502050405020303" pitchFamily="18" charset="0"/>
              </a:rPr>
              <a:t>Flerfaktorsautentisering (MFA), även kallad </a:t>
            </a:r>
            <a:br>
              <a:rPr lang="sv-FI" i="1" dirty="0">
                <a:latin typeface="Georgia" panose="02040502050405020303" pitchFamily="18" charset="0"/>
              </a:rPr>
            </a:br>
            <a:r>
              <a:rPr lang="sv-FI" i="1" dirty="0">
                <a:latin typeface="Georgia" panose="02040502050405020303" pitchFamily="18" charset="0"/>
              </a:rPr>
              <a:t>tvåfaktors-autentisering (2FA), är en metod som avsevärt förbättrar </a:t>
            </a:r>
            <a:br>
              <a:rPr lang="sv-FI" i="1" dirty="0">
                <a:latin typeface="Georgia" panose="02040502050405020303" pitchFamily="18" charset="0"/>
              </a:rPr>
            </a:br>
            <a:r>
              <a:rPr lang="sv-FI" i="1" dirty="0">
                <a:latin typeface="Georgia" panose="02040502050405020303" pitchFamily="18" charset="0"/>
              </a:rPr>
              <a:t>säkerheten för ditt Hanken-konto.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Måste aktiveras </a:t>
            </a:r>
            <a:r>
              <a:rPr lang="sv-FI" b="1" dirty="0"/>
              <a:t>senast 14 dagar </a:t>
            </a:r>
            <a:r>
              <a:rPr lang="sv-FI" dirty="0"/>
              <a:t>efter din första inloggning.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Antingen via mobilnummer eller mobil app. Åtminstone två alternativ</a:t>
            </a:r>
            <a:br>
              <a:rPr lang="sv-FI" dirty="0"/>
            </a:br>
            <a:r>
              <a:rPr lang="sv-FI" dirty="0"/>
              <a:t>rekommenderas, särskilt </a:t>
            </a:r>
            <a:r>
              <a:rPr lang="sv-FI" dirty="0" err="1"/>
              <a:t>appen</a:t>
            </a:r>
            <a:r>
              <a:rPr lang="sv-FI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dirty="0"/>
              <a:t>Mera information hur detta fungerar och hur ni aktiverar tjänsten:</a:t>
            </a:r>
          </a:p>
          <a:p>
            <a:r>
              <a:rPr lang="sv-FI" sz="4800" dirty="0"/>
              <a:t>		</a:t>
            </a:r>
            <a:r>
              <a:rPr lang="sv-FI" sz="4400" dirty="0">
                <a:hlinkClick r:id="rId2"/>
              </a:rPr>
              <a:t>https://go.hanken.fi/mfa</a:t>
            </a:r>
            <a:endParaRPr lang="sv-FI" sz="4400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AC4CD45-9652-4FF4-E4F4-36B453B310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3.4 FLERFAKTORSAUTENTISERING (MFA)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1388E8BB-4232-1CB3-3264-3B0C1157CF4E}"/>
              </a:ext>
            </a:extLst>
          </p:cNvPr>
          <p:cNvSpPr txBox="1">
            <a:spLocks/>
          </p:cNvSpPr>
          <p:nvPr/>
        </p:nvSpPr>
        <p:spPr>
          <a:xfrm>
            <a:off x="766762" y="2105025"/>
            <a:ext cx="11214223" cy="434266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sv-FI" sz="4000" dirty="0"/>
          </a:p>
          <a:p>
            <a:pPr marL="0" indent="0">
              <a:buFont typeface="Arial" panose="020B0604020202020204" pitchFamily="34" charset="0"/>
              <a:buNone/>
            </a:pPr>
            <a:endParaRPr lang="sv-FI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9157899F-BBE4-7E26-1D1E-CF84D50E2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068" y="1483188"/>
            <a:ext cx="2874170" cy="2728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AC4F9882-F902-9CE3-42A5-CF6E883103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6794" y="4349937"/>
            <a:ext cx="2800325" cy="195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5563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8D04398-BAE8-6BD7-558C-6708F238FC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sz="3600" b="1" dirty="0"/>
              <a:t>help@hanken.fi</a:t>
            </a:r>
          </a:p>
          <a:p>
            <a:r>
              <a:rPr lang="sv-FI" sz="3600" b="1" dirty="0"/>
              <a:t>IT-tjänster på webben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48E5F9-E2EE-C06A-A86B-A4BDFBA78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BEHÖVER DU HJÄLP?!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67BAA1A7-1142-C78B-D440-9FC40E73C022}"/>
              </a:ext>
            </a:extLst>
          </p:cNvPr>
          <p:cNvSpPr txBox="1">
            <a:spLocks/>
          </p:cNvSpPr>
          <p:nvPr/>
        </p:nvSpPr>
        <p:spPr>
          <a:xfrm>
            <a:off x="1359108" y="3539084"/>
            <a:ext cx="4736892" cy="24632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FI" sz="2000"/>
              <a:t>Glömt lösenordet? </a:t>
            </a:r>
            <a:br>
              <a:rPr lang="sv-FI" sz="2000"/>
            </a:br>
            <a:r>
              <a:rPr lang="sv-FI" sz="2000"/>
              <a:t>    </a:t>
            </a:r>
            <a:r>
              <a:rPr lang="sv-FI" sz="2000">
                <a:sym typeface="Wingdings" panose="05000000000000000000" pitchFamily="2" charset="2"/>
              </a:rPr>
              <a:t></a:t>
            </a:r>
            <a:r>
              <a:rPr lang="sv-FI" sz="2000"/>
              <a:t> se </a:t>
            </a:r>
            <a:r>
              <a:rPr lang="sv-FI" sz="2000">
                <a:hlinkClick r:id="rId2"/>
              </a:rPr>
              <a:t>IT-tjänster</a:t>
            </a:r>
            <a:endParaRPr lang="sv-FI" sz="2000"/>
          </a:p>
          <a:p>
            <a:r>
              <a:rPr lang="sv-FI" sz="2000"/>
              <a:t>Program: lärarna hjälper</a:t>
            </a:r>
            <a:endParaRPr lang="sv-FI" sz="2000" dirty="0"/>
          </a:p>
        </p:txBody>
      </p:sp>
      <p:sp>
        <p:nvSpPr>
          <p:cNvPr id="7" name="TextBox 2">
            <a:extLst>
              <a:ext uri="{FF2B5EF4-FFF2-40B4-BE49-F238E27FC236}">
                <a16:creationId xmlns:a16="http://schemas.microsoft.com/office/drawing/2014/main" id="{FC19A26F-A863-4457-5591-2E7C17DD8B35}"/>
              </a:ext>
            </a:extLst>
          </p:cNvPr>
          <p:cNvSpPr txBox="1"/>
          <p:nvPr/>
        </p:nvSpPr>
        <p:spPr>
          <a:xfrm rot="19913615">
            <a:off x="6100064" y="2392572"/>
            <a:ext cx="268865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2800" dirty="0"/>
              <a:t>Kolla IT webbsidor!</a:t>
            </a:r>
          </a:p>
          <a:p>
            <a:endParaRPr lang="sv-SE" sz="2800" dirty="0"/>
          </a:p>
          <a:p>
            <a:r>
              <a:rPr lang="sv-SE" sz="2800" dirty="0"/>
              <a:t>Kom ihåg att logga in! </a:t>
            </a:r>
            <a:endParaRPr lang="sv-FI" sz="28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C415426-46E7-B05C-D484-462E95EA06C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7969"/>
          <a:stretch/>
        </p:blipFill>
        <p:spPr>
          <a:xfrm>
            <a:off x="8953783" y="383335"/>
            <a:ext cx="2004503" cy="631149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FC39987-09D5-FAE2-5876-48C8C014FC7B}"/>
              </a:ext>
            </a:extLst>
          </p:cNvPr>
          <p:cNvSpPr txBox="1"/>
          <p:nvPr/>
        </p:nvSpPr>
        <p:spPr>
          <a:xfrm>
            <a:off x="1359107" y="4860266"/>
            <a:ext cx="5934005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2000" dirty="0"/>
              <a:t>IT finns också fysiskt </a:t>
            </a:r>
            <a:r>
              <a:rPr lang="sv-FI" dirty="0"/>
              <a:t>på plats:</a:t>
            </a:r>
            <a:endParaRPr lang="sv-FI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FI" sz="2000" dirty="0"/>
              <a:t>i </a:t>
            </a:r>
            <a:r>
              <a:rPr lang="sv-FI" sz="2000" b="1" dirty="0"/>
              <a:t>Helsingfors</a:t>
            </a:r>
            <a:r>
              <a:rPr lang="sv-FI" sz="2000" dirty="0"/>
              <a:t> vid</a:t>
            </a:r>
            <a:br>
              <a:rPr lang="sv-FI" sz="2000" dirty="0"/>
            </a:br>
            <a:r>
              <a:rPr lang="sv-FI" sz="2000" dirty="0"/>
              <a:t>   Studentservice </a:t>
            </a:r>
            <a:r>
              <a:rPr lang="sv-FI" sz="2000" b="1" dirty="0"/>
              <a:t>tisdag-torsdag 11:30-13:00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sv-FI" sz="2000" dirty="0"/>
              <a:t>i </a:t>
            </a:r>
            <a:r>
              <a:rPr lang="sv-FI" sz="2000" b="1" dirty="0"/>
              <a:t>Vasa</a:t>
            </a:r>
            <a:r>
              <a:rPr lang="sv-FI" sz="2000" dirty="0"/>
              <a:t> vid Datacentralen</a:t>
            </a:r>
            <a:br>
              <a:rPr lang="sv-FI" sz="2000" dirty="0"/>
            </a:br>
            <a:r>
              <a:rPr lang="sv-FI" sz="2000" dirty="0"/>
              <a:t>   på våning 3.</a:t>
            </a:r>
          </a:p>
        </p:txBody>
      </p:sp>
    </p:spTree>
    <p:extLst>
      <p:ext uri="{BB962C8B-B14F-4D97-AF65-F5344CB8AC3E}">
        <p14:creationId xmlns:p14="http://schemas.microsoft.com/office/powerpoint/2010/main" val="21777698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30648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3EC9467-49C8-C5E2-5128-EFD07BF4A1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34C386C-FF23-00DA-5D09-05D6EE8E1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FI" dirty="0"/>
              <a:t>IT-tjänster på Hanken</a:t>
            </a:r>
            <a:endParaRPr lang="en-US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2EFF00E-CC16-FB3C-5D63-714A4BF6058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altLang="sv-FI" dirty="0"/>
              <a:t>Introdagar 2024</a:t>
            </a:r>
            <a:endParaRPr lang="sv-SE" dirty="0"/>
          </a:p>
          <a:p>
            <a:r>
              <a:rPr lang="sv-SE" dirty="0"/>
              <a:t>IKT-koordinator Kicka Lindroos</a:t>
            </a:r>
          </a:p>
          <a:p>
            <a:r>
              <a:rPr lang="sv-SE" dirty="0"/>
              <a:t>22 Augusti 2024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34450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EDF19B4-5AF6-3553-DF88-DC5AAAB20E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856231"/>
            <a:ext cx="7072370" cy="4454133"/>
          </a:xfrm>
        </p:spPr>
        <p:txBody>
          <a:bodyPr/>
          <a:lstStyle/>
          <a:p>
            <a:r>
              <a:rPr lang="sv-FI" sz="2400" dirty="0"/>
              <a:t>Hankens IT avdelning datacentralen verkar både i Helsingfors och Vasa. </a:t>
            </a:r>
            <a:br>
              <a:rPr lang="sv-FI" sz="2400" dirty="0"/>
            </a:br>
            <a:r>
              <a:rPr lang="sv-FI" sz="2400" dirty="0"/>
              <a:t>I H:fors är vi 12 personer och i Vasa 5 personer</a:t>
            </a:r>
          </a:p>
          <a:p>
            <a:endParaRPr lang="sv-FI" dirty="0"/>
          </a:p>
          <a:p>
            <a:r>
              <a:rPr lang="sv-FI" sz="2400" dirty="0"/>
              <a:t>Vi ansvarar för bl.a. planering, utveckling och underhåll av Hankens IT-miljö, d.v.s. drift av </a:t>
            </a:r>
            <a:r>
              <a:rPr lang="sv-FI" sz="2400" b="1" dirty="0"/>
              <a:t>nät och servrar</a:t>
            </a:r>
            <a:r>
              <a:rPr lang="sv-FI" sz="2400" dirty="0"/>
              <a:t>, </a:t>
            </a:r>
            <a:r>
              <a:rPr lang="sv-FI" sz="2400" b="1" dirty="0"/>
              <a:t>användarstöd</a:t>
            </a:r>
            <a:r>
              <a:rPr lang="sv-FI" sz="2400" dirty="0"/>
              <a:t> och </a:t>
            </a:r>
            <a:r>
              <a:rPr lang="sv-FI" sz="2400" b="1" dirty="0"/>
              <a:t>e-lärande</a:t>
            </a:r>
            <a:r>
              <a:rPr lang="sv-FI" sz="2400" dirty="0"/>
              <a:t>, </a:t>
            </a:r>
            <a:r>
              <a:rPr lang="sv-FI" sz="2400" b="1" dirty="0"/>
              <a:t>systemutveckling</a:t>
            </a:r>
            <a:r>
              <a:rPr lang="sv-FI" sz="2400" dirty="0"/>
              <a:t> och </a:t>
            </a:r>
            <a:r>
              <a:rPr lang="sv-FI" sz="2400" b="1" dirty="0"/>
              <a:t>förvaltning av tjänster </a:t>
            </a:r>
            <a:r>
              <a:rPr lang="sv-FI" sz="2400" dirty="0"/>
              <a:t>inom utbildning, forskning och administration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1E7C40C-97A0-0F9E-F6C1-6A74F2CD2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1.	HANKEN IT - DATACENTRALEN</a:t>
            </a: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81632B-A7E7-AA5B-0B21-3902E10CDB5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533724" y="2257425"/>
            <a:ext cx="3332728" cy="2602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683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9AEF0E-74AD-7BC9-A3A5-69C87D62B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kern="0" dirty="0"/>
              <a:t>1.1 	IT-TJÄNSTER – ANSVARSOMRÅDEN</a:t>
            </a:r>
            <a:endParaRPr lang="sv-FI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396CD46-E090-1C16-644B-2FF4A74BC98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1466324"/>
              </p:ext>
            </p:extLst>
          </p:nvPr>
        </p:nvGraphicFramePr>
        <p:xfrm>
          <a:off x="647860" y="1323184"/>
          <a:ext cx="9098306" cy="52059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3C9DF51A-750B-B01C-3D5C-69CE2756EEDA}"/>
              </a:ext>
            </a:extLst>
          </p:cNvPr>
          <p:cNvGrpSpPr/>
          <p:nvPr/>
        </p:nvGrpSpPr>
        <p:grpSpPr>
          <a:xfrm>
            <a:off x="2534324" y="1408886"/>
            <a:ext cx="4903304" cy="1551963"/>
            <a:chOff x="47043" y="181841"/>
            <a:chExt cx="1582887" cy="1473421"/>
          </a:xfrm>
          <a:solidFill>
            <a:schemeClr val="tx1"/>
          </a:solidFill>
        </p:grpSpPr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6431A646-CAAF-B0E0-9C9C-C86720F6FA4A}"/>
                </a:ext>
              </a:extLst>
            </p:cNvPr>
            <p:cNvSpPr/>
            <p:nvPr/>
          </p:nvSpPr>
          <p:spPr>
            <a:xfrm>
              <a:off x="47043" y="181841"/>
              <a:ext cx="1582887" cy="147342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/>
            </a:p>
          </p:txBody>
        </p:sp>
        <p:sp>
          <p:nvSpPr>
            <p:cNvPr id="7" name="Rectangle: Rounded Corners 4">
              <a:extLst>
                <a:ext uri="{FF2B5EF4-FFF2-40B4-BE49-F238E27FC236}">
                  <a16:creationId xmlns:a16="http://schemas.microsoft.com/office/drawing/2014/main" id="{81945330-136B-0F6B-0F36-E19D52F07815}"/>
                </a:ext>
              </a:extLst>
            </p:cNvPr>
            <p:cNvSpPr txBox="1"/>
            <p:nvPr/>
          </p:nvSpPr>
          <p:spPr>
            <a:xfrm>
              <a:off x="90198" y="224996"/>
              <a:ext cx="1496577" cy="13871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l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Service Desk</a:t>
              </a:r>
              <a:r>
                <a:rPr kumimoji="0" lang="sv-FI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05A402FA-B08D-3114-136E-DBA176D4363A}"/>
              </a:ext>
            </a:extLst>
          </p:cNvPr>
          <p:cNvGrpSpPr/>
          <p:nvPr/>
        </p:nvGrpSpPr>
        <p:grpSpPr>
          <a:xfrm>
            <a:off x="4453735" y="1506773"/>
            <a:ext cx="2850211" cy="414792"/>
            <a:chOff x="67206" y="50907"/>
            <a:chExt cx="1585983" cy="1380613"/>
          </a:xfrm>
          <a:solidFill>
            <a:schemeClr val="tx1"/>
          </a:solidFill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E3BA2798-3C8F-55BE-8BE4-C7E023EE446B}"/>
                </a:ext>
              </a:extLst>
            </p:cNvPr>
            <p:cNvSpPr/>
            <p:nvPr/>
          </p:nvSpPr>
          <p:spPr>
            <a:xfrm>
              <a:off x="67206" y="50907"/>
              <a:ext cx="1585983" cy="138061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>
                <a:latin typeface="+mj-lt"/>
              </a:endParaRPr>
            </a:p>
          </p:txBody>
        </p:sp>
        <p:sp>
          <p:nvSpPr>
            <p:cNvPr id="10" name="Rectangle: Rounded Corners 4">
              <a:extLst>
                <a:ext uri="{FF2B5EF4-FFF2-40B4-BE49-F238E27FC236}">
                  <a16:creationId xmlns:a16="http://schemas.microsoft.com/office/drawing/2014/main" id="{BA79C8F6-5CEB-8E26-9287-C8A9FEC7B70E}"/>
                </a:ext>
              </a:extLst>
            </p:cNvPr>
            <p:cNvSpPr txBox="1"/>
            <p:nvPr/>
          </p:nvSpPr>
          <p:spPr>
            <a:xfrm>
              <a:off x="107643" y="91344"/>
              <a:ext cx="1505109" cy="1299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IT-stöd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C095DE2-471E-98E5-4375-A1E276886FDC}"/>
              </a:ext>
            </a:extLst>
          </p:cNvPr>
          <p:cNvGrpSpPr/>
          <p:nvPr/>
        </p:nvGrpSpPr>
        <p:grpSpPr>
          <a:xfrm>
            <a:off x="4449261" y="1991542"/>
            <a:ext cx="2850210" cy="343946"/>
            <a:chOff x="67206" y="50907"/>
            <a:chExt cx="1585983" cy="1380613"/>
          </a:xfrm>
          <a:solidFill>
            <a:schemeClr val="tx1"/>
          </a:solidFill>
        </p:grpSpPr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6601EBD0-F72C-C1F9-3DF2-09A7EE766844}"/>
                </a:ext>
              </a:extLst>
            </p:cNvPr>
            <p:cNvSpPr/>
            <p:nvPr/>
          </p:nvSpPr>
          <p:spPr>
            <a:xfrm>
              <a:off x="67206" y="50907"/>
              <a:ext cx="1585983" cy="138061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>
                <a:latin typeface="+mj-lt"/>
              </a:endParaRPr>
            </a:p>
          </p:txBody>
        </p:sp>
        <p:sp>
          <p:nvSpPr>
            <p:cNvPr id="13" name="Rectangle: Rounded Corners 4">
              <a:extLst>
                <a:ext uri="{FF2B5EF4-FFF2-40B4-BE49-F238E27FC236}">
                  <a16:creationId xmlns:a16="http://schemas.microsoft.com/office/drawing/2014/main" id="{6D0B89D2-1F0C-7AAE-EB55-1E45B0CD2F0E}"/>
                </a:ext>
              </a:extLst>
            </p:cNvPr>
            <p:cNvSpPr txBox="1"/>
            <p:nvPr/>
          </p:nvSpPr>
          <p:spPr>
            <a:xfrm>
              <a:off x="107643" y="91344"/>
              <a:ext cx="1505109" cy="1299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sv-FI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AV-stöd</a:t>
              </a:r>
              <a:endParaRPr kumimoji="0" lang="sv-FI" sz="15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j-lt"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E0356D4-DC3A-BB01-88A6-F5D967D55F1D}"/>
              </a:ext>
            </a:extLst>
          </p:cNvPr>
          <p:cNvGrpSpPr/>
          <p:nvPr/>
        </p:nvGrpSpPr>
        <p:grpSpPr>
          <a:xfrm>
            <a:off x="4440075" y="2396514"/>
            <a:ext cx="2859396" cy="432218"/>
            <a:chOff x="67206" y="91344"/>
            <a:chExt cx="1585983" cy="1382566"/>
          </a:xfrm>
          <a:solidFill>
            <a:schemeClr val="tx1"/>
          </a:solidFill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5E835EE2-28DC-C8A1-D93E-CE094ABFFEFD}"/>
                </a:ext>
              </a:extLst>
            </p:cNvPr>
            <p:cNvSpPr/>
            <p:nvPr/>
          </p:nvSpPr>
          <p:spPr>
            <a:xfrm>
              <a:off x="67206" y="93297"/>
              <a:ext cx="1585983" cy="1380613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3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sv-FI">
                <a:latin typeface="+mj-lt"/>
              </a:endParaRPr>
            </a:p>
          </p:txBody>
        </p:sp>
        <p:sp>
          <p:nvSpPr>
            <p:cNvPr id="16" name="Rectangle: Rounded Corners 4">
              <a:extLst>
                <a:ext uri="{FF2B5EF4-FFF2-40B4-BE49-F238E27FC236}">
                  <a16:creationId xmlns:a16="http://schemas.microsoft.com/office/drawing/2014/main" id="{B44816D0-F94F-D98C-0242-2D5611B9C019}"/>
                </a:ext>
              </a:extLst>
            </p:cNvPr>
            <p:cNvSpPr txBox="1"/>
            <p:nvPr/>
          </p:nvSpPr>
          <p:spPr>
            <a:xfrm>
              <a:off x="107643" y="91344"/>
              <a:ext cx="1505109" cy="1299739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marL="0" marR="0" lvl="0" indent="0" algn="ctr" defTabSz="66675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IT-s</a:t>
              </a:r>
              <a:r>
                <a:rPr kumimoji="0" lang="sv-FI" sz="15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töd</a:t>
              </a:r>
              <a:r>
                <a:rPr kumimoji="0" lang="sv-FI" sz="15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+mj-lt"/>
                  <a:ea typeface="+mn-ea"/>
                  <a:cs typeface="+mn-cs"/>
                </a:rPr>
                <a:t> för undervisningen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4413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276ACF-8277-41E7-AFB0-2DE6238571A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534C816-E41A-422C-3A61-CD4AB96A6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2.1 	HANKENS hemsidor och </a:t>
            </a:r>
            <a:r>
              <a:rPr lang="sv-FI" dirty="0" err="1"/>
              <a:t>MyWeb</a:t>
            </a:r>
            <a:endParaRPr lang="sv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F4382D5-4AB9-E490-496F-5449C40BE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636421"/>
            <a:ext cx="11963400" cy="46767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AA54198-6831-B632-82A6-333F41801E65}"/>
              </a:ext>
            </a:extLst>
          </p:cNvPr>
          <p:cNvSpPr txBox="1"/>
          <p:nvPr/>
        </p:nvSpPr>
        <p:spPr>
          <a:xfrm>
            <a:off x="10598749" y="3198539"/>
            <a:ext cx="1131216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Logga in!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A859645-6734-5DED-B714-132212FC51D1}"/>
              </a:ext>
            </a:extLst>
          </p:cNvPr>
          <p:cNvSpPr/>
          <p:nvPr/>
        </p:nvSpPr>
        <p:spPr>
          <a:xfrm>
            <a:off x="9966320" y="2835125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19D1A59-7389-365F-0D98-B139E2D435EF}"/>
              </a:ext>
            </a:extLst>
          </p:cNvPr>
          <p:cNvSpPr/>
          <p:nvPr/>
        </p:nvSpPr>
        <p:spPr>
          <a:xfrm>
            <a:off x="6349133" y="2340804"/>
            <a:ext cx="40575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56D007-8BEA-3850-4F0F-D73E86B55008}"/>
              </a:ext>
            </a:extLst>
          </p:cNvPr>
          <p:cNvSpPr txBox="1"/>
          <p:nvPr/>
        </p:nvSpPr>
        <p:spPr>
          <a:xfrm>
            <a:off x="6955057" y="2650459"/>
            <a:ext cx="1882335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IT-tjänster</a:t>
            </a:r>
          </a:p>
        </p:txBody>
      </p:sp>
      <p:cxnSp>
        <p:nvCxnSpPr>
          <p:cNvPr id="5" name="Elbow Connector 7">
            <a:extLst>
              <a:ext uri="{FF2B5EF4-FFF2-40B4-BE49-F238E27FC236}">
                <a16:creationId xmlns:a16="http://schemas.microsoft.com/office/drawing/2014/main" id="{55595A2E-8A67-FDA5-1E1C-718D0B4FE187}"/>
              </a:ext>
            </a:extLst>
          </p:cNvPr>
          <p:cNvCxnSpPr>
            <a:cxnSpLocks/>
            <a:endCxn id="6" idx="0"/>
          </p:cNvCxnSpPr>
          <p:nvPr/>
        </p:nvCxnSpPr>
        <p:spPr>
          <a:xfrm rot="5400000">
            <a:off x="10819152" y="2447585"/>
            <a:ext cx="1096160" cy="405749"/>
          </a:xfrm>
          <a:prstGeom prst="bentConnector3">
            <a:avLst>
              <a:gd name="adj1" fmla="val 50000"/>
            </a:avLst>
          </a:prstGeom>
          <a:ln w="57150">
            <a:solidFill>
              <a:srgbClr val="D64C2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Elbow Connector 7">
            <a:extLst>
              <a:ext uri="{FF2B5EF4-FFF2-40B4-BE49-F238E27FC236}">
                <a16:creationId xmlns:a16="http://schemas.microsoft.com/office/drawing/2014/main" id="{A0E00580-E0A2-E6F2-E197-38148635F54F}"/>
              </a:ext>
            </a:extLst>
          </p:cNvPr>
          <p:cNvCxnSpPr>
            <a:cxnSpLocks/>
            <a:endCxn id="9" idx="3"/>
          </p:cNvCxnSpPr>
          <p:nvPr/>
        </p:nvCxnSpPr>
        <p:spPr>
          <a:xfrm rot="5400000">
            <a:off x="8664450" y="2096574"/>
            <a:ext cx="911494" cy="565609"/>
          </a:xfrm>
          <a:prstGeom prst="bentConnector2">
            <a:avLst/>
          </a:prstGeom>
          <a:ln w="57150">
            <a:solidFill>
              <a:srgbClr val="D64C2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1899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F908546-A220-A677-BEC5-6473BA54F11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73F33FC-3FBF-CA49-2738-9C8791E7F0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2.1 	</a:t>
            </a:r>
            <a:r>
              <a:rPr lang="sv-FI" dirty="0" err="1">
                <a:hlinkClick r:id="rId2"/>
              </a:rPr>
              <a:t>MyWeb</a:t>
            </a:r>
            <a:br>
              <a:rPr lang="fi-FI" dirty="0"/>
            </a:br>
            <a:endParaRPr lang="sv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EB490BA-B90B-EC38-1FEF-0CACE24735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952" y="1636432"/>
            <a:ext cx="9945488" cy="6496957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AD6B888A-30AF-F490-AF03-9F84B012ED7B}"/>
              </a:ext>
            </a:extLst>
          </p:cNvPr>
          <p:cNvSpPr txBox="1">
            <a:spLocks/>
          </p:cNvSpPr>
          <p:nvPr/>
        </p:nvSpPr>
        <p:spPr>
          <a:xfrm>
            <a:off x="1030514" y="1007708"/>
            <a:ext cx="6865711" cy="53380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fi-FI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854D8B7-E28C-95CF-E0F5-58C1C5761770}"/>
              </a:ext>
            </a:extLst>
          </p:cNvPr>
          <p:cNvSpPr txBox="1"/>
          <p:nvPr/>
        </p:nvSpPr>
        <p:spPr>
          <a:xfrm>
            <a:off x="10876157" y="2244087"/>
            <a:ext cx="1131216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Logga ut/in!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CCDCC6F-8CA5-C896-E282-DE4967F8D0E8}"/>
              </a:ext>
            </a:extLst>
          </p:cNvPr>
          <p:cNvSpPr/>
          <p:nvPr/>
        </p:nvSpPr>
        <p:spPr>
          <a:xfrm>
            <a:off x="10157551" y="2085946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6C2F499-C8B6-E1B1-8D83-172235353A7B}"/>
              </a:ext>
            </a:extLst>
          </p:cNvPr>
          <p:cNvSpPr/>
          <p:nvPr/>
        </p:nvSpPr>
        <p:spPr>
          <a:xfrm>
            <a:off x="265701" y="233392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</a:rPr>
              <a:t>2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effectLst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326F58-04B1-7458-427F-0EADCEA58562}"/>
              </a:ext>
            </a:extLst>
          </p:cNvPr>
          <p:cNvSpPr txBox="1"/>
          <p:nvPr/>
        </p:nvSpPr>
        <p:spPr>
          <a:xfrm>
            <a:off x="297521" y="3178584"/>
            <a:ext cx="972077" cy="923330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 err="1">
                <a:solidFill>
                  <a:srgbClr val="0070C0"/>
                </a:solidFill>
              </a:rPr>
              <a:t>MyWeb</a:t>
            </a:r>
            <a:r>
              <a:rPr lang="sv-FI" dirty="0">
                <a:solidFill>
                  <a:srgbClr val="0070C0"/>
                </a:solidFill>
              </a:rPr>
              <a:t> och Verktyg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9F65261-8943-8E14-DFD5-05354A03B814}"/>
              </a:ext>
            </a:extLst>
          </p:cNvPr>
          <p:cNvSpPr txBox="1"/>
          <p:nvPr/>
        </p:nvSpPr>
        <p:spPr>
          <a:xfrm>
            <a:off x="8275216" y="529461"/>
            <a:ext cx="1882335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IT-tjänster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6AAFC91-E21B-8BAB-8859-F84717914A1A}"/>
                  </a:ext>
                </a:extLst>
              </p14:cNvPr>
              <p14:cNvContentPartPr/>
              <p14:nvPr/>
            </p14:nvContentPartPr>
            <p14:xfrm>
              <a:off x="879397" y="1928591"/>
              <a:ext cx="51840" cy="86760"/>
            </p14:xfrm>
          </p:contentPart>
        </mc:Choice>
        <mc:Fallback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6AAFC91-E21B-8BAB-8859-F84717914A1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61397" y="1910591"/>
                <a:ext cx="8748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89518826-8B7B-C7A1-8772-A8E161C9E613}"/>
                  </a:ext>
                </a:extLst>
              </p14:cNvPr>
              <p14:cNvContentPartPr/>
              <p14:nvPr/>
            </p14:nvContentPartPr>
            <p14:xfrm>
              <a:off x="913597" y="1952351"/>
              <a:ext cx="502920" cy="1190520"/>
            </p14:xfrm>
          </p:contentPart>
        </mc:Choice>
        <mc:Fallback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89518826-8B7B-C7A1-8772-A8E161C9E61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95584" y="1934351"/>
                <a:ext cx="538586" cy="122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849E555B-3BF0-E6C3-3B6B-145C9A25EE76}"/>
                  </a:ext>
                </a:extLst>
              </p14:cNvPr>
              <p14:cNvContentPartPr/>
              <p14:nvPr/>
            </p14:nvContentPartPr>
            <p14:xfrm>
              <a:off x="1326517" y="1958111"/>
              <a:ext cx="132840" cy="30240"/>
            </p14:xfrm>
          </p:contentPart>
        </mc:Choice>
        <mc:Fallback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849E555B-3BF0-E6C3-3B6B-145C9A25EE7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308468" y="1939894"/>
                <a:ext cx="168577" cy="66309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0270177-5340-7435-6F7F-CBB5C45DBDC7}"/>
              </a:ext>
            </a:extLst>
          </p:cNvPr>
          <p:cNvGrpSpPr/>
          <p:nvPr/>
        </p:nvGrpSpPr>
        <p:grpSpPr>
          <a:xfrm>
            <a:off x="804157" y="1907351"/>
            <a:ext cx="1333800" cy="1236240"/>
            <a:chOff x="804157" y="1907351"/>
            <a:chExt cx="1333800" cy="12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BB93EF5-211A-5D73-5229-12AB53042BE5}"/>
                    </a:ext>
                  </a:extLst>
                </p14:cNvPr>
                <p14:cNvContentPartPr/>
                <p14:nvPr/>
              </p14:nvContentPartPr>
              <p14:xfrm>
                <a:off x="879397" y="1967471"/>
                <a:ext cx="360" cy="11761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E5D13DE7-2B5B-C5F1-BD3D-6BC9B7A1B0F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61757" y="1949831"/>
                  <a:ext cx="36000" cy="12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E9738E-F82F-8793-0825-F6BCF0764E6F}"/>
                    </a:ext>
                  </a:extLst>
                </p14:cNvPr>
                <p14:cNvContentPartPr/>
                <p14:nvPr/>
              </p14:nvContentPartPr>
              <p14:xfrm>
                <a:off x="804157" y="1952351"/>
                <a:ext cx="75600" cy="51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4986CD8D-B942-A9BE-EC72-EE5B5371C3A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86517" y="1934351"/>
                  <a:ext cx="111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C92DADA-9871-9D92-7AB0-02243750C4ED}"/>
                    </a:ext>
                  </a:extLst>
                </p14:cNvPr>
                <p14:cNvContentPartPr/>
                <p14:nvPr/>
              </p14:nvContentPartPr>
              <p14:xfrm>
                <a:off x="924397" y="1924991"/>
                <a:ext cx="1104480" cy="1190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5E3CE938-D609-B06B-CEBF-37B310A9224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06397" y="1907351"/>
                  <a:ext cx="1140120" cy="12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8051A33-AE7D-360F-2EC2-E520025F3BA2}"/>
                    </a:ext>
                  </a:extLst>
                </p14:cNvPr>
                <p14:cNvContentPartPr/>
                <p14:nvPr/>
              </p14:nvContentPartPr>
              <p14:xfrm>
                <a:off x="1961917" y="1907351"/>
                <a:ext cx="65520" cy="59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E8B579C-28FA-FF29-F4C9-B1C6A79B9FA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44277" y="1889711"/>
                  <a:ext cx="101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7564DBA-D1F9-AA44-C129-44E5908C1E26}"/>
                    </a:ext>
                  </a:extLst>
                </p14:cNvPr>
                <p14:cNvContentPartPr/>
                <p14:nvPr/>
              </p14:nvContentPartPr>
              <p14:xfrm>
                <a:off x="2042557" y="1943351"/>
                <a:ext cx="95400" cy="403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278684B-73A2-4D5A-3FDE-AB71D6889BC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024557" y="1925711"/>
                  <a:ext cx="131040" cy="7596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4B074AA-EC5D-0D06-84F9-D5D453F2C534}"/>
              </a:ext>
            </a:extLst>
          </p:cNvPr>
          <p:cNvSpPr txBox="1"/>
          <p:nvPr/>
        </p:nvSpPr>
        <p:spPr>
          <a:xfrm>
            <a:off x="1353031" y="5578163"/>
            <a:ext cx="1217772" cy="369332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Nyheter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9D819C2-87A7-B760-31CA-C4CA577F3399}"/>
              </a:ext>
            </a:extLst>
          </p:cNvPr>
          <p:cNvSpPr txBox="1"/>
          <p:nvPr/>
        </p:nvSpPr>
        <p:spPr>
          <a:xfrm>
            <a:off x="10381534" y="5177345"/>
            <a:ext cx="1217772" cy="646331"/>
          </a:xfrm>
          <a:prstGeom prst="rect">
            <a:avLst/>
          </a:prstGeom>
          <a:solidFill>
            <a:srgbClr val="FFFF00"/>
          </a:solidFill>
          <a:ln w="76200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sv-FI" dirty="0">
                <a:solidFill>
                  <a:srgbClr val="0070C0"/>
                </a:solidFill>
              </a:rPr>
              <a:t>Hanken kalender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C3683D27-E870-2A6C-BB03-5ABC936FE3E6}"/>
              </a:ext>
            </a:extLst>
          </p:cNvPr>
          <p:cNvGrpSpPr/>
          <p:nvPr/>
        </p:nvGrpSpPr>
        <p:grpSpPr>
          <a:xfrm>
            <a:off x="2598990" y="5109176"/>
            <a:ext cx="1504800" cy="626760"/>
            <a:chOff x="3383917" y="4740551"/>
            <a:chExt cx="1504800" cy="62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4597CF22-2EF7-6885-6FCA-02108881FFB8}"/>
                    </a:ext>
                  </a:extLst>
                </p14:cNvPr>
                <p14:cNvContentPartPr/>
                <p14:nvPr/>
              </p14:nvContentPartPr>
              <p14:xfrm>
                <a:off x="3383917" y="4786631"/>
                <a:ext cx="1442880" cy="580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892FBB-F67F-A311-16D6-C2C6CCFE9E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365917" y="4768991"/>
                  <a:ext cx="1478520" cy="61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21B63C1-F047-4211-A397-E2E437810B64}"/>
                    </a:ext>
                  </a:extLst>
                </p14:cNvPr>
                <p14:cNvContentPartPr/>
                <p14:nvPr/>
              </p14:nvContentPartPr>
              <p14:xfrm>
                <a:off x="4740397" y="4740551"/>
                <a:ext cx="148320" cy="1443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6B0A1E80-4386-C8CC-48BB-641D3C635E1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722757" y="4722911"/>
                  <a:ext cx="183960" cy="18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FC4FB99E-2E9C-38C1-D07D-E7FA37396ACE}"/>
              </a:ext>
            </a:extLst>
          </p:cNvPr>
          <p:cNvGrpSpPr/>
          <p:nvPr/>
        </p:nvGrpSpPr>
        <p:grpSpPr>
          <a:xfrm>
            <a:off x="2598990" y="5854736"/>
            <a:ext cx="283680" cy="241560"/>
            <a:chOff x="3383917" y="5486111"/>
            <a:chExt cx="28368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427049A-F105-EAA4-2A6F-1EB3123635EF}"/>
                    </a:ext>
                  </a:extLst>
                </p14:cNvPr>
                <p14:cNvContentPartPr/>
                <p14:nvPr/>
              </p14:nvContentPartPr>
              <p14:xfrm>
                <a:off x="3383917" y="5486111"/>
                <a:ext cx="256680" cy="114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E3B9322-92C5-4970-E308-90E890EBC79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365917" y="5468471"/>
                  <a:ext cx="2923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C4C8627-F2CC-EB9E-E7EA-E29FCBFCD68B}"/>
                    </a:ext>
                  </a:extLst>
                </p14:cNvPr>
                <p14:cNvContentPartPr/>
                <p14:nvPr/>
              </p14:nvContentPartPr>
              <p14:xfrm>
                <a:off x="3588037" y="5500511"/>
                <a:ext cx="79560" cy="2271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ECF07A2-118B-1B8E-F1B7-D47A180BA8C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70037" y="5482511"/>
                  <a:ext cx="115200" cy="26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7296729-7A01-6EF1-8AB1-D71FA81C1D6E}"/>
              </a:ext>
            </a:extLst>
          </p:cNvPr>
          <p:cNvGrpSpPr/>
          <p:nvPr/>
        </p:nvGrpSpPr>
        <p:grpSpPr>
          <a:xfrm rot="14278305">
            <a:off x="9445212" y="5046910"/>
            <a:ext cx="777960" cy="640800"/>
            <a:chOff x="8586997" y="5366951"/>
            <a:chExt cx="777960" cy="64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9610EB50-487C-4BF7-5BB6-7F639480FDEC}"/>
                    </a:ext>
                  </a:extLst>
                </p14:cNvPr>
                <p14:cNvContentPartPr/>
                <p14:nvPr/>
              </p14:nvContentPartPr>
              <p14:xfrm>
                <a:off x="8586997" y="5413751"/>
                <a:ext cx="724320" cy="59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A83969F9-F5F5-1B93-F251-6ABC33B92697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569357" y="5396111"/>
                  <a:ext cx="75996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115B075-288A-F80F-EA0E-74082DF915B6}"/>
                    </a:ext>
                  </a:extLst>
                </p14:cNvPr>
                <p14:cNvContentPartPr/>
                <p14:nvPr/>
              </p14:nvContentPartPr>
              <p14:xfrm>
                <a:off x="9242917" y="5366951"/>
                <a:ext cx="122040" cy="79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797ED4CE-661C-5126-51C7-DF4B756DFFA2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224917" y="5348951"/>
                  <a:ext cx="157680" cy="11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C8DDEB9-BCF3-ADEB-F8F0-223006B9AC6D}"/>
              </a:ext>
            </a:extLst>
          </p:cNvPr>
          <p:cNvGrpSpPr/>
          <p:nvPr/>
        </p:nvGrpSpPr>
        <p:grpSpPr>
          <a:xfrm rot="9309217">
            <a:off x="9651359" y="5677084"/>
            <a:ext cx="671400" cy="262440"/>
            <a:chOff x="8647117" y="5798951"/>
            <a:chExt cx="671400" cy="26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E9D6EDD-38F6-EF77-D769-369E21F3B041}"/>
                    </a:ext>
                  </a:extLst>
                </p14:cNvPr>
                <p14:cNvContentPartPr/>
                <p14:nvPr/>
              </p14:nvContentPartPr>
              <p14:xfrm>
                <a:off x="8647117" y="5917391"/>
                <a:ext cx="639360" cy="16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60C9A33-142F-7029-3538-54D4916C66F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629117" y="5899391"/>
                  <a:ext cx="6750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FCACDE-6558-76FA-487A-A47280A63BD7}"/>
                    </a:ext>
                  </a:extLst>
                </p14:cNvPr>
                <p14:cNvContentPartPr/>
                <p14:nvPr/>
              </p14:nvContentPartPr>
              <p14:xfrm>
                <a:off x="9246877" y="5798951"/>
                <a:ext cx="71640" cy="2624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B1CC863-2FC1-6D4D-9DE2-A7AA45378C1A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228877" y="5780951"/>
                  <a:ext cx="107280" cy="298080"/>
                </a:xfrm>
                <a:prstGeom prst="rect">
                  <a:avLst/>
                </a:prstGeom>
              </p:spPr>
            </p:pic>
          </mc:Fallback>
        </mc:AlternateContent>
      </p:grp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32A5DA9-67C1-7A28-B41E-A700D23D627A}"/>
              </a:ext>
            </a:extLst>
          </p:cNvPr>
          <p:cNvCxnSpPr>
            <a:stCxn id="11" idx="2"/>
          </p:cNvCxnSpPr>
          <p:nvPr/>
        </p:nvCxnSpPr>
        <p:spPr>
          <a:xfrm flipH="1">
            <a:off x="7755467" y="898793"/>
            <a:ext cx="1460917" cy="723155"/>
          </a:xfrm>
          <a:prstGeom prst="straightConnector1">
            <a:avLst/>
          </a:prstGeom>
          <a:ln w="28575" cap="flat" cmpd="sng" algn="ctr">
            <a:solidFill>
              <a:schemeClr val="accent2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" name="Elbow Connector 7">
            <a:extLst>
              <a:ext uri="{FF2B5EF4-FFF2-40B4-BE49-F238E27FC236}">
                <a16:creationId xmlns:a16="http://schemas.microsoft.com/office/drawing/2014/main" id="{40AA6148-8CE4-E186-2CF3-EBEF4CCD7D40}"/>
              </a:ext>
            </a:extLst>
          </p:cNvPr>
          <p:cNvCxnSpPr>
            <a:cxnSpLocks/>
          </p:cNvCxnSpPr>
          <p:nvPr/>
        </p:nvCxnSpPr>
        <p:spPr>
          <a:xfrm>
            <a:off x="10230083" y="1824864"/>
            <a:ext cx="1211682" cy="438476"/>
          </a:xfrm>
          <a:prstGeom prst="bentConnector2">
            <a:avLst/>
          </a:prstGeom>
          <a:ln w="57150">
            <a:solidFill>
              <a:srgbClr val="D64C25"/>
            </a:solidFill>
            <a:prstDash val="sysDash"/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9665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DF8FE9A2-E130-8CB0-0A8A-AB6036905A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D22D385-E8A0-CE77-4C51-D0D84F8C0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1966"/>
            <a:ext cx="10085475" cy="711881"/>
          </a:xfrm>
        </p:spPr>
        <p:txBody>
          <a:bodyPr/>
          <a:lstStyle/>
          <a:p>
            <a:r>
              <a:rPr lang="sv-FI" dirty="0"/>
              <a:t>2.3 	</a:t>
            </a:r>
            <a:r>
              <a:rPr lang="sv-FI" dirty="0">
                <a:hlinkClick r:id="rId2"/>
              </a:rPr>
              <a:t>www.hanken.fi/sv/it-tjanster</a:t>
            </a:r>
            <a:endParaRPr lang="sv-FI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2697A35-C9B3-87E4-0C9C-D1A0D3187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5541" y="1050132"/>
            <a:ext cx="9383434" cy="594443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0A56659F-84CC-2B07-1AFD-88AD18E3BA25}"/>
                  </a:ext>
                </a:extLst>
              </p14:cNvPr>
              <p14:cNvContentPartPr/>
              <p14:nvPr/>
            </p14:nvContentPartPr>
            <p14:xfrm>
              <a:off x="9654966" y="1133847"/>
              <a:ext cx="393120" cy="3470040"/>
            </p14:xfrm>
          </p:contentPart>
        </mc:Choice>
        <mc:Fallback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0A56659F-84CC-2B07-1AFD-88AD18E3BA2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636966" y="1115845"/>
                <a:ext cx="428760" cy="3505684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AB63E87-537A-A9C2-35E4-418A0BB38CFF}"/>
              </a:ext>
            </a:extLst>
          </p:cNvPr>
          <p:cNvGrpSpPr/>
          <p:nvPr/>
        </p:nvGrpSpPr>
        <p:grpSpPr>
          <a:xfrm rot="20247242">
            <a:off x="9806887" y="5366016"/>
            <a:ext cx="641880" cy="167040"/>
            <a:chOff x="9728935" y="5157761"/>
            <a:chExt cx="641880" cy="16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1BB60AD-BD55-2A85-0681-5070D8E48101}"/>
                    </a:ext>
                  </a:extLst>
                </p14:cNvPr>
                <p14:cNvContentPartPr/>
                <p14:nvPr/>
              </p14:nvContentPartPr>
              <p14:xfrm>
                <a:off x="9839455" y="5231201"/>
                <a:ext cx="531360" cy="93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D433E8F4-6212-AAC2-D481-2DC6F9A8145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821455" y="5213561"/>
                  <a:ext cx="567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15F80B2-BE3B-8E87-AF51-5F06C1BC0543}"/>
                    </a:ext>
                  </a:extLst>
                </p14:cNvPr>
                <p14:cNvContentPartPr/>
                <p14:nvPr/>
              </p14:nvContentPartPr>
              <p14:xfrm>
                <a:off x="9728935" y="5157761"/>
                <a:ext cx="230040" cy="112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FB5B7A5-88B1-29B4-A67E-29C7D39F483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9710935" y="5139761"/>
                  <a:ext cx="265680" cy="14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A7EC50C-A83C-018E-3254-A752521A8F92}"/>
              </a:ext>
            </a:extLst>
          </p:cNvPr>
          <p:cNvGrpSpPr/>
          <p:nvPr/>
        </p:nvGrpSpPr>
        <p:grpSpPr>
          <a:xfrm>
            <a:off x="10291015" y="5970192"/>
            <a:ext cx="526638" cy="694134"/>
            <a:chOff x="10375855" y="5694161"/>
            <a:chExt cx="343800" cy="807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7BCE44A-59BF-6D24-132B-730D3D5425F2}"/>
                    </a:ext>
                  </a:extLst>
                </p14:cNvPr>
                <p14:cNvContentPartPr/>
                <p14:nvPr/>
              </p14:nvContentPartPr>
              <p14:xfrm>
                <a:off x="10465495" y="5694161"/>
                <a:ext cx="254160" cy="731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7E357C9-2DFA-EFA8-5DFD-B84B9EA5F0C5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0447855" y="5676521"/>
                  <a:ext cx="289800" cy="76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3D0BBB9-F7EC-9A21-D380-13FB45497718}"/>
                    </a:ext>
                  </a:extLst>
                </p14:cNvPr>
                <p14:cNvContentPartPr/>
                <p14:nvPr/>
              </p14:nvContentPartPr>
              <p14:xfrm>
                <a:off x="10375855" y="6335681"/>
                <a:ext cx="266760" cy="1659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BE42250-6FD4-51D5-A1E9-524233A0257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10358215" y="6318041"/>
                  <a:ext cx="302400" cy="201600"/>
                </a:xfrm>
                <a:prstGeom prst="rect">
                  <a:avLst/>
                </a:prstGeom>
              </p:spPr>
            </p:pic>
          </mc:Fallback>
        </mc:AlternateContent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44C55E3-1CB7-8A56-FD18-05D00AC7AD1E}"/>
              </a:ext>
            </a:extLst>
          </p:cNvPr>
          <p:cNvSpPr txBox="1"/>
          <p:nvPr/>
        </p:nvSpPr>
        <p:spPr>
          <a:xfrm>
            <a:off x="10127826" y="887808"/>
            <a:ext cx="18664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b="1" dirty="0"/>
              <a:t>Logga in </a:t>
            </a:r>
            <a:br>
              <a:rPr lang="sv-FI" dirty="0"/>
            </a:br>
            <a:r>
              <a:rPr lang="sv-FI" dirty="0"/>
              <a:t>för att se </a:t>
            </a:r>
            <a:r>
              <a:rPr lang="sv-FI" b="1" dirty="0"/>
              <a:t>all info</a:t>
            </a:r>
            <a:r>
              <a:rPr lang="sv-FI" dirty="0"/>
              <a:t>! </a:t>
            </a:r>
            <a:br>
              <a:rPr lang="sv-FI" dirty="0"/>
            </a:br>
            <a:r>
              <a:rPr lang="sv-FI" dirty="0"/>
              <a:t>Och info som </a:t>
            </a:r>
            <a:r>
              <a:rPr lang="sv-FI" b="1" dirty="0"/>
              <a:t>riktas till dig</a:t>
            </a:r>
            <a:r>
              <a:rPr lang="sv-FI" dirty="0"/>
              <a:t>.!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5C45F7E-357D-CB34-7985-BB747F819C3B}"/>
              </a:ext>
            </a:extLst>
          </p:cNvPr>
          <p:cNvSpPr txBox="1"/>
          <p:nvPr/>
        </p:nvSpPr>
        <p:spPr>
          <a:xfrm>
            <a:off x="10511576" y="3099017"/>
            <a:ext cx="148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Anvisningar för olika system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1F7AF61-8E3B-7705-61C5-1D0A6A9CCE25}"/>
              </a:ext>
            </a:extLst>
          </p:cNvPr>
          <p:cNvSpPr txBox="1"/>
          <p:nvPr/>
        </p:nvSpPr>
        <p:spPr>
          <a:xfrm>
            <a:off x="10511576" y="5060801"/>
            <a:ext cx="14826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dirty="0"/>
              <a:t>Senaste nytt</a:t>
            </a:r>
          </a:p>
          <a:p>
            <a:endParaRPr lang="sv-FI" dirty="0"/>
          </a:p>
          <a:p>
            <a:r>
              <a:rPr lang="sv-FI" dirty="0"/>
              <a:t>IT kalender</a:t>
            </a:r>
          </a:p>
        </p:txBody>
      </p:sp>
    </p:spTree>
    <p:extLst>
      <p:ext uri="{BB962C8B-B14F-4D97-AF65-F5344CB8AC3E}">
        <p14:creationId xmlns:p14="http://schemas.microsoft.com/office/powerpoint/2010/main" val="3883711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1175FEEE-B1BF-9EBB-3657-41B9156FEFF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FI" dirty="0"/>
              <a:t>Under din studietid på Hanken kommer du att använda dig av flera olika verktyg och resurser, nedan en lista på några av de viktigaste: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b="1" dirty="0"/>
              <a:t>SISU</a:t>
            </a:r>
            <a:r>
              <a:rPr lang="sv-FI" sz="1600" dirty="0"/>
              <a:t> – Kursbeskrivning, kurs- och tentanmälan, </a:t>
            </a:r>
            <a:r>
              <a:rPr lang="sv-FI" sz="1600" dirty="0" err="1"/>
              <a:t>kursschema</a:t>
            </a:r>
            <a:r>
              <a:rPr lang="sv-FI" sz="1600" dirty="0"/>
              <a:t> och kursutvärdering </a:t>
            </a:r>
            <a:br>
              <a:rPr lang="sv-FI" sz="1600" dirty="0"/>
            </a:br>
            <a:r>
              <a:rPr lang="sv-FI" sz="1600" dirty="0"/>
              <a:t>samt uppgifter om dig som studerande mm.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b="1" dirty="0" err="1"/>
              <a:t>Moodle</a:t>
            </a:r>
            <a:r>
              <a:rPr lang="sv-FI" sz="1600" dirty="0"/>
              <a:t> – </a:t>
            </a:r>
            <a:r>
              <a:rPr lang="sv-FI" sz="1600" dirty="0" err="1"/>
              <a:t>Lärplattform</a:t>
            </a:r>
            <a:r>
              <a:rPr lang="sv-FI" sz="1600" dirty="0"/>
              <a:t>; kursmaterial, uppgifter och diskussioner, tentamen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b="1" dirty="0" err="1"/>
              <a:t>Exam</a:t>
            </a:r>
            <a:r>
              <a:rPr lang="sv-FI" sz="1600" dirty="0"/>
              <a:t> – Verktyg för digital examen i </a:t>
            </a:r>
            <a:r>
              <a:rPr lang="sv-FI" sz="1600" dirty="0" err="1"/>
              <a:t>Examinarium</a:t>
            </a:r>
            <a:endParaRPr lang="sv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b="1" dirty="0"/>
              <a:t>HANNA</a:t>
            </a:r>
            <a:r>
              <a:rPr lang="sv-FI" sz="1600" dirty="0"/>
              <a:t> – E-böcker, artiklar samt möjlighet att låna böcker.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b="1" dirty="0"/>
              <a:t>EDUROAM</a:t>
            </a:r>
            <a:r>
              <a:rPr lang="sv-FI" sz="1600" dirty="0"/>
              <a:t> – trådlöst nätverk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b="1" dirty="0" err="1"/>
              <a:t>Papercut</a:t>
            </a:r>
            <a:r>
              <a:rPr lang="sv-FI" sz="1600" b="1" dirty="0"/>
              <a:t> </a:t>
            </a:r>
            <a:r>
              <a:rPr lang="sv-FI" sz="1600" b="1" dirty="0" err="1"/>
              <a:t>Mobility</a:t>
            </a:r>
            <a:r>
              <a:rPr lang="sv-FI" sz="1600" b="1" dirty="0"/>
              <a:t> Print</a:t>
            </a:r>
            <a:r>
              <a:rPr lang="sv-FI" sz="1600" dirty="0"/>
              <a:t> – utskrifter, skanning, kopiering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sv-FI" sz="1600" b="1" dirty="0"/>
              <a:t>Microsoft 365 </a:t>
            </a:r>
            <a:r>
              <a:rPr lang="sv-FI" sz="1600" dirty="0"/>
              <a:t>– E-post, MS Office, Teams och </a:t>
            </a:r>
            <a:r>
              <a:rPr lang="sv-FI" sz="1600" dirty="0" err="1"/>
              <a:t>OneDrive</a:t>
            </a:r>
            <a:r>
              <a:rPr lang="sv-FI" sz="1600" dirty="0"/>
              <a:t>.</a:t>
            </a: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5439ECF-987F-C678-BA91-604CF38EA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2.4 	IT-VERKTYG I DINA STUDIER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F97AF8-BE85-373B-3B3D-E6D8EDA33169}"/>
              </a:ext>
            </a:extLst>
          </p:cNvPr>
          <p:cNvSpPr txBox="1"/>
          <p:nvPr/>
        </p:nvSpPr>
        <p:spPr>
          <a:xfrm>
            <a:off x="1268325" y="5299132"/>
            <a:ext cx="80811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FI" sz="3600" dirty="0">
                <a:hlinkClick r:id="rId2"/>
              </a:rPr>
              <a:t>https://www.hanken.fi/sv/tools-list</a:t>
            </a:r>
            <a:endParaRPr lang="sv-FI" sz="3600" dirty="0"/>
          </a:p>
        </p:txBody>
      </p:sp>
    </p:spTree>
    <p:extLst>
      <p:ext uri="{BB962C8B-B14F-4D97-AF65-F5344CB8AC3E}">
        <p14:creationId xmlns:p14="http://schemas.microsoft.com/office/powerpoint/2010/main" val="22952023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2977407-78F0-EEA1-ACA4-687FAA9F9A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4" y="1856232"/>
            <a:ext cx="6093877" cy="3207152"/>
          </a:xfrm>
        </p:spPr>
        <p:txBody>
          <a:bodyPr/>
          <a:lstStyle/>
          <a:p>
            <a:r>
              <a:rPr lang="sv-FI" sz="2400" b="1" dirty="0">
                <a:latin typeface="+mn-lt"/>
              </a:rPr>
              <a:t>I Helsingfors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dirty="0"/>
              <a:t>A407 (4 vån)</a:t>
            </a:r>
            <a:endParaRPr lang="sv-FI" sz="24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dirty="0">
                <a:latin typeface="+mn-lt"/>
              </a:rPr>
              <a:t>Quantum (1 vån)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dirty="0">
                <a:latin typeface="+mn-lt"/>
              </a:rPr>
              <a:t>Biblioteket (0 vån)</a:t>
            </a:r>
          </a:p>
          <a:p>
            <a:r>
              <a:rPr lang="sv-FI" sz="2400" b="1" dirty="0">
                <a:latin typeface="+mn-lt"/>
              </a:rPr>
              <a:t>I Vasa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dirty="0"/>
              <a:t>3:e våningen – v317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FI" sz="2400" dirty="0"/>
              <a:t>Quantum – v325</a:t>
            </a:r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2F68D4-7098-8B20-22F4-DA5DDA1DE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2.5 	HANKENS DATORER FÖR STUDERANDE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FA2536-418D-8AC3-7B60-6E939FAF0160}"/>
              </a:ext>
            </a:extLst>
          </p:cNvPr>
          <p:cNvSpPr txBox="1">
            <a:spLocks/>
          </p:cNvSpPr>
          <p:nvPr/>
        </p:nvSpPr>
        <p:spPr>
          <a:xfrm>
            <a:off x="7532599" y="1856231"/>
            <a:ext cx="4078287" cy="372745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sv-FI" sz="2000"/>
              <a:t>Program för </a:t>
            </a:r>
            <a:r>
              <a:rPr lang="sv-FI" sz="2000" b="1"/>
              <a:t>din dator </a:t>
            </a:r>
            <a:br>
              <a:rPr lang="sv-FI" sz="2000" b="1"/>
            </a:br>
            <a:r>
              <a:rPr lang="sv-FI" sz="2000" i="1"/>
              <a:t>(via Campus licens)</a:t>
            </a:r>
            <a:r>
              <a:rPr lang="sv-FI" sz="2000"/>
              <a:t>:</a:t>
            </a:r>
          </a:p>
          <a:p>
            <a:r>
              <a:rPr lang="sv-FI" sz="2000"/>
              <a:t>Microsoft Office – via Microsoft 365, </a:t>
            </a:r>
          </a:p>
          <a:p>
            <a:r>
              <a:rPr lang="sv-FI" sz="2000"/>
              <a:t>statistiska program (SPSS, Oxmetrics)</a:t>
            </a:r>
          </a:p>
          <a:p>
            <a:r>
              <a:rPr lang="sv-FI" sz="2000"/>
              <a:t>F-secure</a:t>
            </a:r>
          </a:p>
          <a:p>
            <a:pPr lvl="1"/>
            <a:r>
              <a:rPr lang="sv-FI" sz="2000"/>
              <a:t>Safe: från 5€/år</a:t>
            </a:r>
          </a:p>
          <a:p>
            <a:pPr lvl="1"/>
            <a:r>
              <a:rPr lang="sv-FI" sz="2000"/>
              <a:t>Total: från 15€/år</a:t>
            </a:r>
            <a:endParaRPr lang="sv-FI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85E301-EC63-5747-28B7-1E142C378CF4}"/>
              </a:ext>
            </a:extLst>
          </p:cNvPr>
          <p:cNvSpPr txBox="1"/>
          <p:nvPr/>
        </p:nvSpPr>
        <p:spPr>
          <a:xfrm>
            <a:off x="1235935" y="5130161"/>
            <a:ext cx="7579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v-FI" sz="1800" dirty="0"/>
              <a:t>På Hanken datorerna finns den </a:t>
            </a:r>
            <a:r>
              <a:rPr lang="sv-FI" sz="1800" b="1" dirty="0"/>
              <a:t>programvara</a:t>
            </a:r>
            <a:r>
              <a:rPr lang="sv-FI" sz="1800" dirty="0"/>
              <a:t> som behövs för </a:t>
            </a:r>
            <a:r>
              <a:rPr lang="sv-FI" sz="1800" dirty="0" err="1"/>
              <a:t>Hankenstudier</a:t>
            </a:r>
            <a:r>
              <a:rPr lang="sv-FI" sz="1800" dirty="0"/>
              <a:t>, bl.a. Microsoft Office (Word, Excel, PowerPoint, ....), statistikprogram mm.</a:t>
            </a:r>
            <a:endParaRPr lang="sv-FI" sz="1800" i="1" dirty="0"/>
          </a:p>
          <a:p>
            <a:r>
              <a:rPr lang="sv-FI" sz="1800" dirty="0"/>
              <a:t>Specialprogram finns installerade på  några datorer i </a:t>
            </a:r>
            <a:r>
              <a:rPr lang="sv-FI" sz="1800" b="1" dirty="0"/>
              <a:t>Quantum</a:t>
            </a:r>
            <a:endParaRPr lang="sv-FI" sz="18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3B78FEE-AB2B-793D-1495-B86C5F82C23D}"/>
              </a:ext>
            </a:extLst>
          </p:cNvPr>
          <p:cNvSpPr txBox="1"/>
          <p:nvPr/>
        </p:nvSpPr>
        <p:spPr>
          <a:xfrm>
            <a:off x="-199221" y="6250391"/>
            <a:ext cx="12160316" cy="36933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sv-FI" sz="1800">
                <a:latin typeface="Arial"/>
                <a:cs typeface="Arial"/>
              </a:rPr>
              <a:t>Läs mera </a:t>
            </a:r>
            <a:r>
              <a:rPr lang="sv-FI">
                <a:latin typeface="Arial"/>
                <a:cs typeface="Arial"/>
              </a:rPr>
              <a:t>på</a:t>
            </a:r>
            <a:r>
              <a:rPr lang="sv-FI" sz="1800">
                <a:latin typeface="Arial"/>
                <a:cs typeface="Arial"/>
              </a:rPr>
              <a:t>: </a:t>
            </a:r>
            <a:r>
              <a:rPr lang="sv-FI" sz="1800" i="1">
                <a:latin typeface="Arial"/>
                <a:cs typeface="Arial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it-tjänster - datorer</a:t>
            </a:r>
            <a:endParaRPr lang="fi-FI" sz="1800" i="1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6131144"/>
      </p:ext>
    </p:extLst>
  </p:cSld>
  <p:clrMapOvr>
    <a:masterClrMapping/>
  </p:clrMapOvr>
</p:sld>
</file>

<file path=ppt/theme/theme1.xml><?xml version="1.0" encoding="utf-8"?>
<a:theme xmlns:a="http://schemas.openxmlformats.org/drawingml/2006/main" name="COVER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nken_2024_ppt_small_0.pptx" id="{3B27097B-E9DB-43EE-B18A-D65881803FE4}" vid="{4C4574FA-2C01-4CB2-82E8-E232C22BBCEB}"/>
    </a:ext>
  </a:extLst>
</a:theme>
</file>

<file path=ppt/theme/theme2.xml><?xml version="1.0" encoding="utf-8"?>
<a:theme xmlns:a="http://schemas.openxmlformats.org/drawingml/2006/main" name="CONTENT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nken_2024_ppt_small_0.pptx" id="{3B27097B-E9DB-43EE-B18A-D65881803FE4}" vid="{43DD5B82-8A48-4D5F-9A75-198618D64605}"/>
    </a:ext>
  </a:extLst>
</a:theme>
</file>

<file path=ppt/theme/theme3.xml><?xml version="1.0" encoding="utf-8"?>
<a:theme xmlns:a="http://schemas.openxmlformats.org/drawingml/2006/main" name="HEADLINE / CONTENT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anken_2024_ppt_small_0.pptx" id="{3B27097B-E9DB-43EE-B18A-D65881803FE4}" vid="{F5E40CCC-AB8E-4D8E-B03E-AFBC72FD021B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a798878-3097-45b1-ad11-5d86a361a536"/>
    <lcf76f155ced4ddcb4097134ff3c332f xmlns="ca889c9b-3ef1-4bad-8fbd-85a65ccc7d33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A6D6EE96424BC4A9551D07313BACA2A" ma:contentTypeVersion="20" ma:contentTypeDescription="Create a new document." ma:contentTypeScope="" ma:versionID="354715d9ca46d7c5710f0e8e3d323dae">
  <xsd:schema xmlns:xsd="http://www.w3.org/2001/XMLSchema" xmlns:xs="http://www.w3.org/2001/XMLSchema" xmlns:p="http://schemas.microsoft.com/office/2006/metadata/properties" xmlns:ns2="4a798878-3097-45b1-ad11-5d86a361a536" xmlns:ns3="ca889c9b-3ef1-4bad-8fbd-85a65ccc7d33" targetNamespace="http://schemas.microsoft.com/office/2006/metadata/properties" ma:root="true" ma:fieldsID="3e9639fed4e97f876e3940fd27bf02e2" ns2:_="" ns3:_="">
    <xsd:import namespace="4a798878-3097-45b1-ad11-5d86a361a536"/>
    <xsd:import namespace="ca889c9b-3ef1-4bad-8fbd-85a65ccc7d33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798878-3097-45b1-ad11-5d86a361a536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  <xsd:element name="TaxCatchAll" ma:index="25" nillable="true" ma:displayName="Taxonomy Catch All Column" ma:hidden="true" ma:list="{50f4d1bb-af44-4bfa-a0a0-bdf65bdb6149}" ma:internalName="TaxCatchAll" ma:showField="CatchAllData" ma:web="4a798878-3097-45b1-ad11-5d86a361a5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89c9b-3ef1-4bad-8fbd-85a65ccc7d3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Image Tags" ma:readOnly="false" ma:fieldId="{5cf76f15-5ced-4ddc-b409-7134ff3c332f}" ma:taxonomyMulti="true" ma:sspId="96ae2630-cedc-4581-be10-a37bae39f56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www.w3.org/XML/1998/namespace"/>
    <ds:schemaRef ds:uri="http://schemas.microsoft.com/office/infopath/2007/PartnerControls"/>
    <ds:schemaRef ds:uri="http://purl.org/dc/terms/"/>
    <ds:schemaRef ds:uri="ca889c9b-3ef1-4bad-8fbd-85a65ccc7d33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a798878-3097-45b1-ad11-5d86a361a536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0E8E6B0-5365-4E42-AC5A-3DF60DE7FC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a798878-3097-45b1-ad11-5d86a361a536"/>
    <ds:schemaRef ds:uri="ca889c9b-3ef1-4bad-8fbd-85a65ccc7d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hanken_2024_ppt_small_0</Template>
  <TotalTime>164</TotalTime>
  <Words>1112</Words>
  <Application>Microsoft Office PowerPoint</Application>
  <PresentationFormat>Widescreen</PresentationFormat>
  <Paragraphs>147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Aptos</vt:lpstr>
      <vt:lpstr>Arial</vt:lpstr>
      <vt:lpstr>Georgia</vt:lpstr>
      <vt:lpstr>Wingdings</vt:lpstr>
      <vt:lpstr>COVER</vt:lpstr>
      <vt:lpstr>CONTENT</vt:lpstr>
      <vt:lpstr>HEADLINE / CONTENT</vt:lpstr>
      <vt:lpstr>PowerPoint Presentation</vt:lpstr>
      <vt:lpstr>IT-tjänster på Hanken</vt:lpstr>
      <vt:lpstr>1. HANKEN IT - DATACENTRALEN</vt:lpstr>
      <vt:lpstr>1.1  IT-TJÄNSTER – ANSVARSOMRÅDEN</vt:lpstr>
      <vt:lpstr>2.1  HANKENS hemsidor och MyWeb</vt:lpstr>
      <vt:lpstr>2.1  MyWeb </vt:lpstr>
      <vt:lpstr>2.3  www.hanken.fi/sv/it-tjanster</vt:lpstr>
      <vt:lpstr>2.4  IT-VERKTYG I DINA STUDIER</vt:lpstr>
      <vt:lpstr>2.5  HANKENS DATORER FÖR STUDERANDE</vt:lpstr>
      <vt:lpstr>2.7  TRÅDLÖST NÄT &amp; UTSKRIFT FRÅN EGEN  DATOR</vt:lpstr>
      <vt:lpstr>2.8  MICROSOFT 365</vt:lpstr>
      <vt:lpstr>3 ÅTKOMSTKONTROLL</vt:lpstr>
      <vt:lpstr>3.1 DIN ANVÄNDAR-ID</vt:lpstr>
      <vt:lpstr>3.1 forts. ANVÄNDAR-ID</vt:lpstr>
      <vt:lpstr>3.2 Din officiella HANKEN E-POSTADRESS</vt:lpstr>
      <vt:lpstr>3.3 FISKERIVARNING</vt:lpstr>
      <vt:lpstr>3.4 FLERFAKTORSAUTENTISERING (MFA)</vt:lpstr>
      <vt:lpstr>BEHÖVER DU HJÄLP?!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Kicka Lindroos</dc:creator>
  <cp:lastModifiedBy>Kicka Lindroos</cp:lastModifiedBy>
  <cp:revision>3</cp:revision>
  <dcterms:created xsi:type="dcterms:W3CDTF">2024-08-22T06:23:11Z</dcterms:created>
  <dcterms:modified xsi:type="dcterms:W3CDTF">2024-08-22T09:07:36Z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0x010100DA6D6EE96424BC4A9551D07313BACA2A</vt:lpwstr>
  </property>
</Properties>
</file>