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73" r:id="rId5"/>
    <p:sldMasterId id="2147483678" r:id="rId6"/>
  </p:sldMasterIdLst>
  <p:sldIdLst>
    <p:sldId id="257" r:id="rId7"/>
    <p:sldId id="258" r:id="rId8"/>
    <p:sldId id="259" r:id="rId9"/>
    <p:sldId id="260" r:id="rId10"/>
    <p:sldId id="275" r:id="rId11"/>
    <p:sldId id="262" r:id="rId12"/>
    <p:sldId id="261" r:id="rId13"/>
    <p:sldId id="264" r:id="rId14"/>
    <p:sldId id="265" r:id="rId15"/>
    <p:sldId id="266" r:id="rId16"/>
    <p:sldId id="263" r:id="rId17"/>
    <p:sldId id="267" r:id="rId18"/>
    <p:sldId id="269" r:id="rId19"/>
    <p:sldId id="270" r:id="rId20"/>
    <p:sldId id="272" r:id="rId21"/>
    <p:sldId id="273" r:id="rId22"/>
    <p:sldId id="274" r:id="rId23"/>
  </p:sldIdLst>
  <p:sldSz cx="12192000" cy="6858000"/>
  <p:notesSz cx="6858000" cy="9144000"/>
  <p:defaultTextStyle>
    <a:defPPr>
      <a:defRPr lang="sv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57" d="100"/>
          <a:sy n="57" d="100"/>
        </p:scale>
        <p:origin x="94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144590497@N04/albums" TargetMode="External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144590497@N04/albums" TargetMode="External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gi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gi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8.gi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outline of a person's head with a sword and a snake&#10;&#10;Description automatically generated">
            <a:extLst>
              <a:ext uri="{FF2B5EF4-FFF2-40B4-BE49-F238E27FC236}">
                <a16:creationId xmlns:a16="http://schemas.microsoft.com/office/drawing/2014/main" id="{348E896C-3938-F676-C97C-FC1FEB92B559}"/>
              </a:ext>
            </a:extLst>
          </p:cNvPr>
          <p:cNvPicPr/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864" y="2164405"/>
            <a:ext cx="2906272" cy="2906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7250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0EF368AB-F5F7-BA8E-4B86-A3547BC0E19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68325" y="1483189"/>
            <a:ext cx="9655350" cy="482717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Body</a:t>
            </a:r>
            <a:endParaRPr lang="sv-FI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CF397021-2515-5A0C-F3D6-793E6F2EA0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71307"/>
            <a:ext cx="10085475" cy="711881"/>
          </a:xfrm>
          <a:prstGeom prst="rect">
            <a:avLst/>
          </a:prstGeom>
        </p:spPr>
        <p:txBody>
          <a:bodyPr/>
          <a:lstStyle>
            <a:lvl1pPr>
              <a:defRPr sz="3600" b="1"/>
            </a:lvl1pPr>
          </a:lstStyle>
          <a:p>
            <a:r>
              <a:rPr lang="en-US" dirty="0"/>
              <a:t>HEADLINE</a:t>
            </a:r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18040279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15FE1C6-BF05-D0A1-C40D-D42F0308DB1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747000" y="0"/>
            <a:ext cx="444500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4A670ACB-D68A-2335-E54D-D2150C75D43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68325" y="1483189"/>
            <a:ext cx="6478675" cy="482717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Body</a:t>
            </a:r>
            <a:endParaRPr lang="sv-FI" dirty="0"/>
          </a:p>
        </p:txBody>
      </p:sp>
      <p:sp>
        <p:nvSpPr>
          <p:cNvPr id="3" name="Title 8">
            <a:extLst>
              <a:ext uri="{FF2B5EF4-FFF2-40B4-BE49-F238E27FC236}">
                <a16:creationId xmlns:a16="http://schemas.microsoft.com/office/drawing/2014/main" id="{54F743ED-BAAB-559B-9D73-E84B80B125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1" y="771307"/>
            <a:ext cx="6908800" cy="711881"/>
          </a:xfrm>
          <a:prstGeom prst="rect">
            <a:avLst/>
          </a:prstGeom>
        </p:spPr>
        <p:txBody>
          <a:bodyPr/>
          <a:lstStyle>
            <a:lvl1pPr>
              <a:defRPr sz="3600" b="1"/>
            </a:lvl1pPr>
          </a:lstStyle>
          <a:p>
            <a:r>
              <a:rPr lang="en-US" dirty="0"/>
              <a:t>HEADLINE</a:t>
            </a:r>
            <a:endParaRPr lang="sv-FI" dirty="0"/>
          </a:p>
        </p:txBody>
      </p:sp>
      <p:sp>
        <p:nvSpPr>
          <p:cNvPr id="4" name="Text Placeholder 15">
            <a:extLst>
              <a:ext uri="{FF2B5EF4-FFF2-40B4-BE49-F238E27FC236}">
                <a16:creationId xmlns:a16="http://schemas.microsoft.com/office/drawing/2014/main" id="{D0861134-6525-AA76-0779-90E2FCDCED3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234056" y="0"/>
            <a:ext cx="957943" cy="957943"/>
          </a:xfrm>
          <a:prstGeom prst="rect">
            <a:avLst/>
          </a:pr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pPr lvl="0"/>
            <a:r>
              <a:rPr lang="en-US" dirty="0"/>
              <a:t> </a:t>
            </a:r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36957658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18A5E7D-C6E5-D802-4545-A61718B8E47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68325" y="1483189"/>
            <a:ext cx="6478675" cy="482717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Body</a:t>
            </a:r>
            <a:endParaRPr lang="sv-FI" dirty="0"/>
          </a:p>
        </p:txBody>
      </p:sp>
      <p:sp>
        <p:nvSpPr>
          <p:cNvPr id="4" name="Title 8">
            <a:extLst>
              <a:ext uri="{FF2B5EF4-FFF2-40B4-BE49-F238E27FC236}">
                <a16:creationId xmlns:a16="http://schemas.microsoft.com/office/drawing/2014/main" id="{A8A0A887-1048-3E42-5E1F-4A06E66E98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1" y="771307"/>
            <a:ext cx="6908800" cy="711881"/>
          </a:xfrm>
          <a:prstGeom prst="rect">
            <a:avLst/>
          </a:prstGeom>
        </p:spPr>
        <p:txBody>
          <a:bodyPr/>
          <a:lstStyle>
            <a:lvl1pPr>
              <a:defRPr sz="3600" b="1"/>
            </a:lvl1pPr>
          </a:lstStyle>
          <a:p>
            <a:r>
              <a:rPr lang="en-US" dirty="0"/>
              <a:t>HEADLINE</a:t>
            </a:r>
            <a:endParaRPr lang="sv-FI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B4FE4EA-4568-0CA0-358A-EBE70AB6C1B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228541" y="0"/>
            <a:ext cx="963460" cy="963460"/>
          </a:xfrm>
          <a:prstGeom prst="rect">
            <a:avLst/>
          </a:pr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pPr lvl="0"/>
            <a:r>
              <a:rPr lang="en-US" dirty="0"/>
              <a:t> </a:t>
            </a:r>
            <a:endParaRPr lang="sv-FI" dirty="0"/>
          </a:p>
        </p:txBody>
      </p:sp>
      <p:sp>
        <p:nvSpPr>
          <p:cNvPr id="2" name="Picture Placeholder 5">
            <a:extLst>
              <a:ext uri="{FF2B5EF4-FFF2-40B4-BE49-F238E27FC236}">
                <a16:creationId xmlns:a16="http://schemas.microsoft.com/office/drawing/2014/main" id="{96C4213F-385A-070F-6DA4-C168EBA5583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747000" y="0"/>
            <a:ext cx="444500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6630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8676165B-DB4D-029D-FD6E-37E23BA43992}"/>
              </a:ext>
            </a:extLst>
          </p:cNvPr>
          <p:cNvGrpSpPr/>
          <p:nvPr userDrawn="1"/>
        </p:nvGrpSpPr>
        <p:grpSpPr>
          <a:xfrm>
            <a:off x="-614" y="5648960"/>
            <a:ext cx="12192614" cy="1209040"/>
            <a:chOff x="10187" y="5650031"/>
            <a:chExt cx="12181813" cy="1207969"/>
          </a:xfrm>
        </p:grpSpPr>
        <p:pic>
          <p:nvPicPr>
            <p:cNvPr id="11" name="Picture 10" descr="A group of people walking in a hallway&#10;&#10;Description automatically generated">
              <a:extLst>
                <a:ext uri="{FF2B5EF4-FFF2-40B4-BE49-F238E27FC236}">
                  <a16:creationId xmlns:a16="http://schemas.microsoft.com/office/drawing/2014/main" id="{2E747453-987F-9411-64F2-2F8979C322B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470689" y="5650619"/>
              <a:ext cx="1756826" cy="1207381"/>
            </a:xfrm>
            <a:prstGeom prst="rect">
              <a:avLst/>
            </a:prstGeom>
          </p:spPr>
        </p:pic>
        <p:pic>
          <p:nvPicPr>
            <p:cNvPr id="12" name="Picture 11" descr="A room with tables and chairs&#10;&#10;Description automatically generated">
              <a:extLst>
                <a:ext uri="{FF2B5EF4-FFF2-40B4-BE49-F238E27FC236}">
                  <a16:creationId xmlns:a16="http://schemas.microsoft.com/office/drawing/2014/main" id="{F65ECF6A-BC4A-0CEA-68D1-FFCFBE09DABD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974062" y="5650031"/>
              <a:ext cx="2217938" cy="1206000"/>
            </a:xfrm>
            <a:prstGeom prst="rect">
              <a:avLst/>
            </a:prstGeom>
          </p:spPr>
        </p:pic>
        <p:pic>
          <p:nvPicPr>
            <p:cNvPr id="13" name="Picture 12" descr="A high angle view of people sitting at tables&#10;&#10;Description automatically generated">
              <a:extLst>
                <a:ext uri="{FF2B5EF4-FFF2-40B4-BE49-F238E27FC236}">
                  <a16:creationId xmlns:a16="http://schemas.microsoft.com/office/drawing/2014/main" id="{9447AEDB-2D0A-E33C-8522-869BC9287BF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27131" y="5650031"/>
              <a:ext cx="1812069" cy="1206000"/>
            </a:xfrm>
            <a:prstGeom prst="rect">
              <a:avLst/>
            </a:prstGeom>
          </p:spPr>
        </p:pic>
        <p:pic>
          <p:nvPicPr>
            <p:cNvPr id="14" name="Picture 13" descr="Long room with blue floor and tables and chairs&#10;&#10;Description automatically generated">
              <a:extLst>
                <a:ext uri="{FF2B5EF4-FFF2-40B4-BE49-F238E27FC236}">
                  <a16:creationId xmlns:a16="http://schemas.microsoft.com/office/drawing/2014/main" id="{FA1D1714-A423-AE2F-69A5-7DDE5A79BB1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187" y="5652000"/>
              <a:ext cx="1457698" cy="1206000"/>
            </a:xfrm>
            <a:prstGeom prst="rect">
              <a:avLst/>
            </a:prstGeom>
          </p:spPr>
        </p:pic>
        <p:pic>
          <p:nvPicPr>
            <p:cNvPr id="15" name="Picture 14" descr="Several flags in front of a building&#10;&#10;Description automatically generated">
              <a:extLst>
                <a:ext uri="{FF2B5EF4-FFF2-40B4-BE49-F238E27FC236}">
                  <a16:creationId xmlns:a16="http://schemas.microsoft.com/office/drawing/2014/main" id="{37901D36-0952-2001-0017-E46F4EDDFF6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53537" y="5650031"/>
              <a:ext cx="1929599" cy="1206000"/>
            </a:xfrm>
            <a:prstGeom prst="rect">
              <a:avLst/>
            </a:prstGeom>
          </p:spPr>
        </p:pic>
        <p:pic>
          <p:nvPicPr>
            <p:cNvPr id="16" name="Picture 15" descr="A person and person standing outside of a building&#10;&#10;Description automatically generated">
              <a:extLst>
                <a:ext uri="{FF2B5EF4-FFF2-40B4-BE49-F238E27FC236}">
                  <a16:creationId xmlns:a16="http://schemas.microsoft.com/office/drawing/2014/main" id="{EE970F80-A322-DF7E-AF47-371A65FECD5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/>
            <a:stretch/>
          </p:blipFill>
          <p:spPr>
            <a:xfrm>
              <a:off x="5036391" y="5650031"/>
              <a:ext cx="3008998" cy="1206000"/>
            </a:xfrm>
            <a:prstGeom prst="rect">
              <a:avLst/>
            </a:prstGeom>
          </p:spPr>
        </p:pic>
      </p:grpSp>
      <p:sp>
        <p:nvSpPr>
          <p:cNvPr id="2" name="Subtitle 2">
            <a:extLst>
              <a:ext uri="{FF2B5EF4-FFF2-40B4-BE49-F238E27FC236}">
                <a16:creationId xmlns:a16="http://schemas.microsoft.com/office/drawing/2014/main" id="{C2A1F0D9-17B9-6671-CAC8-07CCB9E23D5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68325" y="1483189"/>
            <a:ext cx="9655350" cy="41638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Body</a:t>
            </a:r>
            <a:endParaRPr lang="sv-FI" dirty="0"/>
          </a:p>
        </p:txBody>
      </p:sp>
      <p:sp>
        <p:nvSpPr>
          <p:cNvPr id="3" name="Title 8">
            <a:extLst>
              <a:ext uri="{FF2B5EF4-FFF2-40B4-BE49-F238E27FC236}">
                <a16:creationId xmlns:a16="http://schemas.microsoft.com/office/drawing/2014/main" id="{57992BF9-3DB9-F6D7-386E-8A7679826C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71307"/>
            <a:ext cx="10085475" cy="711881"/>
          </a:xfrm>
          <a:prstGeom prst="rect">
            <a:avLst/>
          </a:prstGeom>
        </p:spPr>
        <p:txBody>
          <a:bodyPr/>
          <a:lstStyle>
            <a:lvl1pPr>
              <a:defRPr sz="3600" b="1"/>
            </a:lvl1pPr>
          </a:lstStyle>
          <a:p>
            <a:r>
              <a:rPr lang="en-US" dirty="0"/>
              <a:t>HEADLINE</a:t>
            </a:r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17818391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65CD8C02-53D5-77D3-64A4-387330CF7038}"/>
              </a:ext>
            </a:extLst>
          </p:cNvPr>
          <p:cNvGrpSpPr/>
          <p:nvPr userDrawn="1"/>
        </p:nvGrpSpPr>
        <p:grpSpPr>
          <a:xfrm>
            <a:off x="0" y="5657796"/>
            <a:ext cx="12192000" cy="1210363"/>
            <a:chOff x="10801" y="5658860"/>
            <a:chExt cx="12181199" cy="1209291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934095D0-48F3-0371-3657-29EC3A3E365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841"/>
            <a:stretch/>
          </p:blipFill>
          <p:spPr>
            <a:xfrm>
              <a:off x="10316856" y="5663219"/>
              <a:ext cx="1875144" cy="1204932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38A95654-8588-B3DA-684B-341E500DF0B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159190" y="5660603"/>
              <a:ext cx="2217938" cy="1206000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03C3F577-8B08-2503-D9FC-51CDBDE3F4AD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658"/>
            <a:stretch/>
          </p:blipFill>
          <p:spPr>
            <a:xfrm>
              <a:off x="6371753" y="5658860"/>
              <a:ext cx="2046814" cy="1204931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21BB957D-7AA2-5188-B91B-E0A22120B71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402823" y="5660603"/>
              <a:ext cx="1954151" cy="1206000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4DFD3309-BF20-37C6-F092-D4FFCF72782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801" y="5660603"/>
              <a:ext cx="1808999" cy="1206000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7197C3FD-8AB6-6D84-877D-9120EA011190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819800" y="5660603"/>
              <a:ext cx="2339390" cy="1206000"/>
            </a:xfrm>
            <a:prstGeom prst="rect">
              <a:avLst/>
            </a:prstGeom>
          </p:spPr>
        </p:pic>
      </p:grpSp>
      <p:sp>
        <p:nvSpPr>
          <p:cNvPr id="2" name="Subtitle 2">
            <a:extLst>
              <a:ext uri="{FF2B5EF4-FFF2-40B4-BE49-F238E27FC236}">
                <a16:creationId xmlns:a16="http://schemas.microsoft.com/office/drawing/2014/main" id="{31CA3E42-195E-AC57-FC8E-0BC9C29DFC5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68325" y="1483189"/>
            <a:ext cx="9655350" cy="41638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Body</a:t>
            </a:r>
            <a:endParaRPr lang="sv-FI" dirty="0"/>
          </a:p>
        </p:txBody>
      </p:sp>
      <p:sp>
        <p:nvSpPr>
          <p:cNvPr id="3" name="Title 8">
            <a:extLst>
              <a:ext uri="{FF2B5EF4-FFF2-40B4-BE49-F238E27FC236}">
                <a16:creationId xmlns:a16="http://schemas.microsoft.com/office/drawing/2014/main" id="{2CAEAFFA-2789-827C-BB60-CBE0300EC1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71307"/>
            <a:ext cx="10085475" cy="711881"/>
          </a:xfrm>
          <a:prstGeom prst="rect">
            <a:avLst/>
          </a:prstGeom>
        </p:spPr>
        <p:txBody>
          <a:bodyPr/>
          <a:lstStyle>
            <a:lvl1pPr>
              <a:defRPr sz="3600" b="1"/>
            </a:lvl1pPr>
          </a:lstStyle>
          <a:p>
            <a:r>
              <a:rPr lang="en-US" dirty="0"/>
              <a:t>HEADLINE</a:t>
            </a:r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21528498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people in a room&#10;&#10;Description automatically generated">
            <a:extLst>
              <a:ext uri="{FF2B5EF4-FFF2-40B4-BE49-F238E27FC236}">
                <a16:creationId xmlns:a16="http://schemas.microsoft.com/office/drawing/2014/main" id="{DB3369C0-5893-55A2-B972-1637644DBB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5" name="Title 8">
            <a:extLst>
              <a:ext uri="{FF2B5EF4-FFF2-40B4-BE49-F238E27FC236}">
                <a16:creationId xmlns:a16="http://schemas.microsoft.com/office/drawing/2014/main" id="{84D4CDD0-82E6-4B60-960C-B91C3DBD0B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3262" y="3096536"/>
            <a:ext cx="10085475" cy="664928"/>
          </a:xfrm>
          <a:prstGeom prst="rect">
            <a:avLst/>
          </a:prstGeom>
        </p:spPr>
        <p:txBody>
          <a:bodyPr/>
          <a:lstStyle>
            <a:lvl1pPr algn="ctr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HEADLINE</a:t>
            </a:r>
            <a:endParaRPr lang="sv-FI" dirty="0"/>
          </a:p>
        </p:txBody>
      </p: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970ED760-F0E0-4D45-E6D5-1B2B0E8FB99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228541" y="0"/>
            <a:ext cx="963460" cy="963460"/>
          </a:xfrm>
          <a:prstGeom prst="rect">
            <a:avLst/>
          </a:pr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pPr lvl="0"/>
            <a:r>
              <a:rPr lang="en-US" dirty="0"/>
              <a:t> </a:t>
            </a:r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26544682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B3BEB58B-9EB7-9732-9FCE-8CDD20B7908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endParaRPr lang="sv-FI" dirty="0"/>
          </a:p>
        </p:txBody>
      </p: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CA57BE68-A770-427B-59E6-35307FFE954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228541" y="0"/>
            <a:ext cx="963460" cy="963460"/>
          </a:xfrm>
          <a:prstGeom prst="rect">
            <a:avLst/>
          </a:pr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pPr lvl="0"/>
            <a:r>
              <a:rPr lang="en-US" dirty="0"/>
              <a:t> </a:t>
            </a:r>
            <a:endParaRPr lang="sv-FI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B5FD18-501F-0F17-6524-1EB7CE7CD9C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27857" y="963460"/>
            <a:ext cx="5336286" cy="14962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sv-SE" dirty="0"/>
              <a:t>INSERT ANY BACKGROUND PICTURE BY DOUBLE CLICKING THE ICON BELOW. A SELECTION OF HANKEN BACKGROUND PHOTOGRAPHS CAN BE FOUND HERE:</a:t>
            </a:r>
          </a:p>
          <a:p>
            <a:pPr lvl="0"/>
            <a:r>
              <a:rPr lang="sv-FI" dirty="0">
                <a:hlinkClick r:id="rId3"/>
              </a:rPr>
              <a:t>Hanken </a:t>
            </a:r>
            <a:r>
              <a:rPr lang="sv-FI" dirty="0" err="1">
                <a:hlinkClick r:id="rId3"/>
              </a:rPr>
              <a:t>School</a:t>
            </a:r>
            <a:r>
              <a:rPr lang="sv-FI" dirty="0">
                <a:hlinkClick r:id="rId3"/>
              </a:rPr>
              <a:t> </a:t>
            </a:r>
            <a:r>
              <a:rPr lang="sv-FI" dirty="0" err="1">
                <a:hlinkClick r:id="rId3"/>
              </a:rPr>
              <a:t>of</a:t>
            </a:r>
            <a:r>
              <a:rPr lang="sv-FI" dirty="0">
                <a:hlinkClick r:id="rId3"/>
              </a:rPr>
              <a:t> </a:t>
            </a:r>
            <a:r>
              <a:rPr lang="sv-FI" dirty="0" err="1">
                <a:hlinkClick r:id="rId3"/>
              </a:rPr>
              <a:t>Economics’s</a:t>
            </a:r>
            <a:r>
              <a:rPr lang="sv-FI" dirty="0">
                <a:hlinkClick r:id="rId3"/>
              </a:rPr>
              <a:t> albums | Flickr</a:t>
            </a:r>
            <a:endParaRPr lang="sv-FI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D4D9EDA8-ECB5-B324-30DD-08FAADF6D99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02090" y="963460"/>
            <a:ext cx="3089910" cy="14962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sv-SE" dirty="0"/>
              <a:t>USE THIS SLIDE FOR DARKER PHOTOS. THE WHITE LOGO WILL FLOAT ON TOP OF BACKGROUND PHOTO</a:t>
            </a:r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38182257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B3BEB58B-9EB7-9732-9FCE-8CDD20B7908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endParaRPr lang="sv-FI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B3A3B57E-6B6F-63A1-AC5A-0170DBA094F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234056" y="0"/>
            <a:ext cx="957943" cy="957943"/>
          </a:xfrm>
          <a:prstGeom prst="rect">
            <a:avLst/>
          </a:pr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pPr lvl="0"/>
            <a:r>
              <a:rPr lang="en-US" dirty="0"/>
              <a:t> </a:t>
            </a:r>
            <a:endParaRPr lang="sv-FI" dirty="0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F6AE8268-3A1F-A828-DDFD-34182EFF422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02090" y="963460"/>
            <a:ext cx="3089910" cy="14962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sv-SE" dirty="0"/>
              <a:t>USE THIS SLIDE FOR LIGHETER PHOTOS. THE BLACK LOGO WILL FLOAT ON TOP OF BACKGROUND PHOTO</a:t>
            </a:r>
            <a:endParaRPr lang="sv-FI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DD4B8E-3A34-0889-0D22-68FB2D54A84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27857" y="963460"/>
            <a:ext cx="5336286" cy="14962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sv-SE" dirty="0"/>
              <a:t>INSERT ANY BACKGROUND PICTURE BY DOUBLE CLICKING THE ICON BELOW. A SELECTION OF HANKEN BACKGROUND PHOTOGRAPHS CAN BE FOUND HERE:</a:t>
            </a:r>
          </a:p>
          <a:p>
            <a:pPr lvl="0"/>
            <a:r>
              <a:rPr lang="sv-FI" dirty="0">
                <a:hlinkClick r:id="rId3"/>
              </a:rPr>
              <a:t>Hanken </a:t>
            </a:r>
            <a:r>
              <a:rPr lang="sv-FI" dirty="0" err="1">
                <a:hlinkClick r:id="rId3"/>
              </a:rPr>
              <a:t>School</a:t>
            </a:r>
            <a:r>
              <a:rPr lang="sv-FI" dirty="0">
                <a:hlinkClick r:id="rId3"/>
              </a:rPr>
              <a:t> </a:t>
            </a:r>
            <a:r>
              <a:rPr lang="sv-FI" dirty="0" err="1">
                <a:hlinkClick r:id="rId3"/>
              </a:rPr>
              <a:t>of</a:t>
            </a:r>
            <a:r>
              <a:rPr lang="sv-FI" dirty="0">
                <a:hlinkClick r:id="rId3"/>
              </a:rPr>
              <a:t> </a:t>
            </a:r>
            <a:r>
              <a:rPr lang="sv-FI" dirty="0" err="1">
                <a:hlinkClick r:id="rId3"/>
              </a:rPr>
              <a:t>Economics’s</a:t>
            </a:r>
            <a:r>
              <a:rPr lang="sv-FI" dirty="0">
                <a:hlinkClick r:id="rId3"/>
              </a:rPr>
              <a:t> albums | Flickr</a:t>
            </a:r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2261492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outline of a person's head with a sword and a snake&#10;&#10;Description automatically generated">
            <a:extLst>
              <a:ext uri="{FF2B5EF4-FFF2-40B4-BE49-F238E27FC236}">
                <a16:creationId xmlns:a16="http://schemas.microsoft.com/office/drawing/2014/main" id="{423645DE-99A3-2AFD-4545-BADD3E1741E7}"/>
              </a:ext>
            </a:extLst>
          </p:cNvPr>
          <p:cNvPicPr/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864" y="2164405"/>
            <a:ext cx="2906272" cy="2906272"/>
          </a:xfrm>
          <a:prstGeom prst="rect">
            <a:avLst/>
          </a:prstGeom>
        </p:spPr>
      </p:pic>
      <p:pic>
        <p:nvPicPr>
          <p:cNvPr id="4" name="Picture 3" descr="A black and white logo&#10;&#10;Description automatically generated">
            <a:extLst>
              <a:ext uri="{FF2B5EF4-FFF2-40B4-BE49-F238E27FC236}">
                <a16:creationId xmlns:a16="http://schemas.microsoft.com/office/drawing/2014/main" id="{732BC0DF-7EF1-6173-79B2-0D4BFC5B4B2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4406" y="6386389"/>
            <a:ext cx="895927" cy="305237"/>
          </a:xfrm>
          <a:prstGeom prst="rect">
            <a:avLst/>
          </a:prstGeom>
        </p:spPr>
      </p:pic>
      <p:pic>
        <p:nvPicPr>
          <p:cNvPr id="5" name="Picture 4" descr="A black and white logo&#10;&#10;Description automatically generated">
            <a:extLst>
              <a:ext uri="{FF2B5EF4-FFF2-40B4-BE49-F238E27FC236}">
                <a16:creationId xmlns:a16="http://schemas.microsoft.com/office/drawing/2014/main" id="{B46CB851-20E2-5B41-673D-26C7209AB00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8816" y="6428823"/>
            <a:ext cx="895927" cy="262805"/>
          </a:xfrm>
          <a:prstGeom prst="rect">
            <a:avLst/>
          </a:prstGeom>
        </p:spPr>
      </p:pic>
      <p:pic>
        <p:nvPicPr>
          <p:cNvPr id="6" name="Picture 5" descr="A white text with circles and dots on a black background&#10;&#10;Description automatically generated">
            <a:extLst>
              <a:ext uri="{FF2B5EF4-FFF2-40B4-BE49-F238E27FC236}">
                <a16:creationId xmlns:a16="http://schemas.microsoft.com/office/drawing/2014/main" id="{44A2B50B-C7A4-7F0E-E288-4CD5B65D90D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9375" y="6310665"/>
            <a:ext cx="617774" cy="380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4490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white outline of a person's head with a sword and a snake&#10;&#10;Description automatically generated">
            <a:extLst>
              <a:ext uri="{FF2B5EF4-FFF2-40B4-BE49-F238E27FC236}">
                <a16:creationId xmlns:a16="http://schemas.microsoft.com/office/drawing/2014/main" id="{68858EE5-B2E6-6BB6-D227-A55435A2F868}"/>
              </a:ext>
            </a:extLst>
          </p:cNvPr>
          <p:cNvPicPr/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864" y="2164405"/>
            <a:ext cx="2906272" cy="2906272"/>
          </a:xfrm>
          <a:prstGeom prst="rect">
            <a:avLst/>
          </a:prstGeom>
        </p:spPr>
      </p:pic>
      <p:pic>
        <p:nvPicPr>
          <p:cNvPr id="5" name="Picture 4" descr="A black and white logo&#10;&#10;Description automatically generated">
            <a:extLst>
              <a:ext uri="{FF2B5EF4-FFF2-40B4-BE49-F238E27FC236}">
                <a16:creationId xmlns:a16="http://schemas.microsoft.com/office/drawing/2014/main" id="{325B08DE-43A0-D45A-B922-85E3F6B57DD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4406" y="6386389"/>
            <a:ext cx="895927" cy="305237"/>
          </a:xfrm>
          <a:prstGeom prst="rect">
            <a:avLst/>
          </a:prstGeom>
        </p:spPr>
      </p:pic>
      <p:pic>
        <p:nvPicPr>
          <p:cNvPr id="6" name="Picture 5" descr="A black and white logo&#10;&#10;Description automatically generated">
            <a:extLst>
              <a:ext uri="{FF2B5EF4-FFF2-40B4-BE49-F238E27FC236}">
                <a16:creationId xmlns:a16="http://schemas.microsoft.com/office/drawing/2014/main" id="{B912F814-8F85-0E9D-8A71-0EC5104E1C6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8816" y="6428823"/>
            <a:ext cx="895927" cy="262805"/>
          </a:xfrm>
          <a:prstGeom prst="rect">
            <a:avLst/>
          </a:prstGeom>
        </p:spPr>
      </p:pic>
      <p:pic>
        <p:nvPicPr>
          <p:cNvPr id="7" name="Picture 6" descr="A white text with circles and dots on a black background&#10;&#10;Description automatically generated">
            <a:extLst>
              <a:ext uri="{FF2B5EF4-FFF2-40B4-BE49-F238E27FC236}">
                <a16:creationId xmlns:a16="http://schemas.microsoft.com/office/drawing/2014/main" id="{618FBF91-72EF-E7D1-2FD3-6056AD1AE2F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9375" y="6310665"/>
            <a:ext cx="617774" cy="380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1211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om with rows of chairs&#10;&#10;Description automatically generated">
            <a:extLst>
              <a:ext uri="{FF2B5EF4-FFF2-40B4-BE49-F238E27FC236}">
                <a16:creationId xmlns:a16="http://schemas.microsoft.com/office/drawing/2014/main" id="{00E43F64-276A-D721-FB8A-061E6BD1CFE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8" name="Picture 7" descr="A white outline of a person's head with a sword and a snake&#10;&#10;Description automatically generated">
            <a:extLst>
              <a:ext uri="{FF2B5EF4-FFF2-40B4-BE49-F238E27FC236}">
                <a16:creationId xmlns:a16="http://schemas.microsoft.com/office/drawing/2014/main" id="{89FDB5C0-A2BA-9566-0ED6-CAAFECDA31FC}"/>
              </a:ext>
            </a:extLst>
          </p:cNvPr>
          <p:cNvPicPr/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864" y="2164405"/>
            <a:ext cx="2906272" cy="2906272"/>
          </a:xfrm>
          <a:prstGeom prst="rect">
            <a:avLst/>
          </a:prstGeom>
        </p:spPr>
      </p:pic>
      <p:pic>
        <p:nvPicPr>
          <p:cNvPr id="9" name="Picture 8" descr="A black and white logo&#10;&#10;Description automatically generated">
            <a:extLst>
              <a:ext uri="{FF2B5EF4-FFF2-40B4-BE49-F238E27FC236}">
                <a16:creationId xmlns:a16="http://schemas.microsoft.com/office/drawing/2014/main" id="{37580ADA-2372-AFDC-6637-622FD53E9B4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4406" y="6386389"/>
            <a:ext cx="895927" cy="305237"/>
          </a:xfrm>
          <a:prstGeom prst="rect">
            <a:avLst/>
          </a:prstGeom>
        </p:spPr>
      </p:pic>
      <p:pic>
        <p:nvPicPr>
          <p:cNvPr id="10" name="Picture 9" descr="A black and white logo&#10;&#10;Description automatically generated">
            <a:extLst>
              <a:ext uri="{FF2B5EF4-FFF2-40B4-BE49-F238E27FC236}">
                <a16:creationId xmlns:a16="http://schemas.microsoft.com/office/drawing/2014/main" id="{F0102E14-7786-B671-7099-017896D5790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8816" y="6428823"/>
            <a:ext cx="895927" cy="262805"/>
          </a:xfrm>
          <a:prstGeom prst="rect">
            <a:avLst/>
          </a:prstGeom>
        </p:spPr>
      </p:pic>
      <p:pic>
        <p:nvPicPr>
          <p:cNvPr id="11" name="Picture 10" descr="A white text with circles and dots on a black background&#10;&#10;Description automatically generated">
            <a:extLst>
              <a:ext uri="{FF2B5EF4-FFF2-40B4-BE49-F238E27FC236}">
                <a16:creationId xmlns:a16="http://schemas.microsoft.com/office/drawing/2014/main" id="{ACAEB532-F17A-F2EE-9BF4-EAAAE3AFBCA8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9375" y="6310665"/>
            <a:ext cx="617774" cy="380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688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in a room&#10;&#10;Description automatically generated">
            <a:extLst>
              <a:ext uri="{FF2B5EF4-FFF2-40B4-BE49-F238E27FC236}">
                <a16:creationId xmlns:a16="http://schemas.microsoft.com/office/drawing/2014/main" id="{6F105F04-A3BD-C41D-718D-F76D841CB26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98680" cy="6918008"/>
          </a:xfrm>
          <a:prstGeom prst="rect">
            <a:avLst/>
          </a:prstGeom>
        </p:spPr>
      </p:pic>
      <p:pic>
        <p:nvPicPr>
          <p:cNvPr id="9" name="Picture 8" descr="A white outline of a person's head with a sword and a snake&#10;&#10;Description automatically generated">
            <a:extLst>
              <a:ext uri="{FF2B5EF4-FFF2-40B4-BE49-F238E27FC236}">
                <a16:creationId xmlns:a16="http://schemas.microsoft.com/office/drawing/2014/main" id="{40BFFBDE-41DD-4F48-9286-13D5000B1C2D}"/>
              </a:ext>
            </a:extLst>
          </p:cNvPr>
          <p:cNvPicPr/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864" y="2164405"/>
            <a:ext cx="2906272" cy="2906272"/>
          </a:xfrm>
          <a:prstGeom prst="rect">
            <a:avLst/>
          </a:prstGeom>
        </p:spPr>
      </p:pic>
      <p:pic>
        <p:nvPicPr>
          <p:cNvPr id="10" name="Picture 9" descr="A black and white logo&#10;&#10;Description automatically generated">
            <a:extLst>
              <a:ext uri="{FF2B5EF4-FFF2-40B4-BE49-F238E27FC236}">
                <a16:creationId xmlns:a16="http://schemas.microsoft.com/office/drawing/2014/main" id="{10A043E4-10B4-F839-8119-263E9F28609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4406" y="6386389"/>
            <a:ext cx="895927" cy="305237"/>
          </a:xfrm>
          <a:prstGeom prst="rect">
            <a:avLst/>
          </a:prstGeom>
        </p:spPr>
      </p:pic>
      <p:pic>
        <p:nvPicPr>
          <p:cNvPr id="11" name="Picture 10" descr="A black and white logo&#10;&#10;Description automatically generated">
            <a:extLst>
              <a:ext uri="{FF2B5EF4-FFF2-40B4-BE49-F238E27FC236}">
                <a16:creationId xmlns:a16="http://schemas.microsoft.com/office/drawing/2014/main" id="{A2AF74B5-6C82-8913-678D-55617E0B5CCB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8816" y="6428823"/>
            <a:ext cx="895927" cy="262805"/>
          </a:xfrm>
          <a:prstGeom prst="rect">
            <a:avLst/>
          </a:prstGeom>
        </p:spPr>
      </p:pic>
      <p:pic>
        <p:nvPicPr>
          <p:cNvPr id="12" name="Picture 11" descr="A white text with circles and dots on a black background&#10;&#10;Description automatically generated">
            <a:extLst>
              <a:ext uri="{FF2B5EF4-FFF2-40B4-BE49-F238E27FC236}">
                <a16:creationId xmlns:a16="http://schemas.microsoft.com/office/drawing/2014/main" id="{87A9C235-9BE8-06F9-1616-ECB79A4C528F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9375" y="6310665"/>
            <a:ext cx="617774" cy="380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8590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55930CA7-5352-B53B-99EC-595E8FD8D2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5" name="Picture 4" descr="A white outline of a person's head with a sword and a snake&#10;&#10;Description automatically generated">
            <a:extLst>
              <a:ext uri="{FF2B5EF4-FFF2-40B4-BE49-F238E27FC236}">
                <a16:creationId xmlns:a16="http://schemas.microsoft.com/office/drawing/2014/main" id="{FEB49CA3-C0F1-889E-6347-105DEDD09E08}"/>
              </a:ext>
            </a:extLst>
          </p:cNvPr>
          <p:cNvPicPr/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864" y="2164405"/>
            <a:ext cx="2906272" cy="2906272"/>
          </a:xfrm>
          <a:prstGeom prst="rect">
            <a:avLst/>
          </a:prstGeom>
        </p:spPr>
      </p:pic>
      <p:pic>
        <p:nvPicPr>
          <p:cNvPr id="2" name="Picture 1" descr="A black and white logo&#10;&#10;Description automatically generated">
            <a:extLst>
              <a:ext uri="{FF2B5EF4-FFF2-40B4-BE49-F238E27FC236}">
                <a16:creationId xmlns:a16="http://schemas.microsoft.com/office/drawing/2014/main" id="{810D8A62-9D77-6481-B129-31B50EA6DED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4406" y="6386389"/>
            <a:ext cx="895927" cy="305237"/>
          </a:xfrm>
          <a:prstGeom prst="rect">
            <a:avLst/>
          </a:prstGeom>
        </p:spPr>
      </p:pic>
      <p:pic>
        <p:nvPicPr>
          <p:cNvPr id="3" name="Picture 2" descr="A black and white logo&#10;&#10;Description automatically generated">
            <a:extLst>
              <a:ext uri="{FF2B5EF4-FFF2-40B4-BE49-F238E27FC236}">
                <a16:creationId xmlns:a16="http://schemas.microsoft.com/office/drawing/2014/main" id="{06212035-180D-5A0D-E69C-7759A66EEF8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8816" y="6428823"/>
            <a:ext cx="895927" cy="262805"/>
          </a:xfrm>
          <a:prstGeom prst="rect">
            <a:avLst/>
          </a:prstGeom>
        </p:spPr>
      </p:pic>
      <p:pic>
        <p:nvPicPr>
          <p:cNvPr id="6" name="Picture 5" descr="A white text with circles and dots on a black background&#10;&#10;Description automatically generated">
            <a:extLst>
              <a:ext uri="{FF2B5EF4-FFF2-40B4-BE49-F238E27FC236}">
                <a16:creationId xmlns:a16="http://schemas.microsoft.com/office/drawing/2014/main" id="{0FC4034D-7101-13AA-B409-5C2BB9DD6014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9375" y="6310665"/>
            <a:ext cx="617774" cy="380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6668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outline of a person's head with a sword and a snake&#10;&#10;Description automatically generated">
            <a:extLst>
              <a:ext uri="{FF2B5EF4-FFF2-40B4-BE49-F238E27FC236}">
                <a16:creationId xmlns:a16="http://schemas.microsoft.com/office/drawing/2014/main" id="{9903DA6E-6B28-CB7D-7B77-1472D5141CB4}"/>
              </a:ext>
            </a:extLst>
          </p:cNvPr>
          <p:cNvPicPr/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864" y="2164405"/>
            <a:ext cx="2906272" cy="2906272"/>
          </a:xfrm>
          <a:prstGeom prst="rect">
            <a:avLst/>
          </a:prstGeom>
        </p:spPr>
      </p:pic>
      <p:pic>
        <p:nvPicPr>
          <p:cNvPr id="4" name="Picture 3" descr="A black and white logo&#10;&#10;Description automatically generated">
            <a:extLst>
              <a:ext uri="{FF2B5EF4-FFF2-40B4-BE49-F238E27FC236}">
                <a16:creationId xmlns:a16="http://schemas.microsoft.com/office/drawing/2014/main" id="{24813E19-AD4D-4A80-70BC-E10F48A5136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4406" y="6386389"/>
            <a:ext cx="895927" cy="305237"/>
          </a:xfrm>
          <a:prstGeom prst="rect">
            <a:avLst/>
          </a:prstGeom>
        </p:spPr>
      </p:pic>
      <p:pic>
        <p:nvPicPr>
          <p:cNvPr id="5" name="Picture 4" descr="A black and white logo&#10;&#10;Description automatically generated">
            <a:extLst>
              <a:ext uri="{FF2B5EF4-FFF2-40B4-BE49-F238E27FC236}">
                <a16:creationId xmlns:a16="http://schemas.microsoft.com/office/drawing/2014/main" id="{A7383DE6-4BB7-855F-22B7-289DA7B89DA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8816" y="6428823"/>
            <a:ext cx="895927" cy="262805"/>
          </a:xfrm>
          <a:prstGeom prst="rect">
            <a:avLst/>
          </a:prstGeom>
        </p:spPr>
      </p:pic>
      <p:pic>
        <p:nvPicPr>
          <p:cNvPr id="6" name="Picture 5" descr="A white text with circles and dots on a black background&#10;&#10;Description automatically generated">
            <a:extLst>
              <a:ext uri="{FF2B5EF4-FFF2-40B4-BE49-F238E27FC236}">
                <a16:creationId xmlns:a16="http://schemas.microsoft.com/office/drawing/2014/main" id="{8BFCDA6D-E435-2C38-45B6-7886234FBD4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9375" y="6310665"/>
            <a:ext cx="617774" cy="380961"/>
          </a:xfrm>
          <a:prstGeom prst="rect">
            <a:avLst/>
          </a:prstGeom>
        </p:spPr>
      </p:pic>
      <p:pic>
        <p:nvPicPr>
          <p:cNvPr id="7" name="Picture 6" descr="A white logo with black background&#10;&#10;Description automatically generated">
            <a:extLst>
              <a:ext uri="{FF2B5EF4-FFF2-40B4-BE49-F238E27FC236}">
                <a16:creationId xmlns:a16="http://schemas.microsoft.com/office/drawing/2014/main" id="{708E0023-995B-0023-14D6-597BEE3D2597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50" y="6044183"/>
            <a:ext cx="923925" cy="622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4611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outline of a person's head with a sword and a snake&#10;&#10;Description automatically generated">
            <a:extLst>
              <a:ext uri="{FF2B5EF4-FFF2-40B4-BE49-F238E27FC236}">
                <a16:creationId xmlns:a16="http://schemas.microsoft.com/office/drawing/2014/main" id="{9903DA6E-6B28-CB7D-7B77-1472D5141CB4}"/>
              </a:ext>
            </a:extLst>
          </p:cNvPr>
          <p:cNvPicPr/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864" y="2164405"/>
            <a:ext cx="2906272" cy="2906272"/>
          </a:xfrm>
          <a:prstGeom prst="rect">
            <a:avLst/>
          </a:prstGeom>
        </p:spPr>
      </p:pic>
      <p:pic>
        <p:nvPicPr>
          <p:cNvPr id="4" name="Picture 3" descr="A black and white logo&#10;&#10;Description automatically generated">
            <a:extLst>
              <a:ext uri="{FF2B5EF4-FFF2-40B4-BE49-F238E27FC236}">
                <a16:creationId xmlns:a16="http://schemas.microsoft.com/office/drawing/2014/main" id="{24813E19-AD4D-4A80-70BC-E10F48A5136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4406" y="6386389"/>
            <a:ext cx="895927" cy="305237"/>
          </a:xfrm>
          <a:prstGeom prst="rect">
            <a:avLst/>
          </a:prstGeom>
        </p:spPr>
      </p:pic>
      <p:pic>
        <p:nvPicPr>
          <p:cNvPr id="5" name="Picture 4" descr="A black and white logo&#10;&#10;Description automatically generated">
            <a:extLst>
              <a:ext uri="{FF2B5EF4-FFF2-40B4-BE49-F238E27FC236}">
                <a16:creationId xmlns:a16="http://schemas.microsoft.com/office/drawing/2014/main" id="{A7383DE6-4BB7-855F-22B7-289DA7B89DA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8816" y="6428823"/>
            <a:ext cx="895927" cy="262805"/>
          </a:xfrm>
          <a:prstGeom prst="rect">
            <a:avLst/>
          </a:prstGeom>
        </p:spPr>
      </p:pic>
      <p:pic>
        <p:nvPicPr>
          <p:cNvPr id="6" name="Picture 5" descr="A white text with circles and dots on a black background&#10;&#10;Description automatically generated">
            <a:extLst>
              <a:ext uri="{FF2B5EF4-FFF2-40B4-BE49-F238E27FC236}">
                <a16:creationId xmlns:a16="http://schemas.microsoft.com/office/drawing/2014/main" id="{8BFCDA6D-E435-2C38-45B6-7886234FBD4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9375" y="6310665"/>
            <a:ext cx="617774" cy="380961"/>
          </a:xfrm>
          <a:prstGeom prst="rect">
            <a:avLst/>
          </a:prstGeom>
        </p:spPr>
      </p:pic>
      <p:pic>
        <p:nvPicPr>
          <p:cNvPr id="7" name="Picture 6" descr="A white logo with black background&#10;&#10;Description automatically generated">
            <a:extLst>
              <a:ext uri="{FF2B5EF4-FFF2-40B4-BE49-F238E27FC236}">
                <a16:creationId xmlns:a16="http://schemas.microsoft.com/office/drawing/2014/main" id="{708E0023-995B-0023-14D6-597BEE3D2597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50" y="6044183"/>
            <a:ext cx="923925" cy="622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455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in a room&#10;&#10;Description automatically generated">
            <a:extLst>
              <a:ext uri="{FF2B5EF4-FFF2-40B4-BE49-F238E27FC236}">
                <a16:creationId xmlns:a16="http://schemas.microsoft.com/office/drawing/2014/main" id="{B29CBA5B-68A2-8B53-48EA-836C1239002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5" name="Picture 4" descr="A white outline of a person's head with a sword and a snake&#10;&#10;Description automatically generated">
            <a:extLst>
              <a:ext uri="{FF2B5EF4-FFF2-40B4-BE49-F238E27FC236}">
                <a16:creationId xmlns:a16="http://schemas.microsoft.com/office/drawing/2014/main" id="{AF0E96E4-FE3E-6604-0FB8-75CF4C6DFB26}"/>
              </a:ext>
            </a:extLst>
          </p:cNvPr>
          <p:cNvPicPr/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864" y="2164405"/>
            <a:ext cx="2906272" cy="2906272"/>
          </a:xfrm>
          <a:prstGeom prst="rect">
            <a:avLst/>
          </a:prstGeom>
        </p:spPr>
      </p:pic>
      <p:pic>
        <p:nvPicPr>
          <p:cNvPr id="6" name="Picture 5" descr="A black and white logo&#10;&#10;Description automatically generated">
            <a:extLst>
              <a:ext uri="{FF2B5EF4-FFF2-40B4-BE49-F238E27FC236}">
                <a16:creationId xmlns:a16="http://schemas.microsoft.com/office/drawing/2014/main" id="{519FDCBA-21BE-F099-F083-D335CA11567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4406" y="6386389"/>
            <a:ext cx="895927" cy="305237"/>
          </a:xfrm>
          <a:prstGeom prst="rect">
            <a:avLst/>
          </a:prstGeom>
        </p:spPr>
      </p:pic>
      <p:pic>
        <p:nvPicPr>
          <p:cNvPr id="7" name="Picture 6" descr="A black and white logo&#10;&#10;Description automatically generated">
            <a:extLst>
              <a:ext uri="{FF2B5EF4-FFF2-40B4-BE49-F238E27FC236}">
                <a16:creationId xmlns:a16="http://schemas.microsoft.com/office/drawing/2014/main" id="{F4F17937-4E19-6E1F-F5CC-0A378484A86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8816" y="6428823"/>
            <a:ext cx="895927" cy="262805"/>
          </a:xfrm>
          <a:prstGeom prst="rect">
            <a:avLst/>
          </a:prstGeom>
        </p:spPr>
      </p:pic>
      <p:pic>
        <p:nvPicPr>
          <p:cNvPr id="9" name="Picture 8" descr="A white text with circles and dots on a black background&#10;&#10;Description automatically generated">
            <a:extLst>
              <a:ext uri="{FF2B5EF4-FFF2-40B4-BE49-F238E27FC236}">
                <a16:creationId xmlns:a16="http://schemas.microsoft.com/office/drawing/2014/main" id="{2A562F9B-3829-BBF1-D1F7-3B2C2C9DD28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9375" y="6310665"/>
            <a:ext cx="617774" cy="380961"/>
          </a:xfrm>
          <a:prstGeom prst="rect">
            <a:avLst/>
          </a:prstGeom>
        </p:spPr>
      </p:pic>
      <p:pic>
        <p:nvPicPr>
          <p:cNvPr id="10" name="Picture 9" descr="A white logo with black background&#10;&#10;Description automatically generated">
            <a:extLst>
              <a:ext uri="{FF2B5EF4-FFF2-40B4-BE49-F238E27FC236}">
                <a16:creationId xmlns:a16="http://schemas.microsoft.com/office/drawing/2014/main" id="{DAE3B73B-7FFD-3F0E-9B04-33575248788A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50" y="6044183"/>
            <a:ext cx="923925" cy="622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144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9.png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0154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4" r:id="rId2"/>
    <p:sldLayoutId id="2147483666" r:id="rId3"/>
    <p:sldLayoutId id="2147483650" r:id="rId4"/>
    <p:sldLayoutId id="2147483700" r:id="rId5"/>
    <p:sldLayoutId id="2147483692" r:id="rId6"/>
    <p:sldLayoutId id="2147483703" r:id="rId7"/>
    <p:sldLayoutId id="2147483667" r:id="rId8"/>
    <p:sldLayoutId id="214748370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1BE80AED-A296-CD9E-2B10-745565F2659A}"/>
              </a:ext>
            </a:extLst>
          </p:cNvPr>
          <p:cNvPicPr/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8540" y="0"/>
            <a:ext cx="963460" cy="963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477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91" r:id="rId3"/>
    <p:sldLayoutId id="2147483676" r:id="rId4"/>
    <p:sldLayoutId id="2147483677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213C105E-655D-7A9F-BED7-3B031F7F9798}"/>
              </a:ext>
            </a:extLst>
          </p:cNvPr>
          <p:cNvPicPr/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8540" y="0"/>
            <a:ext cx="963460" cy="963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801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16" r:id="rId2"/>
    <p:sldLayoutId id="2147483715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teachinglab@hanken.fi" TargetMode="External"/><Relationship Id="rId2" Type="http://schemas.openxmlformats.org/officeDocument/2006/relationships/hyperlink" Target="https://www.futurelearn.com/partners/hanken-school-of-economics" TargetMode="Externa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hanken.fi/masters" TargetMode="Externa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75097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626477DD-F6D4-823C-F755-F455BB8E22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91879" y="1695841"/>
            <a:ext cx="8386038" cy="4163800"/>
          </a:xfrm>
        </p:spPr>
        <p:txBody>
          <a:bodyPr/>
          <a:lstStyle/>
          <a:p>
            <a:pPr marL="285750" indent="-285750">
              <a:buClrTx/>
              <a:buFont typeface="Arial" panose="020B0604020202020204" pitchFamily="34" charset="0"/>
              <a:buChar char="•"/>
            </a:pPr>
            <a:r>
              <a:rPr lang="sv-FI" sz="1600" dirty="0"/>
              <a:t>Hanken erbjuder globalt tillgängliga kurser som är gratis och öppna för alla. Hankens kursutbud innefattar </a:t>
            </a:r>
            <a:r>
              <a:rPr lang="sv-FI" sz="1600" dirty="0" err="1"/>
              <a:t>MOOC:ar</a:t>
            </a:r>
            <a:r>
              <a:rPr lang="sv-FI" sz="1600" dirty="0"/>
              <a:t> i ämnen som tjänsteforskning, logistik och hållbar utveckling.</a:t>
            </a:r>
          </a:p>
          <a:p>
            <a:pPr marL="285750" indent="-285750">
              <a:buClrTx/>
              <a:buFont typeface="Arial" panose="020B0604020202020204" pitchFamily="34" charset="0"/>
              <a:buChar char="•"/>
            </a:pPr>
            <a:r>
              <a:rPr lang="sv-FI" sz="1600" dirty="0"/>
              <a:t>Hanken erbjuder </a:t>
            </a:r>
            <a:r>
              <a:rPr lang="sv-FI" sz="1600" dirty="0" err="1"/>
              <a:t>MOOC:ar</a:t>
            </a:r>
            <a:r>
              <a:rPr lang="sv-FI" sz="1600" dirty="0"/>
              <a:t> via plattformen </a:t>
            </a:r>
            <a:r>
              <a:rPr lang="sv-FI" sz="1600" dirty="0" err="1">
                <a:hlinkClick r:id="rId2"/>
              </a:rPr>
              <a:t>FutureLearn</a:t>
            </a:r>
            <a:r>
              <a:rPr lang="sv-FI" sz="1600" dirty="0"/>
              <a:t>. Kursdeltagarna får ta del av korta föreläsningar, artiklar, diskussioner och tester på distans. Allt kursmaterial är anpassat för användning på både mobila enheter och datorer. </a:t>
            </a:r>
          </a:p>
          <a:p>
            <a:pPr marL="285750" indent="-285750">
              <a:buClrTx/>
              <a:buFont typeface="Arial" panose="020B0604020202020204" pitchFamily="34" charset="0"/>
              <a:buChar char="•"/>
            </a:pPr>
            <a:r>
              <a:rPr lang="sv-FI" sz="1600" dirty="0"/>
              <a:t>För frågor om Hankens </a:t>
            </a:r>
            <a:r>
              <a:rPr lang="sv-FI" sz="1600" dirty="0" err="1"/>
              <a:t>MOOC:ar</a:t>
            </a:r>
            <a:r>
              <a:rPr lang="sv-FI" sz="1600" dirty="0"/>
              <a:t>, kontakta </a:t>
            </a:r>
            <a:r>
              <a:rPr lang="sv-FI" sz="1600" dirty="0" err="1"/>
              <a:t>Teaching</a:t>
            </a:r>
            <a:r>
              <a:rPr lang="sv-FI" sz="1600" dirty="0"/>
              <a:t> Lab: </a:t>
            </a:r>
            <a:r>
              <a:rPr lang="sv-FI" sz="1600" dirty="0">
                <a:hlinkClick r:id="rId3"/>
              </a:rPr>
              <a:t>teachinglab@hanken.fi</a:t>
            </a:r>
            <a:endParaRPr lang="sv-FI" sz="1600" dirty="0"/>
          </a:p>
          <a:p>
            <a:endParaRPr lang="sv-FI" sz="16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A46D89F-723B-723F-9F57-45123AED0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MASSIVE OPEN ONLINE COURSE (MOOC)</a:t>
            </a:r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25526772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7FD1E6F6-0E6B-D55E-E75D-80EEE99306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8325" y="1483189"/>
            <a:ext cx="6150570" cy="4827176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FI" sz="1600" dirty="0"/>
              <a:t>En termin utomlands (utbytesstudier eller praktik) ingår som en obligatorisk del av kandidatexamen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FI" sz="1600" dirty="0"/>
              <a:t>Hanken skickar ut ca 260 utbytesstudenter och tar emot ca 220 inkommande utbytesstudenter per år.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FI" sz="1600" dirty="0"/>
              <a:t>Alla inkommande utbytesstudenter tas emot av Hankens engagerade tutorer som ger hjälp och stöd och ordnar socialt program under hela terminen</a:t>
            </a:r>
          </a:p>
          <a:p>
            <a:endParaRPr lang="sv-FI" sz="16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A838A89-C785-EE5F-672E-CD195D649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FI" dirty="0"/>
              <a:t>STUDENTUTBYTE</a:t>
            </a:r>
          </a:p>
        </p:txBody>
      </p:sp>
      <p:pic>
        <p:nvPicPr>
          <p:cNvPr id="11" name="Picture Placeholder 10" descr="A group of people standing outside a building&#10;&#10;Description automatically generated">
            <a:extLst>
              <a:ext uri="{FF2B5EF4-FFF2-40B4-BE49-F238E27FC236}">
                <a16:creationId xmlns:a16="http://schemas.microsoft.com/office/drawing/2014/main" id="{D101B7C3-1FBD-3737-DD50-4D9227F3922D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47000" y="0"/>
            <a:ext cx="4445000" cy="6858000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DD8A76-8F16-CCE5-617B-3582295F256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23149263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FFED6A32-3837-EB25-06F2-7F2A8D4239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8324" y="1530981"/>
            <a:ext cx="4515787" cy="4827176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FI" sz="1600" dirty="0"/>
              <a:t>Hanken har över 130 samarbets-</a:t>
            </a:r>
            <a:br>
              <a:rPr lang="sv-FI" sz="1600" dirty="0"/>
            </a:br>
            <a:r>
              <a:rPr lang="sv-FI" sz="1600" dirty="0"/>
              <a:t>universitet i fler än 38 länder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FI" sz="1600" dirty="0"/>
              <a:t>Hanken är aktiv i Erasmus+ och </a:t>
            </a:r>
            <a:br>
              <a:rPr lang="sv-FI" sz="1600" dirty="0"/>
            </a:br>
            <a:r>
              <a:rPr lang="sv-FI" sz="1600" dirty="0"/>
              <a:t>Nordplus-programmen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FI" sz="1600" dirty="0"/>
              <a:t>Medlem i det internationella QTEM-masternätverket (</a:t>
            </a:r>
            <a:r>
              <a:rPr lang="sv-FI" sz="1600" dirty="0" err="1"/>
              <a:t>Quantitative</a:t>
            </a:r>
            <a:r>
              <a:rPr lang="sv-FI" sz="1600" dirty="0"/>
              <a:t> </a:t>
            </a:r>
            <a:r>
              <a:rPr lang="sv-FI" sz="1600" dirty="0" err="1"/>
              <a:t>Techniques</a:t>
            </a:r>
            <a:r>
              <a:rPr lang="sv-FI" sz="1600" dirty="0"/>
              <a:t> for </a:t>
            </a:r>
            <a:r>
              <a:rPr lang="sv-FI" sz="1600" dirty="0" err="1"/>
              <a:t>Economics</a:t>
            </a:r>
            <a:r>
              <a:rPr lang="sv-FI" sz="1600" dirty="0"/>
              <a:t> and Management).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FI" sz="1600" dirty="0"/>
              <a:t>Gemensam Winter </a:t>
            </a:r>
            <a:r>
              <a:rPr lang="sv-FI" sz="1600" dirty="0" err="1"/>
              <a:t>School</a:t>
            </a:r>
            <a:r>
              <a:rPr lang="sv-FI" sz="1600" dirty="0"/>
              <a:t> med Ekonomihögskolan vid Lunds universitet.</a:t>
            </a:r>
          </a:p>
          <a:p>
            <a:endParaRPr lang="sv-FI" sz="16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D2BFFB0-C306-CA41-9C28-9EEDC2EB21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FI" dirty="0"/>
              <a:t>HANKENS PARTNERUNIVERSITET</a:t>
            </a:r>
          </a:p>
        </p:txBody>
      </p:sp>
      <p:pic>
        <p:nvPicPr>
          <p:cNvPr id="4" name="Picture 3" descr="Map&#10;&#10;Description automatically generated">
            <a:extLst>
              <a:ext uri="{FF2B5EF4-FFF2-40B4-BE49-F238E27FC236}">
                <a16:creationId xmlns:a16="http://schemas.microsoft.com/office/drawing/2014/main" id="{CBABE632-D3FD-7E67-4F62-DF82CFF54CD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7891" y="2024907"/>
            <a:ext cx="5447791" cy="3637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6735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B3DDC202-7054-9E0F-7B01-BE49DF5F5F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05663" y="2030824"/>
            <a:ext cx="6478675" cy="4827176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FI" sz="1600" dirty="0"/>
              <a:t>Omvandlar akademisk forskning och senaste affärspraxis till olika lösningar för att främja tillväxt och förnya människor och organisationer.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FI" sz="1600" dirty="0"/>
              <a:t>Erbjuder kvalitativa lösningar inom bland annat strategisk förnyelse, ledarskaps- och kompetensutveckling för ledare, ledningsgrupper, team och experter globalt.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FI" sz="1600" dirty="0"/>
              <a:t>Stöder och coachar organisationer och individer i personalanpassning och förändringssituationer.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FI" sz="1600" dirty="0"/>
              <a:t>Ägs av Hanken och Handelshögskolan i Stockholm.</a:t>
            </a:r>
          </a:p>
          <a:p>
            <a:endParaRPr lang="sv-FI" sz="16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BC86E38-69A3-54DE-9A98-CEDCF3F584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FI" dirty="0"/>
              <a:t>HANKEN &amp; SSE EXECUTIVE EDUCATION</a:t>
            </a:r>
          </a:p>
        </p:txBody>
      </p:sp>
      <p:pic>
        <p:nvPicPr>
          <p:cNvPr id="7" name="Picture Placeholder 6" descr="A couple of men in suits&#10;&#10;Description automatically generated">
            <a:extLst>
              <a:ext uri="{FF2B5EF4-FFF2-40B4-BE49-F238E27FC236}">
                <a16:creationId xmlns:a16="http://schemas.microsoft.com/office/drawing/2014/main" id="{D1344E69-CB1A-E491-AFD2-747CA32F72DC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84C1D8-B64E-34DF-40A6-2E256A45E68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16569602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FF6E8E61-D706-2954-F62E-5EB2B129EB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05663" y="1622837"/>
            <a:ext cx="6478675" cy="4827176"/>
          </a:xfrm>
        </p:spPr>
        <p:txBody>
          <a:bodyPr/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sv-FI" sz="1600" b="0" i="0" dirty="0">
                <a:solidFill>
                  <a:srgbClr val="353535"/>
                </a:solidFill>
                <a:effectLst/>
              </a:rPr>
              <a:t>Hanken </a:t>
            </a:r>
            <a:r>
              <a:rPr lang="sv-FI" sz="1600" b="0" i="0" dirty="0" err="1">
                <a:solidFill>
                  <a:srgbClr val="353535"/>
                </a:solidFill>
                <a:effectLst/>
              </a:rPr>
              <a:t>Executive</a:t>
            </a:r>
            <a:r>
              <a:rPr lang="sv-FI" sz="1600" b="0" i="0" dirty="0">
                <a:solidFill>
                  <a:srgbClr val="353535"/>
                </a:solidFill>
                <a:effectLst/>
              </a:rPr>
              <a:t> MBA är ett engelskspråkigt fortbildningsprogram i Helsingfors.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sv-FI" sz="1600" b="0" i="0" dirty="0">
                <a:solidFill>
                  <a:srgbClr val="353535"/>
                </a:solidFill>
                <a:effectLst/>
              </a:rPr>
              <a:t>Det flexibla deltidsprogrammet gör det möjligt för dig att växa som yrkesperson, stärka din affärskompetens och utveckla dina ledarskapsfärdigheter.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sv-FI" sz="1600" dirty="0">
                <a:solidFill>
                  <a:srgbClr val="353535"/>
                </a:solidFill>
              </a:rPr>
              <a:t>Studierna kan inledas i mars eller oktober och kan slutföras på 1,5, 2 eller 2,5 år.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sv-FI" sz="1600" b="0" i="0" dirty="0">
                <a:solidFill>
                  <a:srgbClr val="353535"/>
                </a:solidFill>
                <a:effectLst/>
              </a:rPr>
              <a:t>Hanken </a:t>
            </a:r>
            <a:r>
              <a:rPr lang="sv-FI" sz="1600" b="0" i="0" dirty="0" err="1">
                <a:solidFill>
                  <a:srgbClr val="353535"/>
                </a:solidFill>
                <a:effectLst/>
              </a:rPr>
              <a:t>Executive</a:t>
            </a:r>
            <a:r>
              <a:rPr lang="sv-FI" sz="1600" b="0" i="0" dirty="0">
                <a:solidFill>
                  <a:srgbClr val="353535"/>
                </a:solidFill>
                <a:effectLst/>
              </a:rPr>
              <a:t> MBA är ett internationellt </a:t>
            </a:r>
            <a:r>
              <a:rPr lang="sv-FI" sz="1600" b="0" i="0" dirty="0" err="1">
                <a:solidFill>
                  <a:srgbClr val="353535"/>
                </a:solidFill>
                <a:effectLst/>
              </a:rPr>
              <a:t>trippelackrediterat</a:t>
            </a:r>
            <a:r>
              <a:rPr lang="sv-FI" sz="1600" b="0" i="0" dirty="0">
                <a:solidFill>
                  <a:srgbClr val="353535"/>
                </a:solidFill>
                <a:effectLst/>
              </a:rPr>
              <a:t> progra</a:t>
            </a:r>
            <a:r>
              <a:rPr lang="sv-FI" sz="1600" dirty="0">
                <a:solidFill>
                  <a:srgbClr val="353535"/>
                </a:solidFill>
              </a:rPr>
              <a:t>m </a:t>
            </a:r>
            <a:r>
              <a:rPr lang="sv-FI" sz="1600" b="0" i="0" dirty="0">
                <a:solidFill>
                  <a:srgbClr val="353535"/>
                </a:solidFill>
                <a:effectLst/>
              </a:rPr>
              <a:t>(AMBA, AACSB, EQUIS).</a:t>
            </a:r>
            <a:endParaRPr lang="en-GB" sz="1600" b="0" i="0" dirty="0">
              <a:solidFill>
                <a:srgbClr val="353535"/>
              </a:solidFill>
              <a:effectLst/>
            </a:endParaRPr>
          </a:p>
          <a:p>
            <a:endParaRPr lang="sv-FI" sz="16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7DE2B13-8E94-E2F0-4C16-275C8D40F7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HANKEN EXECUTIVE MBA</a:t>
            </a:r>
            <a:br>
              <a:rPr lang="en-GB" dirty="0"/>
            </a:br>
            <a:r>
              <a:rPr lang="en-GB" dirty="0"/>
              <a:t> </a:t>
            </a:r>
            <a:endParaRPr lang="sv-FI" dirty="0"/>
          </a:p>
        </p:txBody>
      </p:sp>
      <p:pic>
        <p:nvPicPr>
          <p:cNvPr id="7" name="Picture Placeholder 6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id="{973A4684-2706-98B2-2A2E-7D2A2F12A34A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22405E-71E6-F487-7F1E-F36B9DA5C70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42806682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FB348954-9D74-DC68-FFDF-F96D14FEFB5F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47000" y="0"/>
            <a:ext cx="4445000" cy="6858000"/>
          </a:xfr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C9E1354C-D062-27FD-8AA8-D9580F24DDF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FI" sz="1600" dirty="0"/>
              <a:t>Ca 16 000 alumner i 70 länder världen över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FI" sz="1600" dirty="0"/>
              <a:t>Engagerat alumnnätverk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FI" sz="1600" dirty="0"/>
              <a:t>Ca 10 alumnevenemang årligen i Helsingfors och Vasa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sv-FI" sz="1600" dirty="0"/>
              <a:t>Hankendagen (Helsingfors och Vasa)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sv-FI" sz="1600" dirty="0"/>
              <a:t>Internationella </a:t>
            </a:r>
            <a:r>
              <a:rPr lang="sv-FI" sz="1600" dirty="0" err="1"/>
              <a:t>alumndagar</a:t>
            </a:r>
            <a:r>
              <a:rPr lang="sv-FI" sz="1600" dirty="0"/>
              <a:t> (Stockholm, London, Bryssel, Zürich, Berlin)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FI" sz="1600" dirty="0"/>
              <a:t>Över 70 mentorer ställer upp årligen för studenter &amp; nyblivna alumner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FI" sz="1600" dirty="0"/>
              <a:t>Aktiv kommunikation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sv-FI" sz="1600" dirty="0"/>
              <a:t>Månatligt alumnbrev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sv-FI" sz="1600" dirty="0"/>
              <a:t>Magasinet Hanken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sv-FI" sz="1600" dirty="0"/>
              <a:t>Hanken Alumni-grupper på Facebook och LinkedIn</a:t>
            </a:r>
          </a:p>
          <a:p>
            <a:endParaRPr lang="sv-FI" sz="1400" dirty="0"/>
          </a:p>
          <a:p>
            <a:endParaRPr lang="sv-FI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265F281-F75A-6D29-F004-815E986438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FI" dirty="0"/>
              <a:t>HANKEN ALUMNI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11683F7-2D64-0641-B435-4B6E8D4FFCD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3253346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8CE01D8C-64F8-3CBD-F0B9-D8E57A62E9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8325" y="1483188"/>
            <a:ext cx="9655350" cy="4163800"/>
          </a:xfrm>
        </p:spPr>
        <p:txBody>
          <a:bodyPr/>
          <a:lstStyle/>
          <a:p>
            <a:r>
              <a:rPr lang="sv-FI" sz="1600" b="1" dirty="0"/>
              <a:t>Hanken Business Lab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sv-FI" sz="1600"/>
              <a:t>Pre-företagsinkubatorn </a:t>
            </a:r>
            <a:r>
              <a:rPr lang="sv-FI" sz="1600" dirty="0"/>
              <a:t>the </a:t>
            </a:r>
            <a:r>
              <a:rPr lang="sv-FI" sz="1600" dirty="0" err="1"/>
              <a:t>Playground</a:t>
            </a:r>
            <a:endParaRPr lang="sv-FI" sz="1600" b="1" dirty="0"/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sv-FI" sz="1600" dirty="0"/>
              <a:t>Företagsinkubator för entreprenörer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sv-FI" sz="1600" dirty="0"/>
              <a:t>Målgrupp: uppstartsbolag, tillväxtbolag, föreningar och individer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sv-FI" sz="1600" dirty="0"/>
              <a:t>Målet är att hjälpa medlemmarna uppnå betydande tillväxt</a:t>
            </a:r>
          </a:p>
          <a:p>
            <a:r>
              <a:rPr lang="sv-FI" sz="1600" b="1" dirty="0"/>
              <a:t>Quantum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sv-FI" sz="1600" dirty="0"/>
              <a:t>Datalabb med datadrivet värdeskapande i fokus 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sv-FI" sz="1600" dirty="0"/>
              <a:t>Databaser med företagsdata och finansiella data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sv-FI" sz="1600" dirty="0"/>
              <a:t>Hantering av </a:t>
            </a:r>
            <a:r>
              <a:rPr lang="sv-FI" sz="1600" dirty="0" err="1"/>
              <a:t>big</a:t>
            </a:r>
            <a:r>
              <a:rPr lang="sv-FI" sz="1600" dirty="0"/>
              <a:t> data och alternativa data</a:t>
            </a:r>
          </a:p>
          <a:p>
            <a:endParaRPr lang="sv-FI" sz="16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60D5EFD-D88A-44F8-2824-FA58D18C7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FI" dirty="0"/>
              <a:t>FÖRETAGSINKUBATORER OCH DATALABB</a:t>
            </a:r>
          </a:p>
        </p:txBody>
      </p:sp>
    </p:spTree>
    <p:extLst>
      <p:ext uri="{BB962C8B-B14F-4D97-AF65-F5344CB8AC3E}">
        <p14:creationId xmlns:p14="http://schemas.microsoft.com/office/powerpoint/2010/main" val="25539496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07458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A group of people walking up stairs outside a building&#10;&#10;Description automatically generated">
            <a:extLst>
              <a:ext uri="{FF2B5EF4-FFF2-40B4-BE49-F238E27FC236}">
                <a16:creationId xmlns:a16="http://schemas.microsoft.com/office/drawing/2014/main" id="{93B73BA6-0212-F354-3D61-375047C60789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59E03563-A71A-137D-AF8A-7F714FC9762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sv-FI" sz="1600" dirty="0"/>
              <a:t>Grundades 1909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sv-FI" sz="1600" dirty="0"/>
              <a:t>Universitetsstatus 1927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sv-FI" sz="1600" dirty="0"/>
              <a:t>Rätt att utbilda kandidater, magistrar och </a:t>
            </a:r>
            <a:br>
              <a:rPr lang="sv-FI" sz="1600" dirty="0"/>
            </a:br>
            <a:r>
              <a:rPr lang="sv-FI" sz="1600" dirty="0"/>
              <a:t>doktorer i ekonomi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sv-FI" sz="1600" dirty="0"/>
              <a:t>Enheten i Vasa grundades 1980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sv-FI" sz="1600" dirty="0"/>
              <a:t>Omsättning 27,4 M € (2022)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sv-FI" sz="1600" dirty="0"/>
              <a:t>Balansomslutning 185,9 M€ (2022)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sv-FI" sz="1600" dirty="0"/>
              <a:t>Internationella ackrediteringar: </a:t>
            </a:r>
            <a:br>
              <a:rPr lang="sv-FI" sz="1600" dirty="0"/>
            </a:br>
            <a:r>
              <a:rPr lang="sv-FI" sz="1600" dirty="0"/>
              <a:t>EQUIS, AACSB och AMBA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sv-FI" sz="1600" dirty="0"/>
              <a:t>Internationella rankningar: </a:t>
            </a:r>
            <a:br>
              <a:rPr lang="sv-FI" sz="1600" dirty="0"/>
            </a:br>
            <a:r>
              <a:rPr lang="sv-FI" sz="1600" dirty="0"/>
              <a:t>FT  Masters in Management (46) och US </a:t>
            </a:r>
            <a:r>
              <a:rPr lang="sv-FI" sz="1600" dirty="0" err="1"/>
              <a:t>News</a:t>
            </a:r>
            <a:r>
              <a:rPr lang="sv-FI" sz="1600" dirty="0"/>
              <a:t> (110)</a:t>
            </a:r>
          </a:p>
          <a:p>
            <a:endParaRPr lang="sv-FI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B79671D-D95E-1F4F-B908-524C6BF43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FI" dirty="0"/>
              <a:t>OM HANKEN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A31164-E349-2E10-E4C3-C86889235BD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16459817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C60001E5-12B9-20B0-651D-49FBE599CCC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FI" sz="1600" dirty="0"/>
              <a:t>Undervisningsspråk: svenska och engelska </a:t>
            </a:r>
          </a:p>
          <a:p>
            <a:r>
              <a:rPr lang="sv-FI" sz="1600" dirty="0"/>
              <a:t>4 institutioner och ett språkcenter</a:t>
            </a:r>
          </a:p>
          <a:p>
            <a:r>
              <a:rPr lang="sv-FI" sz="1600" dirty="0"/>
              <a:t>2 650 studenter (20.9.2023)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FI" sz="1600" dirty="0"/>
              <a:t>2 535 kandidat- och magisterstudenter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FI" sz="1600" dirty="0"/>
              <a:t>115 doktorander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FI" sz="1600" dirty="0"/>
              <a:t>20 % vid enheten i Vasa</a:t>
            </a:r>
          </a:p>
          <a:p>
            <a:r>
              <a:rPr lang="sv-FI" sz="1600" dirty="0"/>
              <a:t>299 anställda (2023)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FI" sz="1600" dirty="0"/>
              <a:t>Finlands enda fristående handelshögskola</a:t>
            </a:r>
          </a:p>
          <a:p>
            <a:endParaRPr lang="sv-FI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04C6382-0686-4673-AD31-6B9894B2AF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FI" dirty="0"/>
              <a:t>HANKEN IDAG</a:t>
            </a:r>
          </a:p>
        </p:txBody>
      </p:sp>
      <p:pic>
        <p:nvPicPr>
          <p:cNvPr id="7" name="Picture Placeholder 6" descr="A person standing outside a building&#10;&#10;Description automatically generated">
            <a:extLst>
              <a:ext uri="{FF2B5EF4-FFF2-40B4-BE49-F238E27FC236}">
                <a16:creationId xmlns:a16="http://schemas.microsoft.com/office/drawing/2014/main" id="{1FB1E268-4F49-74E9-4E9F-406842B733BC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47000" y="0"/>
            <a:ext cx="4445000" cy="6858000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246C77-64E8-78B1-C24B-BCCA9D08E83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13355457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A window with a table and chairs in it&#10;&#10;Description automatically generated">
            <a:extLst>
              <a:ext uri="{FF2B5EF4-FFF2-40B4-BE49-F238E27FC236}">
                <a16:creationId xmlns:a16="http://schemas.microsoft.com/office/drawing/2014/main" id="{E45BBF5A-FDEB-4879-19DE-1B764F182301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D188C299-40D4-7AA6-DF56-5D62D825B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N</a:t>
            </a:r>
            <a:r>
              <a:rPr lang="sv-FI" dirty="0"/>
              <a:t>YHETER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B58582C-E0DB-593C-1523-E7BC7146D85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460286E-A855-98BA-4647-CB195F9D4F5C}"/>
              </a:ext>
            </a:extLst>
          </p:cNvPr>
          <p:cNvSpPr txBox="1">
            <a:spLocks/>
          </p:cNvSpPr>
          <p:nvPr/>
        </p:nvSpPr>
        <p:spPr>
          <a:xfrm>
            <a:off x="1233612" y="1546568"/>
            <a:ext cx="6343266" cy="417671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 Narrow" panose="020B0606020202030204" pitchFamily="34" charset="0"/>
              <a:buChar char="―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 Narrow" panose="020B0606020202030204" pitchFamily="34" charset="0"/>
              <a:buChar char="―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 Narrow" panose="020B0606020202030204" pitchFamily="34" charset="0"/>
              <a:buChar char="―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80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 Narrow" panose="020B0606020202030204" pitchFamily="34" charset="0"/>
              <a:buChar char="―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4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 Narrow" panose="020B0606020202030204" pitchFamily="34" charset="0"/>
              <a:buChar char="―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92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 Narrow" panose="020B0606020202030204" pitchFamily="34" charset="0"/>
              <a:buChar char="―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sv-FI" sz="1600" b="1" dirty="0"/>
              <a:t>Global ranking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sv-FI" sz="1600" dirty="0" err="1"/>
              <a:t>Financial</a:t>
            </a:r>
            <a:r>
              <a:rPr lang="sv-FI" sz="1600" dirty="0"/>
              <a:t> Times, Masters in Management: #46 (2023)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br>
              <a:rPr lang="sv-FI" sz="1600" dirty="0"/>
            </a:br>
            <a:r>
              <a:rPr lang="sv-FI" sz="1600" b="1" dirty="0"/>
              <a:t>Utbildning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sv-FI" sz="1600" dirty="0"/>
              <a:t>Rekordantal ansökningar 2024 (alla program)  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sv-FI" sz="1600" dirty="0"/>
              <a:t>Nytt engelskspråkigt kandidatprogram hösten 2024 med 80 studenter (1376 </a:t>
            </a:r>
            <a:r>
              <a:rPr lang="sv-FI" sz="1600"/>
              <a:t>sökanden).</a:t>
            </a:r>
          </a:p>
          <a:p>
            <a:pPr marL="457200" lvl="1" indent="0">
              <a:spcBef>
                <a:spcPts val="0"/>
              </a:spcBef>
              <a:spcAft>
                <a:spcPts val="0"/>
              </a:spcAft>
              <a:buNone/>
            </a:pPr>
            <a:endParaRPr lang="sv-FI" sz="1600" dirty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sv-FI" sz="1600" b="1" dirty="0"/>
              <a:t>Forskning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sv-FI" sz="1600" dirty="0"/>
              <a:t>Högsta vetenskapliga inflytandet bland finländska universitet  (‘</a:t>
            </a:r>
            <a:r>
              <a:rPr lang="sv-FI" sz="1600" dirty="0" err="1"/>
              <a:t>top</a:t>
            </a:r>
            <a:r>
              <a:rPr lang="sv-FI" sz="1600" dirty="0"/>
              <a:t> 10 index 2023’, Finlands Akademi)  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endParaRPr lang="sv-FI" sz="1600" dirty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sv-FI" sz="1600" b="1" dirty="0"/>
              <a:t>ENGAGE.EU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sv-FI" sz="1600" dirty="0"/>
              <a:t>Hanken fullvärdig medlem av EU universitetsalliansen ENGAGE.EU, som består av 8 universitet,  sedan November 2023. </a:t>
            </a:r>
          </a:p>
          <a:p>
            <a:pPr marL="0" indent="0">
              <a:spcBef>
                <a:spcPts val="0"/>
              </a:spcBef>
              <a:buNone/>
            </a:pPr>
            <a:endParaRPr lang="sv-FI" sz="1600" dirty="0"/>
          </a:p>
          <a:p>
            <a:pPr marL="457200" lvl="1" indent="0">
              <a:buNone/>
            </a:pPr>
            <a:endParaRPr lang="sv-FI" sz="1600" dirty="0"/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sv-FI" sz="1600" dirty="0"/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sv-FI" sz="1600" dirty="0"/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sv-FI" sz="1600" dirty="0"/>
          </a:p>
          <a:p>
            <a:pPr marL="0" indent="0">
              <a:buNone/>
            </a:pPr>
            <a:endParaRPr lang="sv-FI" sz="1600" dirty="0"/>
          </a:p>
        </p:txBody>
      </p:sp>
    </p:spTree>
    <p:extLst>
      <p:ext uri="{BB962C8B-B14F-4D97-AF65-F5344CB8AC3E}">
        <p14:creationId xmlns:p14="http://schemas.microsoft.com/office/powerpoint/2010/main" val="21172969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lanet with buildings and trees&#10;&#10;Description automatically generated">
            <a:extLst>
              <a:ext uri="{FF2B5EF4-FFF2-40B4-BE49-F238E27FC236}">
                <a16:creationId xmlns:a16="http://schemas.microsoft.com/office/drawing/2014/main" id="{25EB395B-DE69-D5C2-B1B9-8188758E812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2774" y="411562"/>
            <a:ext cx="4471173" cy="301743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B371BE0-5240-7AAD-F1AD-CD70A3F174DD}"/>
              </a:ext>
            </a:extLst>
          </p:cNvPr>
          <p:cNvSpPr/>
          <p:nvPr/>
        </p:nvSpPr>
        <p:spPr>
          <a:xfrm>
            <a:off x="4692889" y="3139064"/>
            <a:ext cx="3043879" cy="3148574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sv-FI" sz="1600" b="1" kern="1200" dirty="0">
                <a:solidFill>
                  <a:schemeClr val="accent1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MISSION</a:t>
            </a:r>
          </a:p>
          <a:p>
            <a:pPr algn="ctr"/>
            <a:endParaRPr lang="sv-FI" sz="1600" b="1" kern="1200" dirty="0">
              <a:solidFill>
                <a:schemeClr val="tx1"/>
              </a:solidFill>
              <a:effectLst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ctr">
              <a:spcAft>
                <a:spcPts val="400"/>
              </a:spcAft>
            </a:pPr>
            <a:r>
              <a:rPr lang="sv-FI" sz="1600" kern="1200" dirty="0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Hanken är en forskningsdriven handelshögskola som i nära samarbete med näringslivet och samhället fostrar ansvarsfulla ekonomer att främja en hållbar framtid. </a:t>
            </a:r>
          </a:p>
          <a:p>
            <a:pPr algn="ctr">
              <a:spcAft>
                <a:spcPts val="400"/>
              </a:spcAft>
            </a:pPr>
            <a:r>
              <a:rPr lang="sv-FI" sz="1600" kern="1200" dirty="0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Som en fristående handelshögskola med starka nordiska rötter erbjuder vi utbildningsprogram av hög kvalitet på svenska och engelska.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A6E7F18-98B8-A4BE-91F0-5A5D5098CB02}"/>
              </a:ext>
            </a:extLst>
          </p:cNvPr>
          <p:cNvSpPr/>
          <p:nvPr/>
        </p:nvSpPr>
        <p:spPr>
          <a:xfrm>
            <a:off x="8213849" y="3134493"/>
            <a:ext cx="3043879" cy="125995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sv-FI" sz="1600" b="1" dirty="0">
                <a:solidFill>
                  <a:schemeClr val="accent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VÄRDERINGAR</a:t>
            </a:r>
          </a:p>
          <a:p>
            <a:pPr algn="ctr"/>
            <a:endParaRPr lang="sv-FI" sz="1600" b="1" dirty="0">
              <a:solidFill>
                <a:schemeClr val="tx1"/>
              </a:solidFill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ctr"/>
            <a:r>
              <a:rPr lang="sv-FI" sz="1600" dirty="0">
                <a:solidFill>
                  <a:schemeClr val="tx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Vår gemenskap präglas av jämlikhet, öppenhet och integritet, samt ett fokus på hög kvalitet, kontinuerlig förbättring och hållbarhet.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07CF74F-85EF-1FA9-7AD0-F494D9F6ED7D}"/>
              </a:ext>
            </a:extLst>
          </p:cNvPr>
          <p:cNvSpPr/>
          <p:nvPr/>
        </p:nvSpPr>
        <p:spPr>
          <a:xfrm>
            <a:off x="980515" y="3134493"/>
            <a:ext cx="3043880" cy="1400269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sv-FI" sz="1600" b="1" kern="1200" dirty="0">
                <a:solidFill>
                  <a:schemeClr val="accent1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VISION</a:t>
            </a:r>
          </a:p>
          <a:p>
            <a:pPr algn="ctr"/>
            <a:endParaRPr lang="sv-FI" sz="1600" b="1" kern="1200" dirty="0">
              <a:solidFill>
                <a:schemeClr val="tx1"/>
              </a:solidFill>
              <a:effectLst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ctr"/>
            <a:r>
              <a:rPr lang="sv-FI" sz="1600" kern="1200" dirty="0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En alltmer ansedd internationell handelshögskola som bidrar till framtidens näringsliv och samhälle.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EBB9DDF-B387-5513-EF0D-0609DD65D1AE}"/>
              </a:ext>
            </a:extLst>
          </p:cNvPr>
          <p:cNvSpPr txBox="1"/>
          <p:nvPr/>
        </p:nvSpPr>
        <p:spPr>
          <a:xfrm>
            <a:off x="452141" y="834309"/>
            <a:ext cx="11525373" cy="18774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v-FI" sz="3600" dirty="0">
                <a:latin typeface="+mj-lt"/>
              </a:rPr>
              <a:t>HANKENS STRATEGI 2030: </a:t>
            </a:r>
            <a:endParaRPr lang="sv-FI" sz="3600" b="0" i="0" u="none" strike="noStrike" baseline="0" dirty="0">
              <a:latin typeface="+mj-lt"/>
            </a:endParaRPr>
          </a:p>
          <a:p>
            <a:pPr algn="ctr"/>
            <a:endParaRPr lang="sv-FI" sz="2400" b="1" i="0" u="none" strike="noStrike" baseline="0" dirty="0">
              <a:latin typeface="+mj-lt"/>
            </a:endParaRPr>
          </a:p>
          <a:p>
            <a:pPr algn="ctr"/>
            <a:r>
              <a:rPr lang="sv-FI" sz="2800" b="1" i="0" u="none" strike="noStrike" baseline="0" dirty="0">
                <a:solidFill>
                  <a:schemeClr val="accent1"/>
                </a:solidFill>
              </a:rPr>
              <a:t>FÖR ETT INTERNATIONELLT FINLAND</a:t>
            </a:r>
            <a:br>
              <a:rPr lang="sv-FI" sz="2800" b="1" i="0" u="none" strike="noStrike" baseline="0" dirty="0">
                <a:solidFill>
                  <a:schemeClr val="accent1"/>
                </a:solidFill>
              </a:rPr>
            </a:br>
            <a:r>
              <a:rPr lang="sv-FI" sz="2800" b="1" i="0" u="none" strike="noStrike" baseline="0" dirty="0">
                <a:solidFill>
                  <a:schemeClr val="accent1"/>
                </a:solidFill>
              </a:rPr>
              <a:t>OCH EN HÅLLBAR VÄRLD</a:t>
            </a:r>
            <a:endParaRPr lang="sv-FI" sz="28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8099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791D44B9-C415-E531-EDBC-2F3A577727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1354498"/>
            <a:ext cx="9655350" cy="4163800"/>
          </a:xfrm>
        </p:spPr>
        <p:txBody>
          <a:bodyPr/>
          <a:lstStyle/>
          <a:p>
            <a:r>
              <a:rPr lang="sv-FI" sz="1600" dirty="0"/>
              <a:t>Centren är knutna till institutionerna på Hanken och arbetar också i nära kontakt med näringslivet. </a:t>
            </a:r>
          </a:p>
          <a:p>
            <a:endParaRPr lang="sv-FI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4249DBE-949C-B09C-B852-607706204B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FI" dirty="0"/>
              <a:t>FORSKNINGS- OCH KOMPETENSCENTRA</a:t>
            </a:r>
          </a:p>
        </p:txBody>
      </p:sp>
      <p:graphicFrame>
        <p:nvGraphicFramePr>
          <p:cNvPr id="4" name="Table 12">
            <a:extLst>
              <a:ext uri="{FF2B5EF4-FFF2-40B4-BE49-F238E27FC236}">
                <a16:creationId xmlns:a16="http://schemas.microsoft.com/office/drawing/2014/main" id="{C2F17EAD-C5D9-86DF-A52A-A2F7FE150F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341019"/>
              </p:ext>
            </p:extLst>
          </p:nvPr>
        </p:nvGraphicFramePr>
        <p:xfrm>
          <a:off x="947577" y="1862419"/>
          <a:ext cx="8621725" cy="354584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2475959">
                  <a:extLst>
                    <a:ext uri="{9D8B030D-6E8A-4147-A177-3AD203B41FA5}">
                      <a16:colId xmlns:a16="http://schemas.microsoft.com/office/drawing/2014/main" val="1966896092"/>
                    </a:ext>
                  </a:extLst>
                </a:gridCol>
                <a:gridCol w="6145766">
                  <a:extLst>
                    <a:ext uri="{9D8B030D-6E8A-4147-A177-3AD203B41FA5}">
                      <a16:colId xmlns:a16="http://schemas.microsoft.com/office/drawing/2014/main" val="114348308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600" noProof="0" dirty="0">
                          <a:latin typeface="+mn-lt"/>
                        </a:rPr>
                        <a:t>CCR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0" noProof="0" dirty="0"/>
                        <a:t>Centre for Corporate Responsibility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3697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b="1" noProof="0" dirty="0">
                          <a:latin typeface="+mn-lt"/>
                        </a:rPr>
                        <a:t>CERS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noProof="0" dirty="0"/>
                        <a:t>Centre for Relationship Marketing and Service Management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594900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b="1" noProof="0" dirty="0">
                          <a:latin typeface="+mn-lt"/>
                        </a:rPr>
                        <a:t>EPCE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noProof="0" dirty="0" err="1"/>
                        <a:t>Erling</a:t>
                      </a:r>
                      <a:r>
                        <a:rPr lang="en-GB" sz="1600" noProof="0" dirty="0"/>
                        <a:t>-Persson Centre for Entrepreneurship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58634196"/>
                  </a:ext>
                </a:extLst>
              </a:tr>
              <a:tr h="431185">
                <a:tc>
                  <a:txBody>
                    <a:bodyPr/>
                    <a:lstStyle/>
                    <a:p>
                      <a:r>
                        <a:rPr lang="en-GB" sz="1600" b="1" noProof="0" dirty="0">
                          <a:latin typeface="+mn-lt"/>
                        </a:rPr>
                        <a:t>GODESS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noProof="0" dirty="0"/>
                        <a:t>Gender, Organisation Diversity, Equality and Social Sustainability in Transnational Times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01650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1600" b="1" noProof="0" dirty="0">
                        <a:latin typeface="+mj-lt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noProof="0" dirty="0"/>
                        <a:t>Hanken Centre for Accounting, Finance and Governance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92196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b="1" noProof="0" dirty="0">
                          <a:latin typeface="+mn-lt"/>
                        </a:rPr>
                        <a:t>Helsinki GSE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noProof="0" dirty="0"/>
                        <a:t>Helsinki Graduate School of Economics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892015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b="1" noProof="0" dirty="0">
                          <a:latin typeface="+mn-lt"/>
                        </a:rPr>
                        <a:t>HUMLOG Institute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noProof="0" dirty="0"/>
                        <a:t>The Humanitarian Logistics and Supply Chain Research Institute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444467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b="1" noProof="0" dirty="0">
                          <a:latin typeface="+mn-lt"/>
                        </a:rPr>
                        <a:t>IPR University Centre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noProof="0" dirty="0"/>
                        <a:t>Centre for Intellectual Property Rights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683768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b="1" noProof="0" dirty="0">
                          <a:latin typeface="+mn-lt"/>
                        </a:rPr>
                        <a:t>WCEFIR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noProof="0" dirty="0"/>
                        <a:t>Wallenberg Centre for Financial Research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890401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23939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493C10DF-6025-6059-AD44-66979B89D0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3261" y="1610778"/>
            <a:ext cx="6478675" cy="4827176"/>
          </a:xfrm>
        </p:spPr>
        <p:txBody>
          <a:bodyPr/>
          <a:lstStyle/>
          <a:p>
            <a:r>
              <a:rPr lang="sv-FI" sz="1600" dirty="0"/>
              <a:t>Integrerad kandidat- och magisterutbildning (3+2 år)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FI" sz="1600" dirty="0"/>
              <a:t>Undervisningsspråket svenska, men engelskspråkiga kurser ingår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FI" sz="1600" dirty="0"/>
              <a:t>Årligen antas ca 300 nya studerande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FI" sz="1600" dirty="0"/>
              <a:t>Engelskspråkigt kandidatprogram Bachelor in Business inleds 2024, 80 studieplatser</a:t>
            </a:r>
          </a:p>
          <a:p>
            <a:br>
              <a:rPr lang="sv-FI" sz="1600" dirty="0"/>
            </a:br>
            <a:r>
              <a:rPr lang="sv-FI" sz="1600" dirty="0"/>
              <a:t>Magisterutbildning (2 år)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FI" sz="1600" dirty="0"/>
              <a:t>Undervisning på svenska och engelska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FI" sz="1600" dirty="0"/>
              <a:t>Årligen antas ca 140 nya studerande</a:t>
            </a:r>
          </a:p>
          <a:p>
            <a:br>
              <a:rPr lang="sv-FI" sz="1600" dirty="0"/>
            </a:br>
            <a:r>
              <a:rPr lang="sv-FI" sz="1600" dirty="0"/>
              <a:t>Forskarutbildning (4 år)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FI" sz="1600" dirty="0"/>
              <a:t>Undervisning främst på engelska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FI" sz="1600" dirty="0"/>
              <a:t>Mål att utexaminera 14 doktorer per år</a:t>
            </a:r>
          </a:p>
          <a:p>
            <a:endParaRPr lang="sv-FI" sz="16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6C18218-02C7-ABDA-8542-CD860CD91F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760674"/>
            <a:ext cx="6908800" cy="711881"/>
          </a:xfrm>
        </p:spPr>
        <p:txBody>
          <a:bodyPr/>
          <a:lstStyle/>
          <a:p>
            <a:r>
              <a:rPr lang="sv-FI" dirty="0"/>
              <a:t>EXAMENSUTBILDNINGAR</a:t>
            </a:r>
          </a:p>
        </p:txBody>
      </p:sp>
      <p:pic>
        <p:nvPicPr>
          <p:cNvPr id="22" name="Picture Placeholder 21" descr="A group of people in a room&#10;&#10;Description automatically generated">
            <a:extLst>
              <a:ext uri="{FF2B5EF4-FFF2-40B4-BE49-F238E27FC236}">
                <a16:creationId xmlns:a16="http://schemas.microsoft.com/office/drawing/2014/main" id="{ED8FDF7E-5468-443D-8062-DFD681D6E9D6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B69CF0E5-5760-497D-3DD1-E98080F05CC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228541" y="0"/>
            <a:ext cx="963460" cy="963460"/>
          </a:xfrm>
        </p:spPr>
        <p:txBody>
          <a:bodyPr/>
          <a:lstStyle/>
          <a:p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927782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E59386B0-CB65-2E1D-5555-A56BB94DB7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8325" y="1483189"/>
            <a:ext cx="5100577" cy="4163800"/>
          </a:xfrm>
        </p:spPr>
        <p:txBody>
          <a:bodyPr/>
          <a:lstStyle/>
          <a:p>
            <a:r>
              <a:rPr lang="sv-FI" sz="1600" dirty="0"/>
              <a:t>Huvudämnen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FI" sz="1600" dirty="0"/>
              <a:t>Entreprenörskap och företagsledning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FI" sz="1600" dirty="0"/>
              <a:t>Finansiell ekonomi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FI" sz="1600" dirty="0"/>
              <a:t>Företagsledning och organisation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FI" sz="1600" dirty="0"/>
              <a:t>Handelsrätt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FI" sz="1600" dirty="0"/>
              <a:t>Logistik och företagsansvar (inom magister- och doktorsexamen)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FI" sz="1600" dirty="0"/>
              <a:t>Marknadsföring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FI" sz="1600" dirty="0"/>
              <a:t>Nationalekonomi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FI" sz="1600" dirty="0"/>
              <a:t>Redovisning</a:t>
            </a:r>
          </a:p>
          <a:p>
            <a:endParaRPr lang="sv-FI" sz="16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4DEADC1-51F3-9077-E103-4BD10A5F4B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FI" dirty="0"/>
              <a:t>ÄMNEN</a:t>
            </a:r>
          </a:p>
        </p:txBody>
      </p:sp>
      <p:sp>
        <p:nvSpPr>
          <p:cNvPr id="4" name="Subtitle 1">
            <a:extLst>
              <a:ext uri="{FF2B5EF4-FFF2-40B4-BE49-F238E27FC236}">
                <a16:creationId xmlns:a16="http://schemas.microsoft.com/office/drawing/2014/main" id="{99C457A1-5F16-0570-67D6-E714A1CBD098}"/>
              </a:ext>
            </a:extLst>
          </p:cNvPr>
          <p:cNvSpPr txBox="1">
            <a:spLocks/>
          </p:cNvSpPr>
          <p:nvPr/>
        </p:nvSpPr>
        <p:spPr>
          <a:xfrm>
            <a:off x="6368903" y="1483189"/>
            <a:ext cx="3083442" cy="41638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FI" sz="1600" dirty="0"/>
              <a:t>Övriga ämnen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FI" sz="1600" dirty="0"/>
              <a:t>Informationsbehandling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FI" sz="1600" dirty="0"/>
              <a:t>Statistik</a:t>
            </a:r>
          </a:p>
          <a:p>
            <a:endParaRPr lang="sv-FI" sz="1600" dirty="0"/>
          </a:p>
          <a:p>
            <a:r>
              <a:rPr lang="sv-FI" sz="1600" dirty="0"/>
              <a:t>Språk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sv-FI" sz="1600" dirty="0"/>
              <a:t>Svenska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sv-FI" sz="1600" dirty="0"/>
              <a:t>Finska 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sv-FI" sz="1600" dirty="0"/>
              <a:t>Engelska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sv-FI" sz="1600" dirty="0"/>
              <a:t>Franska</a:t>
            </a:r>
          </a:p>
          <a:p>
            <a:pPr marL="285750" indent="-28575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FI" sz="1600" dirty="0"/>
              <a:t>Tyska </a:t>
            </a:r>
          </a:p>
          <a:p>
            <a:pPr marL="285750" indent="-28575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FI" sz="1600" dirty="0"/>
              <a:t>Spanska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FI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FI" sz="1600" dirty="0"/>
          </a:p>
          <a:p>
            <a:endParaRPr lang="sv-FI" sz="1600" dirty="0"/>
          </a:p>
        </p:txBody>
      </p:sp>
    </p:spTree>
    <p:extLst>
      <p:ext uri="{BB962C8B-B14F-4D97-AF65-F5344CB8AC3E}">
        <p14:creationId xmlns:p14="http://schemas.microsoft.com/office/powerpoint/2010/main" val="29497664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BFCB6EE4-8B9F-F3D2-9767-AB5AA673EE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1635589"/>
            <a:ext cx="4505154" cy="4163800"/>
          </a:xfrm>
        </p:spPr>
        <p:txBody>
          <a:bodyPr/>
          <a:lstStyle/>
          <a:p>
            <a:pPr>
              <a:buClrTx/>
            </a:pPr>
            <a:r>
              <a:rPr lang="sv-FI" sz="1800" dirty="0"/>
              <a:t>Närmare information: </a:t>
            </a:r>
            <a:r>
              <a:rPr lang="sv-FI" sz="1800" dirty="0">
                <a:hlinkClick r:id="rId2"/>
              </a:rPr>
              <a:t>www.hanken.fi/masters</a:t>
            </a:r>
            <a:r>
              <a:rPr lang="sv-FI" sz="1800" dirty="0"/>
              <a:t> </a:t>
            </a:r>
          </a:p>
          <a:p>
            <a:endParaRPr lang="sv-FI" sz="16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2A13B10-D48D-6FB0-D940-BEB8A461F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FI" dirty="0"/>
              <a:t>MAGISTERUTBILDNINGEN PÅ ENGELSKA</a:t>
            </a:r>
          </a:p>
        </p:txBody>
      </p:sp>
      <p:sp>
        <p:nvSpPr>
          <p:cNvPr id="4" name="Subtitle 1">
            <a:extLst>
              <a:ext uri="{FF2B5EF4-FFF2-40B4-BE49-F238E27FC236}">
                <a16:creationId xmlns:a16="http://schemas.microsoft.com/office/drawing/2014/main" id="{C4429D9C-5A30-BFE2-01CD-97B01A6ACE71}"/>
              </a:ext>
            </a:extLst>
          </p:cNvPr>
          <p:cNvSpPr txBox="1">
            <a:spLocks/>
          </p:cNvSpPr>
          <p:nvPr/>
        </p:nvSpPr>
        <p:spPr>
          <a:xfrm>
            <a:off x="1420725" y="1635589"/>
            <a:ext cx="4505154" cy="41638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Accounting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Economics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Finance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Governance and Commercial Law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Humanitarian Logistics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International Strategy and Sustainability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Marketing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Marketing and Management (Vasa)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Intellectual Property Law</a:t>
            </a:r>
          </a:p>
          <a:p>
            <a:endParaRPr lang="sv-FI" sz="1600" dirty="0"/>
          </a:p>
        </p:txBody>
      </p:sp>
    </p:spTree>
    <p:extLst>
      <p:ext uri="{BB962C8B-B14F-4D97-AF65-F5344CB8AC3E}">
        <p14:creationId xmlns:p14="http://schemas.microsoft.com/office/powerpoint/2010/main" val="17252440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HANKEN">
      <a:dk1>
        <a:srgbClr val="262626"/>
      </a:dk1>
      <a:lt1>
        <a:sysClr val="window" lastClr="FFFFFF"/>
      </a:lt1>
      <a:dk2>
        <a:srgbClr val="7C8735"/>
      </a:dk2>
      <a:lt2>
        <a:srgbClr val="FFFFFF"/>
      </a:lt2>
      <a:accent1>
        <a:srgbClr val="07758C"/>
      </a:accent1>
      <a:accent2>
        <a:srgbClr val="B7AF67"/>
      </a:accent2>
      <a:accent3>
        <a:srgbClr val="E7AEA0"/>
      </a:accent3>
      <a:accent4>
        <a:srgbClr val="DE7143"/>
      </a:accent4>
      <a:accent5>
        <a:srgbClr val="A2B3B0"/>
      </a:accent5>
      <a:accent6>
        <a:srgbClr val="DBDFC7"/>
      </a:accent6>
      <a:hlink>
        <a:srgbClr val="B7AF67"/>
      </a:hlink>
      <a:folHlink>
        <a:srgbClr val="A2B3B0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TT 2024-06-13 XS - web photos.pptx" id="{5258CBB7-F477-4912-913C-A84DC54826A7}" vid="{F0427BED-7417-4811-B74B-AD78AE8E393B}"/>
    </a:ext>
  </a:extLst>
</a:theme>
</file>

<file path=ppt/theme/theme2.xml><?xml version="1.0" encoding="utf-8"?>
<a:theme xmlns:a="http://schemas.openxmlformats.org/drawingml/2006/main" name="Custom Design">
  <a:themeElements>
    <a:clrScheme name="Custom 1">
      <a:dk1>
        <a:srgbClr val="262626"/>
      </a:dk1>
      <a:lt1>
        <a:sysClr val="window" lastClr="FFFFFF"/>
      </a:lt1>
      <a:dk2>
        <a:srgbClr val="7C8735"/>
      </a:dk2>
      <a:lt2>
        <a:srgbClr val="FFFFFF"/>
      </a:lt2>
      <a:accent1>
        <a:srgbClr val="07758C"/>
      </a:accent1>
      <a:accent2>
        <a:srgbClr val="B7AF67"/>
      </a:accent2>
      <a:accent3>
        <a:srgbClr val="E7AEA0"/>
      </a:accent3>
      <a:accent4>
        <a:srgbClr val="DE7143"/>
      </a:accent4>
      <a:accent5>
        <a:srgbClr val="7DA4A1"/>
      </a:accent5>
      <a:accent6>
        <a:srgbClr val="A2B3B0"/>
      </a:accent6>
      <a:hlink>
        <a:srgbClr val="B7AF67"/>
      </a:hlink>
      <a:folHlink>
        <a:srgbClr val="A2B3B0"/>
      </a:folHlink>
    </a:clrScheme>
    <a:fontScheme name="Custom 1">
      <a:majorFont>
        <a:latin typeface="Aptos ExtraBold"/>
        <a:ea typeface=""/>
        <a:cs typeface=""/>
      </a:majorFont>
      <a:minorFont>
        <a:latin typeface="Apto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TT 2024-06-13 XS - web photos.pptx" id="{5258CBB7-F477-4912-913C-A84DC54826A7}" vid="{045210BC-1AB3-49B6-93B0-1831588C30A2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Custom 1">
      <a:majorFont>
        <a:latin typeface="Aptos ExtraBold"/>
        <a:ea typeface=""/>
        <a:cs typeface=""/>
      </a:majorFont>
      <a:minorFont>
        <a:latin typeface="Apto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TT 2024-06-13 XS - web photos.pptx" id="{5258CBB7-F477-4912-913C-A84DC54826A7}" vid="{08448932-94F0-49BA-80E1-D3E648099385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e5632ad3-7c0f-488d-a5e8-26b18da0eb7a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C384EF400343B4385B2B2F14046597D" ma:contentTypeVersion="16" ma:contentTypeDescription="Create a new document." ma:contentTypeScope="" ma:versionID="fa3594f6ae212de8e922c5e13c4444b2">
  <xsd:schema xmlns:xsd="http://www.w3.org/2001/XMLSchema" xmlns:xs="http://www.w3.org/2001/XMLSchema" xmlns:p="http://schemas.microsoft.com/office/2006/metadata/properties" xmlns:ns3="e5632ad3-7c0f-488d-a5e8-26b18da0eb7a" xmlns:ns4="d867e5a5-5a72-4279-b3fe-d5c726f7d865" targetNamespace="http://schemas.microsoft.com/office/2006/metadata/properties" ma:root="true" ma:fieldsID="d2c33f5e16b83a34627cec85799951ba" ns3:_="" ns4:_="">
    <xsd:import namespace="e5632ad3-7c0f-488d-a5e8-26b18da0eb7a"/>
    <xsd:import namespace="d867e5a5-5a72-4279-b3fe-d5c726f7d86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_activity" minOccurs="0"/>
                <xsd:element ref="ns3:MediaServiceObjectDetectorVersions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632ad3-7c0f-488d-a5e8-26b18da0eb7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_activity" ma:index="20" nillable="true" ma:displayName="_activity" ma:hidden="true" ma:internalName="_activity">
      <xsd:simpleType>
        <xsd:restriction base="dms:Note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2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67e5a5-5a72-4279-b3fe-d5c726f7d865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809E991-5917-427A-A7AF-EE3EC309EFF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E62541A-038B-402C-BC69-C05800DAC239}">
  <ds:schemaRefs>
    <ds:schemaRef ds:uri="http://purl.org/dc/terms/"/>
    <ds:schemaRef ds:uri="http://www.w3.org/XML/1998/namespace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d867e5a5-5a72-4279-b3fe-d5c726f7d865"/>
    <ds:schemaRef ds:uri="http://schemas.microsoft.com/office/2006/metadata/properties"/>
    <ds:schemaRef ds:uri="http://schemas.microsoft.com/office/infopath/2007/PartnerControls"/>
    <ds:schemaRef ds:uri="e5632ad3-7c0f-488d-a5e8-26b18da0eb7a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CF28DDC9-50AB-4FFA-9FB5-BB7BA2916A1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5632ad3-7c0f-488d-a5e8-26b18da0eb7a"/>
    <ds:schemaRef ds:uri="d867e5a5-5a72-4279-b3fe-d5c726f7d86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405</TotalTime>
  <Words>930</Words>
  <Application>Microsoft Office PowerPoint</Application>
  <PresentationFormat>Widescreen</PresentationFormat>
  <Paragraphs>154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Times New Roman</vt:lpstr>
      <vt:lpstr>Office Theme</vt:lpstr>
      <vt:lpstr>Custom Design</vt:lpstr>
      <vt:lpstr>1_Custom Design</vt:lpstr>
      <vt:lpstr>PowerPoint Presentation</vt:lpstr>
      <vt:lpstr>OM HANKEN</vt:lpstr>
      <vt:lpstr>HANKEN IDAG</vt:lpstr>
      <vt:lpstr>NYHETER </vt:lpstr>
      <vt:lpstr>PowerPoint Presentation</vt:lpstr>
      <vt:lpstr>FORSKNINGS- OCH KOMPETENSCENTRA</vt:lpstr>
      <vt:lpstr>EXAMENSUTBILDNINGAR</vt:lpstr>
      <vt:lpstr>ÄMNEN</vt:lpstr>
      <vt:lpstr>MAGISTERUTBILDNINGEN PÅ ENGELSKA</vt:lpstr>
      <vt:lpstr>MASSIVE OPEN ONLINE COURSE (MOOC)</vt:lpstr>
      <vt:lpstr>STUDENTUTBYTE</vt:lpstr>
      <vt:lpstr>HANKENS PARTNERUNIVERSITET</vt:lpstr>
      <vt:lpstr>HANKEN &amp; SSE EXECUTIVE EDUCATION</vt:lpstr>
      <vt:lpstr>HANKEN EXECUTIVE MBA  </vt:lpstr>
      <vt:lpstr>HANKEN ALUMNI</vt:lpstr>
      <vt:lpstr>FÖRETAGSINKUBATORER OCH DATALABB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Kajsa Quinterno</dc:creator>
  <cp:lastModifiedBy>Eva Adlercreutz Carrero</cp:lastModifiedBy>
  <cp:revision>13</cp:revision>
  <dcterms:created xsi:type="dcterms:W3CDTF">2024-06-13T10:11:02Z</dcterms:created>
  <dcterms:modified xsi:type="dcterms:W3CDTF">2024-07-02T08:43:14Z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0x010100AC384EF400343B4385B2B2F14046597D</vt:lpwstr>
  </property>
</Properties>
</file>