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60" r:id="rId10"/>
    <p:sldId id="275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073B646-B814-3F50-DAF0-C477FD933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9233135" cy="4163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globally accessible courses that are free and open to all. </a:t>
            </a:r>
            <a:r>
              <a:rPr lang="en-GB" sz="1600" dirty="0" err="1"/>
              <a:t>Hanken's</a:t>
            </a:r>
            <a:r>
              <a:rPr lang="en-GB" sz="1600" dirty="0"/>
              <a:t> course offerings include MOOCs on topics such as service research, logistics and sustainable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offers MOOCs on the </a:t>
            </a:r>
            <a:r>
              <a:rPr lang="en-GB" sz="1600" dirty="0" err="1"/>
              <a:t>FutureLearn</a:t>
            </a:r>
            <a:r>
              <a:rPr lang="en-GB" sz="1600" dirty="0"/>
              <a:t> platform. Course participants can access short lectures, articles, discussions and tests remotely. All course material is adapted for use on both mobile devices and computers.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For questions about </a:t>
            </a:r>
            <a:r>
              <a:rPr lang="en-GB" sz="1600" dirty="0" err="1"/>
              <a:t>Hanken's</a:t>
            </a:r>
            <a:r>
              <a:rPr lang="en-GB" sz="1600" dirty="0"/>
              <a:t> MOOCs, </a:t>
            </a:r>
            <a:br>
              <a:rPr lang="en-GB" sz="1600" dirty="0"/>
            </a:br>
            <a:r>
              <a:rPr lang="en-GB" sz="1600" dirty="0"/>
              <a:t>please contact Teaching Lab: teachinglab@hanken.fi.</a:t>
            </a:r>
            <a:endParaRPr lang="sv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6A323-E5DA-5EE8-F85A-AC391049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8122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06B5AD-3395-19E4-A11E-1C69B0AE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084581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 term abroad (exchange studies or internship) is included in the Bachelor’s programme.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year Hanken sends about 260 exchange students around the world, and welcomes about 220 incoming exchange students to Hanken.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incoming exchange students are welcomed by </a:t>
            </a:r>
            <a:r>
              <a:rPr lang="en-GB" sz="1600" dirty="0" err="1"/>
              <a:t>Hanken’s</a:t>
            </a:r>
            <a:r>
              <a:rPr lang="en-GB" sz="1600" dirty="0"/>
              <a:t> committed tutors who provide help and support and arrange social events throughout the term.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E635F-5469-1D71-C7F1-247814ED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STUDENT EXCHANGE</a:t>
            </a:r>
          </a:p>
        </p:txBody>
      </p:sp>
      <p:pic>
        <p:nvPicPr>
          <p:cNvPr id="7" name="Picture Placeholder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C4C0AE18-9636-495D-246D-0AA1CC309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7AEEC-31C7-469E-5120-1E5155071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6449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054634-A92A-B482-D280-44D14E9BE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827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has over 130 partner universities in more than 38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is active in the Erasmus+ and </a:t>
            </a:r>
            <a:r>
              <a:rPr lang="en-GB" sz="1600" dirty="0" err="1"/>
              <a:t>Nordplus</a:t>
            </a:r>
            <a:r>
              <a:rPr lang="en-GB" sz="1600" dirty="0"/>
              <a:t> programmes.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Member of the international QTEM masters network (Quantitative Techniques for Economics and Management).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Joint Winter School with Lund University, School of Economics and Management 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C1C9B1-1FAC-1E5F-0D73-ECD3F055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HANKEN’S PARTNER UNIVERSITIES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9A9EEA7-4B0F-8510-31FF-B55CA5FE99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566" y="1993009"/>
            <a:ext cx="5447791" cy="3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FEC649-76D5-3474-A3F1-87D81F72D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8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Transforms academic research and the latest business insight into impact in practice to accelerate the growth and renewal of people and organisations.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top-quality development solutions in areas such as strategic renewal, leadership and competence development to leaders, management teams, teams and experts worldwide.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Supports and coaches organisations and individuals in workforce adjustment and change situations.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Owned by Hanken and Stockholm School of Economics (SSE).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C1533D-6D2C-DD9F-D3B0-A525CEAB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EB1C8150-644E-0FFA-1606-8ABE5824DF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6DC08-8988-F50B-249B-49AC70335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2521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B0BA21-94F2-EDC0-A942-D9E705AE4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9" y="2546445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Executive MBA is a post-degree programme in English in Helsinki.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flexible part-time programme enables you to grow as a professional, strengthen your business competence, and develop your leadership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Studies can start in March or October and be completed in 1.5, 2, or 2.5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Hanken Executive MBA is internationally triple-crown accredited (AMBA, AACSB, EQUIS).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A07C3-2233-B963-2672-505E7DC3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STRATEGIC LEADERSHIP </a:t>
            </a:r>
            <a:br>
              <a:rPr lang="en-GB" dirty="0"/>
            </a:br>
            <a:r>
              <a:rPr lang="en-GB" dirty="0"/>
              <a:t>FOR IMPACT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899480F-6C06-23B8-7932-623C8FF77A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310EB-8146-5F6E-C04E-8DABA8473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3292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565525-9108-2D45-41C0-C7855D9EE4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99A92F-F363-38D6-EF7E-DF9C32156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263" y="1488450"/>
            <a:ext cx="6478675" cy="4827176"/>
          </a:xfrm>
        </p:spPr>
        <p:txBody>
          <a:bodyPr/>
          <a:lstStyle/>
          <a:p>
            <a:r>
              <a:rPr lang="en-GB" sz="1600" dirty="0"/>
              <a:t>16 000 alumni in 70 countries worldwide</a:t>
            </a:r>
          </a:p>
          <a:p>
            <a:r>
              <a:rPr lang="en-GB" sz="1600" dirty="0"/>
              <a:t>Committed alumni network</a:t>
            </a:r>
          </a:p>
          <a:p>
            <a:r>
              <a:rPr lang="en-GB" sz="1600" dirty="0"/>
              <a:t>Approximately 10 alumni events yearly in Helsinki and Vaasa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Homecoming day ”</a:t>
            </a:r>
            <a:r>
              <a:rPr lang="en-GB" sz="1600" dirty="0" err="1"/>
              <a:t>Hankendagen</a:t>
            </a:r>
            <a:r>
              <a:rPr lang="en-GB" sz="1600" dirty="0"/>
              <a:t>” (Helsinki and Vaasa)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International homecoming days (Stockholm, London, Brussels, Zürich, Berlin)</a:t>
            </a:r>
          </a:p>
          <a:p>
            <a:r>
              <a:rPr lang="en-GB" sz="1600" dirty="0"/>
              <a:t>More than 70 mentors sign up annually to guide students and recent graduates</a:t>
            </a:r>
          </a:p>
          <a:p>
            <a:r>
              <a:rPr lang="en-GB" sz="1600" dirty="0"/>
              <a:t>Active communication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Monthly alumni newsletter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magazine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Alumni groups on Facebook and LinkedIn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13BF0-6C6A-7732-8543-9292484E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ALUMNI</a:t>
            </a:r>
            <a:endParaRPr lang="sv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8B49F-4ADE-5098-E11B-448AAA267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7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91563A-9B04-70C6-3D5A-44B0771D1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057" y="1483188"/>
            <a:ext cx="9655350" cy="4163800"/>
          </a:xfrm>
        </p:spPr>
        <p:txBody>
          <a:bodyPr/>
          <a:lstStyle/>
          <a:p>
            <a:r>
              <a:rPr lang="en-GB" sz="1600" b="1" dirty="0"/>
              <a:t>Hanken venture studio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Pre-business incubator for future entrepreneurs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Support, knowledge and networks for students and alumni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In collaboration with other universities</a:t>
            </a:r>
          </a:p>
          <a:p>
            <a:r>
              <a:rPr lang="en-GB" sz="1600" b="1" dirty="0"/>
              <a:t>Hanken Business Lab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Business incubator for entrepreneurs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Target groups: start-ups, scale-ups, non-profit organisations and individuals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Wants to help members achieve significant growth</a:t>
            </a:r>
          </a:p>
          <a:p>
            <a:r>
              <a:rPr lang="en-GB" sz="1600" b="1" dirty="0"/>
              <a:t>Quantum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Data lab focusing on data-driven value creation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Databases with company data and financial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Management of big data and alternative data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FB5FC-85CC-7589-E9B0-27ABD9A8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START-UP INCUBATOR AND QUANTUM</a:t>
            </a:r>
          </a:p>
        </p:txBody>
      </p:sp>
    </p:spTree>
    <p:extLst>
      <p:ext uri="{BB962C8B-B14F-4D97-AF65-F5344CB8AC3E}">
        <p14:creationId xmlns:p14="http://schemas.microsoft.com/office/powerpoint/2010/main" val="125571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04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EC0DB1B-6014-2E9F-F8E4-55BAA3C82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Founded in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University status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Comprehensive business school that offers BSc, MSc and PhD in economic sciences as well as executive education (Hanken &amp; Stockholm School of Economics)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Branch set up in Vaasa in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Turnover 27,4 M€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Assets 185,9 M€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accreditations: EQUIS, AACSB and 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rankings: FT Masters in Management (46) and </a:t>
            </a:r>
            <a:br>
              <a:rPr lang="en-GB" sz="1600" dirty="0"/>
            </a:br>
            <a:r>
              <a:rPr lang="en-GB" sz="1600" dirty="0"/>
              <a:t>US News (110)</a:t>
            </a:r>
          </a:p>
          <a:p>
            <a:endParaRPr lang="en-GB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A3E1-042C-44C7-984D-02ECB059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ABOUT HANKEN</a:t>
            </a:r>
          </a:p>
        </p:txBody>
      </p:sp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6C6AAA41-EA83-D2BB-26BC-4FE619A6EA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A6C5C-CEA8-C81F-8AC1-83EC30AF0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663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9E0125-28B7-6A5A-7918-D7684D0AF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Teaching in Swedish and English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4 departments and a language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2 650 students (20.9.2023)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2 535 BSc and MSc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115 PhD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20% in Vaasa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299 employees (2023)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Finland´s only free-standing business school 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7C80F-D44D-D2D0-293A-FC44AAEA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TODAY</a:t>
            </a:r>
          </a:p>
        </p:txBody>
      </p:sp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1F0198DF-8DBA-393B-3820-A2E2A8F851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C7EFD-92DB-B955-F62D-3B73B8CCA4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0908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A76C8-61EB-98D0-85A5-51EBB8D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RECENT DEVELOPMENTS</a:t>
            </a:r>
          </a:p>
        </p:txBody>
      </p:sp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2E5C0C49-C3D1-148F-F033-C152084396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42BB-218D-4F08-EAD3-F5AC46C2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6CBDB-A37D-96F5-8A39-ED1D73EA8263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Financial Times, Masters in Management: #46 (2023)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en-GB" sz="1600" dirty="0"/>
            </a:br>
            <a:r>
              <a:rPr lang="en-GB" sz="1600" b="1" dirty="0"/>
              <a:t>Education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Record number of applications in 2024 (all levels)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New BSc in Business program (in English) starting in 2024 with 80 students chosen among 1376 applicants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Research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Highest scientific impact (‘top 10 index’) of the Finnish universities (Academy of Finland, 2023)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Hanken full member of the EU university alliance since November 1, 2023 with 8 other leading universities and business schools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None/>
            </a:pPr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123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82029-DFB6-50DF-9132-40ADDCB324CB}"/>
              </a:ext>
            </a:extLst>
          </p:cNvPr>
          <p:cNvSpPr/>
          <p:nvPr/>
        </p:nvSpPr>
        <p:spPr>
          <a:xfrm>
            <a:off x="4760334" y="2874084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en-AU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Collaborating closely with business and society, Hanken is a research-driven business school that foster responsible professionals to drive a sustainable future.</a:t>
            </a: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Being a stand-alone business school with strong Nordic roots, we offer high-quality degree programmes in Swedish and English. </a:t>
            </a:r>
          </a:p>
          <a:p>
            <a:pPr algn="ctr">
              <a:spcAft>
                <a:spcPts val="400"/>
              </a:spcAft>
            </a:pPr>
            <a:endParaRPr lang="en-AU" sz="1600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41D29-3693-90A6-D16F-634584F6D2D9}"/>
              </a:ext>
            </a:extLst>
          </p:cNvPr>
          <p:cNvSpPr/>
          <p:nvPr/>
        </p:nvSpPr>
        <p:spPr>
          <a:xfrm>
            <a:off x="1047960" y="2897794"/>
            <a:ext cx="3043880" cy="1400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 increasingly highly regarded international business school contributing to the future of business and society.</a:t>
            </a:r>
            <a:endParaRPr lang="sv-FI" sz="1600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85C315AE-A47A-83AD-FF1F-3CB875ECC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879" y="0"/>
            <a:ext cx="4471173" cy="301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2C680-F2E1-98C8-6092-EE14BA1957C4}"/>
              </a:ext>
            </a:extLst>
          </p:cNvPr>
          <p:cNvSpPr txBox="1"/>
          <p:nvPr/>
        </p:nvSpPr>
        <p:spPr>
          <a:xfrm>
            <a:off x="519586" y="561959"/>
            <a:ext cx="1152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 STRATEGY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FOR AN INTERNATIONAL FINLAND </a:t>
            </a: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AND A SUSTAINABLE WORLD </a:t>
            </a:r>
            <a:endParaRPr lang="sv-F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EF736C-4016-8AA6-ECC3-67310ABB74B3}"/>
              </a:ext>
            </a:extLst>
          </p:cNvPr>
          <p:cNvSpPr/>
          <p:nvPr/>
        </p:nvSpPr>
        <p:spPr>
          <a:xfrm>
            <a:off x="8472707" y="2869512"/>
            <a:ext cx="3043879" cy="31485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VALUES</a:t>
            </a:r>
          </a:p>
          <a:p>
            <a:pPr algn="ctr"/>
            <a:endParaRPr lang="sv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Our community is characterised by equity, openness and integrity, and a focus on high quality, continuous  improvement,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sustainability</a:t>
            </a:r>
            <a:r>
              <a:rPr lang="sv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4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9D20C40-D542-08CD-0095-19055C230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7100"/>
            <a:ext cx="10353061" cy="4163800"/>
          </a:xfrm>
        </p:spPr>
        <p:txBody>
          <a:bodyPr/>
          <a:lstStyle/>
          <a:p>
            <a:r>
              <a:rPr lang="en-GB" sz="1600" dirty="0"/>
              <a:t>The centres are linked to the departments at Hanken and work in close contact with the business community.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F18FB-D63C-8E1B-76BF-0CC1AD2E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RESEARCH AND COMPETENCE CENTRES</a:t>
            </a: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530B5A9A-B9C5-1BA7-C122-DF25F8C55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73456"/>
              </p:ext>
            </p:extLst>
          </p:nvPr>
        </p:nvGraphicFramePr>
        <p:xfrm>
          <a:off x="937931" y="1800602"/>
          <a:ext cx="9985744" cy="3545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40218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7245526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/>
                        <a:t>CCR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/>
                        <a:t>Centre for Corporate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Relationship Marketing and Service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EPCE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Erling-Persson Centre for Entrepreneurship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431185">
                <a:tc>
                  <a:txBody>
                    <a:bodyPr/>
                    <a:lstStyle/>
                    <a:p>
                      <a:r>
                        <a:rPr lang="en-GB" sz="1600" b="1" noProof="0"/>
                        <a:t>GODESS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Gender, Organisation Diversity, Equality and Social Sustainability in Transnational Times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Helsinki GSE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HUMLOG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The Humanitarian Logistics and Supply Chain Research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IPR University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Intellectual Property Rights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WCEFIR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65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A61498E-5B4E-592D-DEDC-CD28856E1B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4A3A8B2-E759-5CB8-CCDB-A9B9E8FC7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600" b="1" dirty="0"/>
              <a:t>Integrated Bachelor’s and Master’s degree programme (3+2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Swedish main language of tuition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300 new students/year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Bachelor in Business programme in English will begin in 2024, 80 study spots.</a:t>
            </a:r>
          </a:p>
          <a:p>
            <a:r>
              <a:rPr lang="en-GB" sz="1600" b="1" dirty="0"/>
              <a:t>Master’s programme (2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in Swedish and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140 students/year</a:t>
            </a:r>
          </a:p>
          <a:p>
            <a:r>
              <a:rPr lang="en-GB" sz="1600" b="1" dirty="0"/>
              <a:t>PhD programme (4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mainly in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Goal: 14 PhD degrees awarded per year</a:t>
            </a:r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EE5588-1824-7C12-E059-52944B37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ACADEMIC PROGRAMMES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B79F2-A6D6-11E3-05E2-9788BCBDC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8372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710051-6597-31D2-8B8A-B4BFF0646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909731" cy="4163800"/>
          </a:xfrm>
        </p:spPr>
        <p:txBody>
          <a:bodyPr/>
          <a:lstStyle/>
          <a:p>
            <a:r>
              <a:rPr lang="en-GB" sz="1600" dirty="0"/>
              <a:t>Major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Commercial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Entrepreneurship, 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Supply chain management and social responsibility (master’s and PhD level only)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B54637-EDDE-D135-0CE6-C40E8C63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SUBJECTS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66B3C6C-7D8B-0740-139C-52901295A8F0}"/>
              </a:ext>
            </a:extLst>
          </p:cNvPr>
          <p:cNvSpPr txBox="1">
            <a:spLocks/>
          </p:cNvSpPr>
          <p:nvPr/>
        </p:nvSpPr>
        <p:spPr>
          <a:xfrm>
            <a:off x="5576284" y="148318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Other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Information systems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Statistics</a:t>
            </a:r>
          </a:p>
          <a:p>
            <a:endParaRPr lang="en-GB" sz="1600" dirty="0"/>
          </a:p>
          <a:p>
            <a:r>
              <a:rPr lang="en-GB" sz="1600" dirty="0"/>
              <a:t>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Swedish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French</a:t>
            </a:r>
          </a:p>
          <a:p>
            <a:endParaRPr lang="sv-FI" sz="16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52CDDC99-D44D-EDFB-70CB-8FE6D0A76ECA}"/>
              </a:ext>
            </a:extLst>
          </p:cNvPr>
          <p:cNvSpPr txBox="1">
            <a:spLocks/>
          </p:cNvSpPr>
          <p:nvPr/>
        </p:nvSpPr>
        <p:spPr>
          <a:xfrm>
            <a:off x="7013946" y="320779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German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Russian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25301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7D8299A-7EFD-D932-1B09-9F499DDB7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Governance and Commercial Law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Humanitarian Logistics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(Vasa)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Intellectual Property Law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74E6A-AF08-F105-55E2-47AD0057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MASTER’S PROGRAMME OFFER:</a:t>
            </a:r>
            <a:endParaRPr lang="sv-FI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CC42EDB-245D-E7DD-0CE3-9F6EB7CC9FCB}"/>
              </a:ext>
            </a:extLst>
          </p:cNvPr>
          <p:cNvSpPr txBox="1">
            <a:spLocks/>
          </p:cNvSpPr>
          <p:nvPr/>
        </p:nvSpPr>
        <p:spPr>
          <a:xfrm>
            <a:off x="5237813" y="1483188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err="1"/>
              <a:t>More</a:t>
            </a:r>
            <a:r>
              <a:rPr lang="sv-SE" sz="1600" dirty="0"/>
              <a:t> information: </a:t>
            </a:r>
          </a:p>
          <a:p>
            <a:r>
              <a:rPr lang="en-GB" sz="1600" dirty="0"/>
              <a:t> </a:t>
            </a:r>
            <a:r>
              <a:rPr lang="en-GB" sz="1600" dirty="0">
                <a:hlinkClick r:id="rId2"/>
              </a:rPr>
              <a:t>www.hanken.fi/masters</a:t>
            </a: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54378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Props1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62541A-038B-402C-BC69-C05800DAC239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867e5a5-5a72-4279-b3fe-d5c726f7d865"/>
    <ds:schemaRef ds:uri="http://schemas.microsoft.com/office/2006/metadata/properties"/>
    <ds:schemaRef ds:uri="http://schemas.microsoft.com/office/infopath/2007/PartnerControls"/>
    <ds:schemaRef ds:uri="e5632ad3-7c0f-488d-a5e8-26b18da0eb7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1072</Words>
  <Application>Microsoft Office PowerPoint</Application>
  <PresentationFormat>Widescreen</PresentationFormat>
  <Paragraphs>161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ABOUT HANKEN</vt:lpstr>
      <vt:lpstr>HANKEN TODAY</vt:lpstr>
      <vt:lpstr>RECENT DEVELOPMENTS</vt:lpstr>
      <vt:lpstr>PowerPoint Presentation</vt:lpstr>
      <vt:lpstr>RESEARCH AND COMPETENCE CENTRES</vt:lpstr>
      <vt:lpstr>ACADEMIC PROGRAMMES</vt:lpstr>
      <vt:lpstr>SUBJECTS</vt:lpstr>
      <vt:lpstr>THE MASTER’S PROGRAMME OFFER:</vt:lpstr>
      <vt:lpstr>MASSIVE OPEN ONLINE COURSE (MOOC)</vt:lpstr>
      <vt:lpstr>STUDENT EXCHANGE</vt:lpstr>
      <vt:lpstr>HANKEN’S PARTNER UNIVERSITIES</vt:lpstr>
      <vt:lpstr>HANKEN &amp; SSE EXECUTIVE EDUCATION</vt:lpstr>
      <vt:lpstr>HANKEN EXECUTIVE MBA STRATEGIC LEADERSHIP  FOR IMPACT</vt:lpstr>
      <vt:lpstr>HANKEN ALUMNI</vt:lpstr>
      <vt:lpstr>START-UP INCUBATOR AND QUANTUM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Eva Adlercreutz Carrero</cp:lastModifiedBy>
  <cp:revision>18</cp:revision>
  <dcterms:created xsi:type="dcterms:W3CDTF">2024-06-13T10:11:02Z</dcterms:created>
  <dcterms:modified xsi:type="dcterms:W3CDTF">2024-06-28T10:59:54Z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