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73" r:id="rId10"/>
    <p:sldId id="260" r:id="rId11"/>
    <p:sldId id="275" r:id="rId12"/>
    <p:sldId id="261" r:id="rId13"/>
    <p:sldId id="262" r:id="rId14"/>
    <p:sldId id="263" r:id="rId15"/>
    <p:sldId id="264" r:id="rId16"/>
    <p:sldId id="27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D56433-EE16-3D9C-B626-A5BB74FC3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133015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(Vaasa)</a:t>
            </a:r>
          </a:p>
          <a:p>
            <a:pPr lvl="1"/>
            <a:endParaRPr lang="en-GB" sz="1400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9E420-AEEB-83B5-C9D8-633EF49B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307"/>
            <a:ext cx="10602433" cy="711881"/>
          </a:xfrm>
        </p:spPr>
        <p:txBody>
          <a:bodyPr/>
          <a:lstStyle/>
          <a:p>
            <a:r>
              <a:rPr lang="sv-FI" dirty="0"/>
              <a:t>ENGLANNINKIELISESSÄ MAISTERIOHJELMASSA: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613BAF74-04B4-7875-DEC1-90CB7E31AD86}"/>
              </a:ext>
            </a:extLst>
          </p:cNvPr>
          <p:cNvSpPr txBox="1">
            <a:spLocks/>
          </p:cNvSpPr>
          <p:nvPr/>
        </p:nvSpPr>
        <p:spPr>
          <a:xfrm>
            <a:off x="6096000" y="1483189"/>
            <a:ext cx="3686447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r>
              <a:rPr lang="fi-FI" sz="1600" dirty="0"/>
              <a:t>Lisätietoja: </a:t>
            </a:r>
            <a:r>
              <a:rPr lang="fi-FI" sz="1600" dirty="0">
                <a:hlinkClick r:id="rId2"/>
              </a:rPr>
              <a:t>www.hanken.fi/masters</a:t>
            </a:r>
            <a:r>
              <a:rPr lang="fi-FI" sz="1600" dirty="0"/>
              <a:t> </a:t>
            </a:r>
          </a:p>
          <a:p>
            <a:endParaRPr lang="fi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3318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82A607F-99CE-34AC-EC25-311256FCE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</a:t>
            </a:r>
            <a:r>
              <a:rPr lang="en-GB" dirty="0">
                <a:solidFill>
                  <a:srgbClr val="000000"/>
                </a:solidFill>
              </a:rPr>
              <a:t>in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yhdessä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Universitetin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kanssa</a:t>
            </a:r>
            <a:endParaRPr lang="en-GB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0000"/>
                </a:solidFill>
              </a:rPr>
              <a:t>Double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degree</a:t>
            </a:r>
            <a:r>
              <a:rPr lang="fi-FI" dirty="0">
                <a:solidFill>
                  <a:srgbClr val="000000"/>
                </a:solidFill>
              </a:rPr>
              <a:t>-ohjelmaan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sisältyy yksi lukukausi </a:t>
            </a:r>
            <a:r>
              <a:rPr lang="fi-FI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</a:t>
            </a:r>
            <a:r>
              <a:rPr lang="fi-FI" sz="1400" i="0" dirty="0" err="1">
                <a:solidFill>
                  <a:srgbClr val="000000"/>
                </a:solidFill>
                <a:effectLst/>
              </a:rPr>
              <a:t>Universitetissä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Uumajassa, Ruotsissa ja yksi lukukausi Hankenissa Vaasassa, Suomessa.</a:t>
            </a:r>
            <a:endParaRPr lang="en-GB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5316F-4DF4-B5AA-BCC4-B65C4CC3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29E1D409-C1E6-59D1-9260-2E5EE27B6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75" y="4408278"/>
            <a:ext cx="3213525" cy="12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29A7C6-1734-7D1A-E778-80831F86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7588596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tarjoaa avoimia ja ilmaisia MOOC-verkkokursseja kaikille, muun muassa palvelututkimuksesta, logistiikasta ja kestävästä kehityksestä.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MOOC-kurssit järjestetään </a:t>
            </a:r>
            <a:r>
              <a:rPr lang="fi-FI" sz="1600" dirty="0" err="1"/>
              <a:t>Futurelearn</a:t>
            </a:r>
            <a:r>
              <a:rPr lang="fi-FI" sz="1600" dirty="0"/>
              <a:t>-alustan kautta. Kurssiosallistujat osallistuvat lyhyisiin luentoihin, keskusteluihin sekä etätentteihin. Kurssimateriaali soveltuu sekä puhelin- että tietokonekäyttöön.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Jos sinulla on kysyttävää Hankenin MOOC-kursseista, ole yhteydessä </a:t>
            </a:r>
            <a:r>
              <a:rPr lang="fi-FI" sz="1600" dirty="0" err="1"/>
              <a:t>Teaching</a:t>
            </a:r>
            <a:r>
              <a:rPr lang="fi-FI" sz="1600" dirty="0"/>
              <a:t> </a:t>
            </a:r>
            <a:r>
              <a:rPr lang="fi-FI" sz="1600" dirty="0" err="1"/>
              <a:t>Lab:iin</a:t>
            </a:r>
            <a:r>
              <a:rPr lang="fi-FI" sz="1600" dirty="0"/>
              <a:t>: teachinglab@hanken.fi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4BF12-2713-D31F-B079-41E4F6FC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0814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04B065-7849-29F3-08D6-BBD19E06E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248352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Lukukausi ulkomailla (vaihto-opiskelu tai harjoittelu) on pakollinen osa kandidaatin tutkintoa.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lähettää vuosittain noin 260 vaihto-opiskelijaa ulkomaille ja vastaanottaa noin 220 vaihto-opiskelijaa.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innokkaat tutorit ottavat vastaan kaikki saapuvat vaihto-opiskelijat ja tarjoavat apua ja tukea sekä järjestävät sosiaalista ohjelmaa koko lukukauden ajan.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F06AC-9E57-F106-E48C-03F465BE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OPISKELIJAVAIHTO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663FBD5-C329-8467-35F4-005F580144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01E06-B15B-8BB3-CE06-2C74D364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1157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D15CB7-108D-55C1-8D8A-AF05B7346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97781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Hankenilla on yli 130 kumppaniyliopistoa yli 38 maassa.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osallistuu aktiivisesti Erasmus+- ja </a:t>
            </a:r>
            <a:r>
              <a:rPr lang="fi-FI" sz="1600" dirty="0" err="1"/>
              <a:t>Nordplus</a:t>
            </a:r>
            <a:r>
              <a:rPr lang="fi-FI" sz="1600" dirty="0"/>
              <a:t> -ohjelmiin.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Yhteinen </a:t>
            </a:r>
            <a:r>
              <a:rPr lang="fi-FI" sz="1600" dirty="0"/>
              <a:t>Winter School </a:t>
            </a:r>
            <a:r>
              <a:rPr lang="fi-FI" sz="1600" dirty="0" err="1"/>
              <a:t>Ekonomihögskolan</a:t>
            </a:r>
            <a:r>
              <a:rPr lang="fi-FI" sz="1600" dirty="0"/>
              <a:t> </a:t>
            </a:r>
            <a:r>
              <a:rPr lang="fi-FI" sz="1600" dirty="0" err="1"/>
              <a:t>vid</a:t>
            </a:r>
            <a:r>
              <a:rPr lang="fi-FI" sz="1600" dirty="0"/>
              <a:t> </a:t>
            </a:r>
            <a:r>
              <a:rPr lang="fi-FI" sz="1600" dirty="0" err="1"/>
              <a:t>Lunds</a:t>
            </a:r>
            <a:r>
              <a:rPr lang="fi-FI" sz="1600" dirty="0"/>
              <a:t> </a:t>
            </a:r>
            <a:r>
              <a:rPr lang="fi-FI" sz="1600" dirty="0" err="1"/>
              <a:t>universitet:in</a:t>
            </a:r>
            <a:r>
              <a:rPr lang="fi-FI" sz="1600" dirty="0"/>
              <a:t>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2DD0EC-89A1-512F-187D-1C7E4662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KUMPPANIYLIOPISTOT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1EBA0D4-14B0-FAC7-8A08-CB16A0873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35" y="1859618"/>
            <a:ext cx="5384094" cy="3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11CE99-353E-C7F7-B117-02F862E7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ihmisten ja organisaatioiden strategista uudistumista. Hyödyntää akateemista tutkimusta sekä kansainvälistä liiketoimintaosaamista edistääkseen kasvua.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Tarjoaa laadukkaita osaamisen kehittämiseen liittyviä ratkaisuja johtajille, johtoryhmille, tiimeille ja asiantuntijoille maailmanlaajuisesti.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ja valmentaa organisaatioita ja yksilöiden sopeutumista muutostilanteissa.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ja Tukholman kauppakorkeakoulun omistama.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F7672-D746-5EB3-D472-CB1F2C22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D97036E-C6C4-724F-A168-3495EB3D67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3E644-D183-5E7E-96CE-20AA9E545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9124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2F5B9B-4269-5B58-530B-5C24D170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482650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on englanninkielinen täydennyskoulutusohjelma Helsingissä.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Joustavan osa-aikaisen ohjelman avulla voit kasvaa ammattilaisena, vahvistaa liiketoimintaosaamistasi ja kehittää johtamistaitojasi.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Opinnot voi aloittaa maaliskuussa tai lokakuussa ja ne voi suorittaa 1,5, 2 tai 2,5 vuodessa.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-ohjelmalla on kolme kansainvälistä akkreditointia (AACSB, AMBA, EQUIS).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3B4FA-C203-4806-D7BC-000C9BF2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414867C-A408-917F-B7C0-B6BEAA02B2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9AD4-0A7A-6E0F-3A23-838F27D61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599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748AC7-1490-6940-D37D-6FB3CB6277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E241F6-BD9D-811D-1F3C-0478FF979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16 000 alumnia 70 maassa ympäri maailmaa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Tiivis alumniverkosto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10 alumnitapahtumaa vuosittain Helsingissä ja Vaasassa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Hankendagen</a:t>
            </a:r>
            <a:r>
              <a:rPr lang="fi-FI" sz="1600" dirty="0"/>
              <a:t> (Helsinki ja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Kansainväliset alumnipäivät (Tukholma, Lontoo, Bryssel, Zürich, Berliini)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 70 mentoria auttaa ja tukee vuosittain opiskelijoita ja alumneja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Aktiivista viestintää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Kuukausittainen alumnikirje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Magasinet</a:t>
            </a:r>
            <a:r>
              <a:rPr lang="fi-FI" sz="1600" dirty="0"/>
              <a:t> Hanken -lehti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Hanken Alumni -ryhmät Facebookissa ja LinkedInissä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CC767E-F199-0D4D-406D-0D5A022A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ALUMNIT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05D4-129F-4036-E674-CDC2B3696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699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50CC47-C8E2-B71E-8186-667213FF1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451" y="1445920"/>
            <a:ext cx="10629508" cy="4163800"/>
          </a:xfrm>
        </p:spPr>
        <p:txBody>
          <a:bodyPr/>
          <a:lstStyle/>
          <a:p>
            <a:r>
              <a:rPr lang="fi-FI" sz="1600" dirty="0"/>
              <a:t>Hanken Business </a:t>
            </a:r>
            <a:r>
              <a:rPr lang="fi-FI" sz="1600" dirty="0" err="1"/>
              <a:t>Lab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Yrityshautomo yrittäjille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/>
              <a:t>Kohderyhmä</a:t>
            </a:r>
            <a:r>
              <a:rPr lang="fi-FI" sz="1600" dirty="0"/>
              <a:t>: opiskelijat, alumnit, startup-yritykset, kasvuyritykset, järjestöt ja yksilöt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on auttaa jäseniä saavuttamaan merkityksellistä kasvua</a:t>
            </a:r>
          </a:p>
          <a:p>
            <a:r>
              <a:rPr lang="fi-FI" sz="1600" dirty="0" err="1"/>
              <a:t>Quantum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Yritysdataa ja talousdataa sisältäviä tietokantoja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Datavetoinen arvonluonti on keskipisteessä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Big</a:t>
            </a:r>
            <a:r>
              <a:rPr lang="fi-FI" sz="1600" dirty="0"/>
              <a:t> datan ja vaihtoehtoisten tietojen käsittely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9A54B-5DE1-9967-DC0A-BD80B9DA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BUSINESS LAB JA QUANTUM</a:t>
            </a:r>
          </a:p>
        </p:txBody>
      </p:sp>
    </p:spTree>
    <p:extLst>
      <p:ext uri="{BB962C8B-B14F-4D97-AF65-F5344CB8AC3E}">
        <p14:creationId xmlns:p14="http://schemas.microsoft.com/office/powerpoint/2010/main" val="69887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ECCA5DD-A67C-157E-9F2C-06C3547AB7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1C52440-0116-E6F7-9B48-8876ED088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58859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Perustettu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Yliopistostatus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Oikeus kouluttaa kauppatieteiden kandidaatteja, maistereita ja tohtoreita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Vaasan yksikkö perustettiin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Liikevaihto 29,3 milj. 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Taseen loppusumma 214,7 milj. 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akkreditoinnit: EQUIS, AACSB ja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vertailut: FT Masters in Management (60) ja US News (110)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C9BA1-D14B-BF22-0EDA-0C7941EE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6368"/>
            <a:ext cx="6908800" cy="711881"/>
          </a:xfrm>
        </p:spPr>
        <p:txBody>
          <a:bodyPr/>
          <a:lstStyle/>
          <a:p>
            <a:r>
              <a:rPr lang="sv-FI" dirty="0"/>
              <a:t>KAUPPAKORKEAKOULU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A7020-4848-B60E-315E-A8C8109AA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605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06F7B58C-F483-0EA7-9342-8150F00CEF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731003-1640-6784-5665-1A78C7309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Neljä laitosta ja kielikeskus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2 910 opiskelijaa (2025)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2 778 kandidaatti- ja maisteriopiskelijaa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132 tohtorikoulutettavaa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18 % Vaasan yksikössä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317 työntekijää (2025)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22EED-7746-8440-3D70-333FD7AF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TÄNÄÄN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641AD-36C7-0F9A-EA16-36A08EE64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9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</a:t>
            </a:r>
            <a:r>
              <a:rPr lang="sv-FI" dirty="0"/>
              <a:t>UTISIA 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Financial Times, Masters in Management: #60 (2025)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fi-FI" sz="1600" dirty="0"/>
            </a:br>
            <a:r>
              <a:rPr lang="fi-FI" sz="1600" b="1" dirty="0"/>
              <a:t>Koulutus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Ennätysmäärä hakijoita 2024 (kaikkiin ohjelmiin)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Uusi englanninkielinen kandidaattiohjelma syksyllä 2024, 80 opiskelupaikkaa (1376 hakijaa).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Tutkimus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Korkein tieteellinen vaikuttavuus kaikista Suomen ylipistoista  (‘top 10 </a:t>
            </a:r>
            <a:r>
              <a:rPr lang="fi-FI" sz="1600" dirty="0" err="1"/>
              <a:t>index</a:t>
            </a:r>
            <a:r>
              <a:rPr lang="fi-FI" sz="1600" dirty="0"/>
              <a:t>’, Suomen Akatemia, 2023)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Hanken täysjäsen ENGAGE.EU-yliopistoallianssissa, johon kuuluu 9 yliopistoa, 1.11.2023 lähtien 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buNone/>
            </a:pPr>
            <a:endParaRPr lang="fi-FI" sz="1600" dirty="0"/>
          </a:p>
          <a:p>
            <a:pPr marL="457200" lvl="1" indent="0"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8F9B236-415D-2D31-106F-B6A0F741BA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A9EECB-25E7-EF09-01ED-5691D656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100038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Tutkimuslähtöinen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Kansainvälisesti suuntautunut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Edistää sosiaalista vastuuta kaikessa toiminnassaan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Vahvat ja monipuoliset talouselämäkontaktit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Osallistuu aktiivisesti kansalliseen ja kansainväliseen yhteistyöhön ja verkostoihin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BBB541-3A2D-3455-35E2-A40237F2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STRATEGINEN PROFILOINTI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B2901-F81F-09E6-AD42-47F0452E5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546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534090" y="2610138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</a:t>
            </a:r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endParaRPr lang="fi-FI" sz="16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Hanken on tutkimuspohjainen kauppakorkeakoulu, joka tiiviissä yhteistyössä elinkeinoelämän kanssa kasvattaa vastuullisia ammattilaisia, jotka edistävät kestävää tulevaisuutta. Itsenäisenä, vahvoja pohjoismaisia arvoja vaalivana kauppakorkeakouluna tarjoamme korkealaatuisia tutkinto-ohjelmia ruotsiksi ja englanniksi.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821715" y="2605567"/>
            <a:ext cx="3235293" cy="23057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</a:t>
            </a: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Yhä arvostetumpi kansainvälinen kauppakorkeakoulu, joka edistää sekä elinkeinoelämän ja yhteiskunnan tulevaisuutta.  </a:t>
            </a:r>
            <a:endParaRPr lang="fi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107" y="-71131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90240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STRATEGIA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KANSAINVÄLISEN SUOMEN JA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KESTÄVÄN MAAILMAN PUOLESTA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ACA87D-36FA-457F-429D-7F6A6C3C9AE0}"/>
              </a:ext>
            </a:extLst>
          </p:cNvPr>
          <p:cNvSpPr/>
          <p:nvPr/>
        </p:nvSpPr>
        <p:spPr>
          <a:xfrm>
            <a:off x="8124619" y="2605567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ARVOT</a:t>
            </a:r>
          </a:p>
          <a:p>
            <a:pPr algn="ctr"/>
            <a:endParaRPr lang="fi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Yhteisömme ominaisuudet ovat yhdenvertaisuus, avoimuus ja integriteetti ja keskitymme korkeaan laatuun, jatkuvaan edistykseen ja kestävään kehitykseen.   </a:t>
            </a:r>
          </a:p>
        </p:txBody>
      </p:sp>
    </p:spTree>
    <p:extLst>
      <p:ext uri="{BB962C8B-B14F-4D97-AF65-F5344CB8AC3E}">
        <p14:creationId xmlns:p14="http://schemas.microsoft.com/office/powerpoint/2010/main" val="112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3C9A52-815B-0EDE-5C98-105590AFD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" y="1483188"/>
            <a:ext cx="9655350" cy="4163800"/>
          </a:xfrm>
        </p:spPr>
        <p:txBody>
          <a:bodyPr/>
          <a:lstStyle/>
          <a:p>
            <a:r>
              <a:rPr lang="fi-FI" sz="1600" dirty="0"/>
              <a:t>Keskukset toimivat Hankenin laitosten yhteydessä ja niillä on tiiviit suhteet elinkeinoelämään. 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49BCF-C40E-EEE0-4AF4-8AC2A4E9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TUTKIMUS- JA OSAAMISKESKUKSET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8474617A-2A31-2752-A503-DE842876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85107"/>
              </p:ext>
            </p:extLst>
          </p:nvPr>
        </p:nvGraphicFramePr>
        <p:xfrm>
          <a:off x="966718" y="1879466"/>
          <a:ext cx="8251709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969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5882010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j-lt"/>
                        </a:rPr>
                        <a:t>AFG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8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B59467-77DA-D3EB-336B-A6C89F9594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AA559F-D749-54AC-786F-38AD7A51E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95731" cy="4827176"/>
          </a:xfrm>
        </p:spPr>
        <p:txBody>
          <a:bodyPr/>
          <a:lstStyle/>
          <a:p>
            <a:r>
              <a:rPr lang="fi-FI" sz="1600" dirty="0"/>
              <a:t>Yhdistetty kandidaatin ja maisterin tutkinto (3+2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ruotsiksi, mutta kursseja järjestetään myös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300 uutta opiskelijaa, joista noin 250 yhteishaun kautta kauppatieteelliseen koulutukseen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Englanninkielinen Bachelor in Business -ohjelma alkaa vuonna 2024, 80 opiskelupaikkaa.</a:t>
            </a:r>
          </a:p>
          <a:p>
            <a:r>
              <a:rPr lang="fi-FI" sz="1600" dirty="0"/>
              <a:t>Maisterintutkinto (2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140 uutta opiskelijaa</a:t>
            </a:r>
          </a:p>
          <a:p>
            <a:r>
              <a:rPr lang="fi-FI" sz="1600" dirty="0"/>
              <a:t>Tohtorikoulutus (4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14 tohtorin valmistuminen vuosittain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F9AFD-3679-A071-DD5F-946E66CD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TUTKINTO-OHJELMAT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94937-2898-E943-E47E-EF4ADF8AA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086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B0BB3A-BBFF-83C6-F4F5-4A6B56A3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792773" cy="4163800"/>
          </a:xfrm>
        </p:spPr>
        <p:txBody>
          <a:bodyPr/>
          <a:lstStyle/>
          <a:p>
            <a:r>
              <a:rPr lang="fi-FI" sz="1600" dirty="0"/>
              <a:t>Pääaineet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Yrittäjyys ja 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Rahoitus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Johtaminen ja organisaatiot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Kauppaoikeus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Markkinointi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Taloustiede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Laskentatoimi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Logistiikka ja yritysvastuu (maisteri- ja tohtoritutkinnoissa)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EE9F05-CAAC-EA82-A485-0D960904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AINEET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12DBCC9-A41D-D510-2A66-08E8938A6C57}"/>
              </a:ext>
            </a:extLst>
          </p:cNvPr>
          <p:cNvSpPr txBox="1">
            <a:spLocks/>
          </p:cNvSpPr>
          <p:nvPr/>
        </p:nvSpPr>
        <p:spPr>
          <a:xfrm>
            <a:off x="5491223" y="1483188"/>
            <a:ext cx="3792773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Muut 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Tietojenkäsittely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Tilastotiede</a:t>
            </a:r>
          </a:p>
          <a:p>
            <a:endParaRPr lang="fi-FI" sz="1600" dirty="0"/>
          </a:p>
          <a:p>
            <a:r>
              <a:rPr lang="fi-FI" sz="1600" dirty="0"/>
              <a:t>Kielet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Ruotsi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Ranska</a:t>
            </a:r>
          </a:p>
          <a:p>
            <a:endParaRPr lang="sv-FI" sz="1600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45BC48B-B238-57FC-5EC1-D5A88C4BD63B}"/>
              </a:ext>
            </a:extLst>
          </p:cNvPr>
          <p:cNvSpPr txBox="1">
            <a:spLocks/>
          </p:cNvSpPr>
          <p:nvPr/>
        </p:nvSpPr>
        <p:spPr>
          <a:xfrm>
            <a:off x="7079019" y="3177309"/>
            <a:ext cx="1958655" cy="1128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Saksa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Venäjä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Espanja</a:t>
            </a:r>
          </a:p>
        </p:txBody>
      </p:sp>
    </p:spTree>
    <p:extLst>
      <p:ext uri="{BB962C8B-B14F-4D97-AF65-F5344CB8AC3E}">
        <p14:creationId xmlns:p14="http://schemas.microsoft.com/office/powerpoint/2010/main" val="202431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889</Words>
  <Application>Microsoft Office PowerPoint</Application>
  <PresentationFormat>Widescreen</PresentationFormat>
  <Paragraphs>169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KAUPPAKORKEAKOULU HANKEN</vt:lpstr>
      <vt:lpstr>HANKEN TÄNÄÄN</vt:lpstr>
      <vt:lpstr>UUTISIA </vt:lpstr>
      <vt:lpstr>STRATEGINEN PROFILOINTI</vt:lpstr>
      <vt:lpstr>PowerPoint Presentation</vt:lpstr>
      <vt:lpstr>TUTKIMUS- JA OSAAMISKESKUKSET</vt:lpstr>
      <vt:lpstr>TUTKINTO-OHJELMAT</vt:lpstr>
      <vt:lpstr>AINEET</vt:lpstr>
      <vt:lpstr>ENGLANNINKIELISESSÄ MAISTERIOHJELMASSA:</vt:lpstr>
      <vt:lpstr>MASTER’S DOUBLE DEGREE PROGRAMME</vt:lpstr>
      <vt:lpstr>MASSIVE OPEN ONLINE COURSE (MOOC)</vt:lpstr>
      <vt:lpstr>OPISKELIJAVAIHTO</vt:lpstr>
      <vt:lpstr>HANKENIN KUMPPANIYLIOPISTOT</vt:lpstr>
      <vt:lpstr>HANKEN &amp; SSE EXECUTIVE EDUCATION</vt:lpstr>
      <vt:lpstr>HANKEN EXECUTIVE MBA STRATEGIC LEADERSHIP FOR IMPACT</vt:lpstr>
      <vt:lpstr>HANKENIN ALUMNIT</vt:lpstr>
      <vt:lpstr>HANKEN BUSINESS LAB JA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28</cp:revision>
  <dcterms:created xsi:type="dcterms:W3CDTF">2024-06-13T10:11:02Z</dcterms:created>
  <dcterms:modified xsi:type="dcterms:W3CDTF">2026-04-23T09:30:25Z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