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ink/ink1.xml" ContentType="application/inkml+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78" r:id="rId6"/>
  </p:sldMasterIdLst>
  <p:notesMasterIdLst>
    <p:notesMasterId r:id="rId38"/>
  </p:notesMasterIdLst>
  <p:handoutMasterIdLst>
    <p:handoutMasterId r:id="rId39"/>
  </p:handoutMasterIdLst>
  <p:sldIdLst>
    <p:sldId id="323" r:id="rId7"/>
    <p:sldId id="324" r:id="rId8"/>
    <p:sldId id="329" r:id="rId9"/>
    <p:sldId id="327" r:id="rId10"/>
    <p:sldId id="328" r:id="rId11"/>
    <p:sldId id="2147477022" r:id="rId12"/>
    <p:sldId id="2147477029" r:id="rId13"/>
    <p:sldId id="332" r:id="rId14"/>
    <p:sldId id="336" r:id="rId15"/>
    <p:sldId id="2147477030" r:id="rId16"/>
    <p:sldId id="334" r:id="rId17"/>
    <p:sldId id="2147477019" r:id="rId18"/>
    <p:sldId id="2147477028" r:id="rId19"/>
    <p:sldId id="2147477034" r:id="rId20"/>
    <p:sldId id="2147477037" r:id="rId21"/>
    <p:sldId id="2147477031" r:id="rId22"/>
    <p:sldId id="2147477018" r:id="rId23"/>
    <p:sldId id="2147477023" r:id="rId24"/>
    <p:sldId id="2147477014" r:id="rId25"/>
    <p:sldId id="2147477017" r:id="rId26"/>
    <p:sldId id="2147477038" r:id="rId27"/>
    <p:sldId id="2147477015" r:id="rId28"/>
    <p:sldId id="282" r:id="rId29"/>
    <p:sldId id="281" r:id="rId30"/>
    <p:sldId id="284" r:id="rId31"/>
    <p:sldId id="2147477024" r:id="rId32"/>
    <p:sldId id="2147477025" r:id="rId33"/>
    <p:sldId id="312" r:id="rId34"/>
    <p:sldId id="2147477036" r:id="rId35"/>
    <p:sldId id="318" r:id="rId36"/>
    <p:sldId id="2147477020" r:id="rId37"/>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autoAdjust="0"/>
  </p:normalViewPr>
  <p:slideViewPr>
    <p:cSldViewPr snapToGrid="0">
      <p:cViewPr varScale="1">
        <p:scale>
          <a:sx n="105" d="100"/>
          <a:sy n="105" d="100"/>
        </p:scale>
        <p:origin x="834" y="90"/>
      </p:cViewPr>
      <p:guideLst/>
    </p:cSldViewPr>
  </p:slideViewPr>
  <p:outlineViewPr>
    <p:cViewPr>
      <p:scale>
        <a:sx n="33" d="100"/>
        <a:sy n="33" d="100"/>
      </p:scale>
      <p:origin x="0" y="-7589"/>
    </p:cViewPr>
  </p:outlineViewPr>
  <p:notesTextViewPr>
    <p:cViewPr>
      <p:scale>
        <a:sx n="3" d="2"/>
        <a:sy n="3" d="2"/>
      </p:scale>
      <p:origin x="0" y="0"/>
    </p:cViewPr>
  </p:notesTextViewPr>
  <p:sorterViewPr>
    <p:cViewPr>
      <p:scale>
        <a:sx n="100" d="100"/>
        <a:sy n="100" d="100"/>
      </p:scale>
      <p:origin x="0" y="-7536"/>
    </p:cViewPr>
  </p:sorterViewPr>
  <p:notesViewPr>
    <p:cSldViewPr snapToGrid="0">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E5131B-0406-4CE5-5F11-F21AAD445C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3B3961B-3245-4514-9C54-E1D773B140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D01F6-61FC-45BE-9AC0-57110D8D98FF}" type="datetimeFigureOut">
              <a:rPr lang="en-GB" smtClean="0"/>
              <a:t>13/11/2025</a:t>
            </a:fld>
            <a:endParaRPr lang="en-GB"/>
          </a:p>
        </p:txBody>
      </p:sp>
      <p:sp>
        <p:nvSpPr>
          <p:cNvPr id="4" name="Footer Placeholder 3">
            <a:extLst>
              <a:ext uri="{FF2B5EF4-FFF2-40B4-BE49-F238E27FC236}">
                <a16:creationId xmlns:a16="http://schemas.microsoft.com/office/drawing/2014/main" id="{4EC100B2-0EDF-533C-F7B2-A76AAA8827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D31599D-1CC7-9E7B-960D-89C72BB541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52063-75C5-40DD-9559-04D451DA2ABA}" type="slidenum">
              <a:rPr lang="en-GB" smtClean="0"/>
              <a:t>‹#›</a:t>
            </a:fld>
            <a:endParaRPr lang="en-GB"/>
          </a:p>
        </p:txBody>
      </p:sp>
    </p:spTree>
    <p:extLst>
      <p:ext uri="{BB962C8B-B14F-4D97-AF65-F5344CB8AC3E}">
        <p14:creationId xmlns:p14="http://schemas.microsoft.com/office/powerpoint/2010/main" val="21897186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6T11:45:54.829"/>
    </inkml:context>
    <inkml:brush xml:id="br0">
      <inkml:brushProperty name="width" value="0.035" units="cm"/>
      <inkml:brushProperty name="height" value="0.035" units="cm"/>
      <inkml:brushProperty name="color" value="#E71224"/>
    </inkml:brush>
  </inkml:definitions>
  <inkml:trace contextRef="#ctx0" brushRef="#br0">891 387 24575,'0'-15'0,"-1"1"0,-1-1 0,0 0 0,-1 0 0,-1 1 0,0 0 0,-1 0 0,0 0 0,-1 0 0,0 1 0,-11-16 0,0-1 0,7 12 0,0 1 0,-1 0 0,-17-20 0,23 32 0,0 0 0,0 1 0,0-1 0,0 1 0,-1 0 0,1 1 0,-1-1 0,0 1 0,0 0 0,-1 1 0,1-1 0,-1 1 0,-12-2 0,-25 0 0,0 1 0,-73 6 0,28 0 0,72-2 0,1 0 0,-1 1 0,1 1 0,-1 0 0,1 1 0,0 1 0,0 0 0,0 1 0,1 1 0,0 1 0,0 0 0,-19 14 0,24-14 0,0 0 0,1 1 0,0 0 0,0 1 0,1-1 0,0 2 0,0-1 0,1 1 0,1 0 0,0 0 0,0 1 0,1 0 0,1 0 0,0 0 0,1 1 0,-4 20 0,5 1 0,0 1 0,3 0 0,0 0 0,3-1 0,1 0 0,1 1 0,21 62 0,-13-57 0,38 70 0,-34-75 0,-3-5 0,1-1 0,1-1 0,35 44 0,-45-65 0,-1 1 0,1-1 0,1 0 0,-1 0 0,1-1 0,0 0 0,1-1 0,-1 1 0,1-2 0,0 1 0,0-1 0,1-1 0,-1 1 0,1-2 0,0 1 0,14 1 0,-8-4 0,1 1 0,-1-2 0,0 0 0,1-1 0,-1-1 0,0-1 0,0 0 0,-1-1 0,1 0 0,28-15 0,-32 13 0,-1 0 0,0-1 0,0 0 0,0-1 0,-1 0 0,0-1 0,-1 0 0,0 0 0,-1-1 0,0 0 0,0-1 0,-1 0 0,7-17 0,-6 8 0,0-1 0,-2 0 0,0-1 0,-2 1 0,3-38 0,-3 25 0,8-40 0,-9 62 0,1 0 0,0 0 0,1 0 0,0 1 0,1-1 0,8-12 0,12-18-1365,-17 24-5461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2E071-0BD1-46CB-9398-1DBCB00AF257}" type="datetimeFigureOut">
              <a:rPr lang="en-GB" smtClean="0"/>
              <a:t>13/11/2025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A5E93-5FE8-4992-ADA7-6D0E23F3A308}" type="slidenum">
              <a:rPr lang="en-GB" smtClean="0"/>
              <a:t>‹#›</a:t>
            </a:fld>
            <a:endParaRPr lang="en-GB"/>
          </a:p>
        </p:txBody>
      </p:sp>
    </p:spTree>
    <p:extLst>
      <p:ext uri="{BB962C8B-B14F-4D97-AF65-F5344CB8AC3E}">
        <p14:creationId xmlns:p14="http://schemas.microsoft.com/office/powerpoint/2010/main" val="392380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fld id="{3E0A5E93-5FE8-4992-ADA7-6D0E23F3A308}" type="slidenum">
              <a:rPr lang="en-GB" smtClean="0"/>
              <a:t>14</a:t>
            </a:fld>
            <a:endParaRPr lang="en-GB"/>
          </a:p>
        </p:txBody>
      </p:sp>
    </p:spTree>
    <p:extLst>
      <p:ext uri="{BB962C8B-B14F-4D97-AF65-F5344CB8AC3E}">
        <p14:creationId xmlns:p14="http://schemas.microsoft.com/office/powerpoint/2010/main" val="291972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fld id="{C626C094-19F4-45C6-A094-61B0BD32B1FE}" type="slidenum">
              <a:rPr lang="sv-FI" smtClean="0"/>
              <a:t>23</a:t>
            </a:fld>
            <a:endParaRPr lang="sv-FI"/>
          </a:p>
        </p:txBody>
      </p:sp>
    </p:spTree>
    <p:extLst>
      <p:ext uri="{BB962C8B-B14F-4D97-AF65-F5344CB8AC3E}">
        <p14:creationId xmlns:p14="http://schemas.microsoft.com/office/powerpoint/2010/main" val="1865736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gif"/><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gif"/><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gi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customXml" Target="../ink/ink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lickr.com/photos/144590497@N04/albums/72177720318218876" TargetMode="External"/><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lickr.com/photos/144590497@N04/albums/72177720318218876" TargetMode="Externa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p:bg>
      <p:bgRef idx="1001">
        <a:schemeClr val="bg1"/>
      </p:bgRef>
    </p:bg>
    <p:spTree>
      <p:nvGrpSpPr>
        <p:cNvPr id="1" name=""/>
        <p:cNvGrpSpPr/>
        <p:nvPr/>
      </p:nvGrpSpPr>
      <p:grpSpPr>
        <a:xfrm>
          <a:off x="0" y="0"/>
          <a:ext cx="0" cy="0"/>
          <a:chOff x="0" y="0"/>
          <a:chExt cx="0" cy="0"/>
        </a:xfrm>
      </p:grpSpPr>
      <p:pic>
        <p:nvPicPr>
          <p:cNvPr id="3" name="Picture 2" descr="A white outline of a person's head with a sword and a snake&#10;&#10;Description automatically generated">
            <a:extLst>
              <a:ext uri="{FF2B5EF4-FFF2-40B4-BE49-F238E27FC236}">
                <a16:creationId xmlns:a16="http://schemas.microsoft.com/office/drawing/2014/main" id="{348E896C-3938-F676-C97C-FC1FEB92B559}"/>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spTree>
    <p:extLst>
      <p:ext uri="{BB962C8B-B14F-4D97-AF65-F5344CB8AC3E}">
        <p14:creationId xmlns:p14="http://schemas.microsoft.com/office/powerpoint/2010/main" val="37627250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ENTS">
    <p:spTree>
      <p:nvGrpSpPr>
        <p:cNvPr id="1" name=""/>
        <p:cNvGrpSpPr/>
        <p:nvPr/>
      </p:nvGrpSpPr>
      <p:grpSpPr>
        <a:xfrm>
          <a:off x="0" y="0"/>
          <a:ext cx="0" cy="0"/>
          <a:chOff x="0" y="0"/>
          <a:chExt cx="0" cy="0"/>
        </a:xfrm>
      </p:grpSpPr>
      <p:pic>
        <p:nvPicPr>
          <p:cNvPr id="8" name="Picture 7" descr="A group of people posing for a photo&#10;&#10;Description automatically generated">
            <a:extLst>
              <a:ext uri="{FF2B5EF4-FFF2-40B4-BE49-F238E27FC236}">
                <a16:creationId xmlns:a16="http://schemas.microsoft.com/office/drawing/2014/main" id="{55930CA7-5352-B53B-99EC-595E8FD8D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5" name="Picture 4" descr="A white outline of a person's head with a sword and a snake&#10;&#10;Description automatically generated">
            <a:extLst>
              <a:ext uri="{FF2B5EF4-FFF2-40B4-BE49-F238E27FC236}">
                <a16:creationId xmlns:a16="http://schemas.microsoft.com/office/drawing/2014/main" id="{FEB49CA3-C0F1-889E-6347-105DEDD09E08}"/>
              </a:ext>
            </a:extLst>
          </p:cNvPr>
          <p:cNvPicPr/>
          <p:nvPr userDrawn="1"/>
        </p:nvPicPr>
        <p:blipFill>
          <a:blip r:embed="rId3"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2" name="Picture 1" descr="A black and white logo&#10;&#10;Description automatically generated">
            <a:extLst>
              <a:ext uri="{FF2B5EF4-FFF2-40B4-BE49-F238E27FC236}">
                <a16:creationId xmlns:a16="http://schemas.microsoft.com/office/drawing/2014/main" id="{810D8A62-9D77-6481-B129-31B50EA6DED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3" name="Picture 2" descr="A black and white logo&#10;&#10;Description automatically generated">
            <a:extLst>
              <a:ext uri="{FF2B5EF4-FFF2-40B4-BE49-F238E27FC236}">
                <a16:creationId xmlns:a16="http://schemas.microsoft.com/office/drawing/2014/main" id="{06212035-180D-5A0D-E69C-7759A66EEF8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6" name="Picture 5" descr="A white text with circles and dots on a black background&#10;&#10;Description automatically generated">
            <a:extLst>
              <a:ext uri="{FF2B5EF4-FFF2-40B4-BE49-F238E27FC236}">
                <a16:creationId xmlns:a16="http://schemas.microsoft.com/office/drawing/2014/main" id="{0FC4034D-7101-13AA-B409-5C2BB9DD601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356166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 ENGAGE">
    <p:bg>
      <p:bgRef idx="1001">
        <a:schemeClr val="bg1"/>
      </p:bgRef>
    </p:bg>
    <p:spTree>
      <p:nvGrpSpPr>
        <p:cNvPr id="1" name=""/>
        <p:cNvGrpSpPr/>
        <p:nvPr/>
      </p:nvGrpSpPr>
      <p:grpSpPr>
        <a:xfrm>
          <a:off x="0" y="0"/>
          <a:ext cx="0" cy="0"/>
          <a:chOff x="0" y="0"/>
          <a:chExt cx="0" cy="0"/>
        </a:xfrm>
      </p:grpSpPr>
      <p:pic>
        <p:nvPicPr>
          <p:cNvPr id="3" name="Picture 2" descr="A white outline of a person's head with a sword and a snake&#10;&#10;Description automatically generated">
            <a:extLst>
              <a:ext uri="{FF2B5EF4-FFF2-40B4-BE49-F238E27FC236}">
                <a16:creationId xmlns:a16="http://schemas.microsoft.com/office/drawing/2014/main" id="{9903DA6E-6B28-CB7D-7B77-1472D5141CB4}"/>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4" name="Picture 3" descr="A black and white logo&#10;&#10;Description automatically generated">
            <a:extLst>
              <a:ext uri="{FF2B5EF4-FFF2-40B4-BE49-F238E27FC236}">
                <a16:creationId xmlns:a16="http://schemas.microsoft.com/office/drawing/2014/main" id="{24813E19-AD4D-4A80-70BC-E10F48A5136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5" name="Picture 4" descr="A black and white logo&#10;&#10;Description automatically generated">
            <a:extLst>
              <a:ext uri="{FF2B5EF4-FFF2-40B4-BE49-F238E27FC236}">
                <a16:creationId xmlns:a16="http://schemas.microsoft.com/office/drawing/2014/main" id="{A7383DE6-4BB7-855F-22B7-289DA7B89DA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6" name="Picture 5" descr="A white text with circles and dots on a black background&#10;&#10;Description automatically generated">
            <a:extLst>
              <a:ext uri="{FF2B5EF4-FFF2-40B4-BE49-F238E27FC236}">
                <a16:creationId xmlns:a16="http://schemas.microsoft.com/office/drawing/2014/main" id="{8BFCDA6D-E435-2C38-45B6-7886234FBD4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pic>
        <p:nvPicPr>
          <p:cNvPr id="7" name="Picture 6" descr="A white logo with black background&#10;&#10;Description automatically generated">
            <a:extLst>
              <a:ext uri="{FF2B5EF4-FFF2-40B4-BE49-F238E27FC236}">
                <a16:creationId xmlns:a16="http://schemas.microsoft.com/office/drawing/2014/main" id="{708E0023-995B-0023-14D6-597BEE3D259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47650" y="6044183"/>
            <a:ext cx="923925" cy="622860"/>
          </a:xfrm>
          <a:prstGeom prst="rect">
            <a:avLst/>
          </a:prstGeom>
        </p:spPr>
      </p:pic>
    </p:spTree>
    <p:extLst>
      <p:ext uri="{BB962C8B-B14F-4D97-AF65-F5344CB8AC3E}">
        <p14:creationId xmlns:p14="http://schemas.microsoft.com/office/powerpoint/2010/main" val="289146112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 ENGAGE">
    <p:bg>
      <p:bgPr>
        <a:solidFill>
          <a:schemeClr val="accent1"/>
        </a:solidFill>
        <a:effectLst/>
      </p:bgPr>
    </p:bg>
    <p:spTree>
      <p:nvGrpSpPr>
        <p:cNvPr id="1" name=""/>
        <p:cNvGrpSpPr/>
        <p:nvPr/>
      </p:nvGrpSpPr>
      <p:grpSpPr>
        <a:xfrm>
          <a:off x="0" y="0"/>
          <a:ext cx="0" cy="0"/>
          <a:chOff x="0" y="0"/>
          <a:chExt cx="0" cy="0"/>
        </a:xfrm>
      </p:grpSpPr>
      <p:pic>
        <p:nvPicPr>
          <p:cNvPr id="3" name="Picture 2" descr="A white outline of a person's head with a sword and a snake&#10;&#10;Description automatically generated">
            <a:extLst>
              <a:ext uri="{FF2B5EF4-FFF2-40B4-BE49-F238E27FC236}">
                <a16:creationId xmlns:a16="http://schemas.microsoft.com/office/drawing/2014/main" id="{9903DA6E-6B28-CB7D-7B77-1472D5141CB4}"/>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4" name="Picture 3" descr="A black and white logo&#10;&#10;Description automatically generated">
            <a:extLst>
              <a:ext uri="{FF2B5EF4-FFF2-40B4-BE49-F238E27FC236}">
                <a16:creationId xmlns:a16="http://schemas.microsoft.com/office/drawing/2014/main" id="{24813E19-AD4D-4A80-70BC-E10F48A5136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5" name="Picture 4" descr="A black and white logo&#10;&#10;Description automatically generated">
            <a:extLst>
              <a:ext uri="{FF2B5EF4-FFF2-40B4-BE49-F238E27FC236}">
                <a16:creationId xmlns:a16="http://schemas.microsoft.com/office/drawing/2014/main" id="{A7383DE6-4BB7-855F-22B7-289DA7B89DA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6" name="Picture 5" descr="A white text with circles and dots on a black background&#10;&#10;Description automatically generated">
            <a:extLst>
              <a:ext uri="{FF2B5EF4-FFF2-40B4-BE49-F238E27FC236}">
                <a16:creationId xmlns:a16="http://schemas.microsoft.com/office/drawing/2014/main" id="{8BFCDA6D-E435-2C38-45B6-7886234FBD4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pic>
        <p:nvPicPr>
          <p:cNvPr id="7" name="Picture 6" descr="A white logo with black background&#10;&#10;Description automatically generated">
            <a:extLst>
              <a:ext uri="{FF2B5EF4-FFF2-40B4-BE49-F238E27FC236}">
                <a16:creationId xmlns:a16="http://schemas.microsoft.com/office/drawing/2014/main" id="{708E0023-995B-0023-14D6-597BEE3D259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47650" y="6044183"/>
            <a:ext cx="923925" cy="622860"/>
          </a:xfrm>
          <a:prstGeom prst="rect">
            <a:avLst/>
          </a:prstGeom>
        </p:spPr>
      </p:pic>
    </p:spTree>
    <p:extLst>
      <p:ext uri="{BB962C8B-B14F-4D97-AF65-F5344CB8AC3E}">
        <p14:creationId xmlns:p14="http://schemas.microsoft.com/office/powerpoint/2010/main" val="3922455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YER BLUE + ENGAGE">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B29CBA5B-68A2-8B53-48EA-836C12390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5" name="Picture 4" descr="A white outline of a person's head with a sword and a snake&#10;&#10;Description automatically generated">
            <a:extLst>
              <a:ext uri="{FF2B5EF4-FFF2-40B4-BE49-F238E27FC236}">
                <a16:creationId xmlns:a16="http://schemas.microsoft.com/office/drawing/2014/main" id="{AF0E96E4-FE3E-6604-0FB8-75CF4C6DFB26}"/>
              </a:ext>
            </a:extLst>
          </p:cNvPr>
          <p:cNvPicPr/>
          <p:nvPr userDrawn="1"/>
        </p:nvPicPr>
        <p:blipFill>
          <a:blip r:embed="rId3"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6" name="Picture 5" descr="A black and white logo&#10;&#10;Description automatically generated">
            <a:extLst>
              <a:ext uri="{FF2B5EF4-FFF2-40B4-BE49-F238E27FC236}">
                <a16:creationId xmlns:a16="http://schemas.microsoft.com/office/drawing/2014/main" id="{519FDCBA-21BE-F099-F083-D335CA11567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7" name="Picture 6" descr="A black and white logo&#10;&#10;Description automatically generated">
            <a:extLst>
              <a:ext uri="{FF2B5EF4-FFF2-40B4-BE49-F238E27FC236}">
                <a16:creationId xmlns:a16="http://schemas.microsoft.com/office/drawing/2014/main" id="{F4F17937-4E19-6E1F-F5CC-0A378484A86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9" name="Picture 8" descr="A white text with circles and dots on a black background&#10;&#10;Description automatically generated">
            <a:extLst>
              <a:ext uri="{FF2B5EF4-FFF2-40B4-BE49-F238E27FC236}">
                <a16:creationId xmlns:a16="http://schemas.microsoft.com/office/drawing/2014/main" id="{2A562F9B-3829-BBF1-D1F7-3B2C2C9DD280}"/>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pic>
        <p:nvPicPr>
          <p:cNvPr id="10" name="Picture 9" descr="A white logo with black background&#10;&#10;Description automatically generated">
            <a:extLst>
              <a:ext uri="{FF2B5EF4-FFF2-40B4-BE49-F238E27FC236}">
                <a16:creationId xmlns:a16="http://schemas.microsoft.com/office/drawing/2014/main" id="{DAE3B73B-7FFD-3F0E-9B04-33575248788A}"/>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247650" y="6044183"/>
            <a:ext cx="923925" cy="622860"/>
          </a:xfrm>
          <a:prstGeom prst="rect">
            <a:avLst/>
          </a:prstGeom>
        </p:spPr>
      </p:pic>
    </p:spTree>
    <p:extLst>
      <p:ext uri="{BB962C8B-B14F-4D97-AF65-F5344CB8AC3E}">
        <p14:creationId xmlns:p14="http://schemas.microsoft.com/office/powerpoint/2010/main" val="2254144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ENGAGE">
    <p:spTree>
      <p:nvGrpSpPr>
        <p:cNvPr id="1" name=""/>
        <p:cNvGrpSpPr/>
        <p:nvPr/>
      </p:nvGrpSpPr>
      <p:grpSpPr>
        <a:xfrm>
          <a:off x="0" y="0"/>
          <a:ext cx="0" cy="0"/>
          <a:chOff x="0" y="0"/>
          <a:chExt cx="0" cy="0"/>
        </a:xfrm>
      </p:grpSpPr>
      <p:pic>
        <p:nvPicPr>
          <p:cNvPr id="4" name="Picture 3" descr="A black and white logo&#10;&#10;Description automatically generated">
            <a:extLst>
              <a:ext uri="{FF2B5EF4-FFF2-40B4-BE49-F238E27FC236}">
                <a16:creationId xmlns:a16="http://schemas.microsoft.com/office/drawing/2014/main" id="{013A7C75-2724-4CA9-197E-75628B5A3C53}"/>
              </a:ext>
            </a:extLst>
          </p:cNvPr>
          <p:cNvPicPr>
            <a:picLocks noChangeAspect="1"/>
          </p:cNvPicPr>
          <p:nvPr userDrawn="1"/>
        </p:nvPicPr>
        <p:blipFill>
          <a:blip r:embed="rId2" cstate="screen">
            <a:alphaModFix/>
            <a:extLst>
              <a:ext uri="{28A0092B-C50C-407E-A947-70E740481C1C}">
                <a14:useLocalDpi xmlns:a14="http://schemas.microsoft.com/office/drawing/2010/main" val="0"/>
              </a:ext>
            </a:extLst>
          </a:blip>
          <a:stretch>
            <a:fillRect/>
          </a:stretch>
        </p:blipFill>
        <p:spPr>
          <a:xfrm>
            <a:off x="247650" y="6044183"/>
            <a:ext cx="923755" cy="622860"/>
          </a:xfrm>
          <a:prstGeom prst="rect">
            <a:avLst/>
          </a:prstGeom>
        </p:spPr>
      </p:pic>
      <p:sp>
        <p:nvSpPr>
          <p:cNvPr id="17" name="Title 8">
            <a:extLst>
              <a:ext uri="{FF2B5EF4-FFF2-40B4-BE49-F238E27FC236}">
                <a16:creationId xmlns:a16="http://schemas.microsoft.com/office/drawing/2014/main" id="{59779FA8-E836-0A7D-5CBB-11813037A99F}"/>
              </a:ext>
            </a:extLst>
          </p:cNvPr>
          <p:cNvSpPr>
            <a:spLocks noGrp="1"/>
          </p:cNvSpPr>
          <p:nvPr>
            <p:ph type="title" hasCustomPrompt="1"/>
          </p:nvPr>
        </p:nvSpPr>
        <p:spPr>
          <a:xfrm>
            <a:off x="838200" y="771307"/>
            <a:ext cx="10085475" cy="711881"/>
          </a:xfrm>
          <a:prstGeom prst="rect">
            <a:avLst/>
          </a:prstGeom>
        </p:spPr>
        <p:txBody>
          <a:bodyPr/>
          <a:lstStyle>
            <a:lvl1pPr>
              <a:defRPr sz="3600" b="1" cap="all" baseline="0"/>
            </a:lvl1pPr>
          </a:lstStyle>
          <a:p>
            <a:r>
              <a:rPr lang="en-US" dirty="0"/>
              <a:t>HEADLINE</a:t>
            </a:r>
            <a:endParaRPr lang="sv-FI" dirty="0"/>
          </a:p>
        </p:txBody>
      </p:sp>
      <p:sp>
        <p:nvSpPr>
          <p:cNvPr id="18" name="Subtitle 1">
            <a:extLst>
              <a:ext uri="{FF2B5EF4-FFF2-40B4-BE49-F238E27FC236}">
                <a16:creationId xmlns:a16="http://schemas.microsoft.com/office/drawing/2014/main" id="{45072901-2B37-8B2E-26DC-8A836EB680F6}"/>
              </a:ext>
            </a:extLst>
          </p:cNvPr>
          <p:cNvSpPr>
            <a:spLocks noGrp="1"/>
          </p:cNvSpPr>
          <p:nvPr>
            <p:ph type="subTitle" idx="1" hasCustomPrompt="1"/>
          </p:nvPr>
        </p:nvSpPr>
        <p:spPr>
          <a:xfrm>
            <a:off x="1268325" y="1483190"/>
            <a:ext cx="9655350" cy="4692880"/>
          </a:xfrm>
          <a:prstGeom prst="rect">
            <a:avLst/>
          </a:prstGeom>
        </p:spPr>
        <p:txBody>
          <a:bodyPr/>
          <a:lstStyle>
            <a:lvl1pPr marL="0" indent="0">
              <a:buNone/>
              <a:defRPr sz="1800"/>
            </a:lvl1pPr>
            <a:lvl2pPr>
              <a:defRPr sz="1800"/>
            </a:lvl2pPr>
            <a:lvl3pPr marL="914400" indent="0">
              <a:buNone/>
              <a:defRPr sz="1800"/>
            </a:lvl3pPr>
            <a:lvl4pPr marL="1371600" indent="0">
              <a:buNone/>
              <a:defRPr sz="1800"/>
            </a:lvl4pPr>
            <a:lvl5pPr>
              <a:defRPr sz="1800"/>
            </a:lvl5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971550" lvl="1" indent="-285750">
              <a:buFont typeface="Arial" panose="020B0604020202020204" pitchFamily="34" charset="0"/>
              <a:buChar char="•"/>
            </a:pPr>
            <a:r>
              <a:rPr lang="sv-SE" dirty="0" err="1"/>
              <a:t>Bullet</a:t>
            </a:r>
            <a:r>
              <a:rPr lang="sv-SE" dirty="0"/>
              <a:t> 1</a:t>
            </a:r>
          </a:p>
          <a:p>
            <a:pPr marL="1200150" lvl="2" indent="-285750">
              <a:buFont typeface="Arial" panose="020B0604020202020204" pitchFamily="34" charset="0"/>
              <a:buChar char="•"/>
            </a:pPr>
            <a:r>
              <a:rPr lang="sv-SE" dirty="0" err="1"/>
              <a:t>Bullet</a:t>
            </a:r>
            <a:r>
              <a:rPr lang="sv-SE" dirty="0"/>
              <a:t> 2</a:t>
            </a:r>
          </a:p>
          <a:p>
            <a:pPr marL="1657350" lvl="3" indent="-285750">
              <a:buFont typeface="Arial" panose="020B0604020202020204" pitchFamily="34" charset="0"/>
              <a:buChar char="•"/>
            </a:pPr>
            <a:r>
              <a:rPr lang="sv-SE" dirty="0" err="1"/>
              <a:t>Bullet</a:t>
            </a:r>
            <a:r>
              <a:rPr lang="sv-SE" dirty="0"/>
              <a:t> 3</a:t>
            </a:r>
            <a:endParaRPr lang="en-US" dirty="0"/>
          </a:p>
        </p:txBody>
      </p:sp>
      <p:pic>
        <p:nvPicPr>
          <p:cNvPr id="19" name="Picture 18" descr="A black background with a black square&#10;&#10;Description automatically generated with medium confidence">
            <a:extLst>
              <a:ext uri="{FF2B5EF4-FFF2-40B4-BE49-F238E27FC236}">
                <a16:creationId xmlns:a16="http://schemas.microsoft.com/office/drawing/2014/main" id="{7BF3C03B-30CF-E61D-674F-DEF47741ECE7}"/>
              </a:ext>
            </a:extLst>
          </p:cNvPr>
          <p:cNvPicPr/>
          <p:nvPr userDrawn="1"/>
        </p:nvPicPr>
        <p:blipFill>
          <a:blip r:embed="rId3" cstate="screen">
            <a:extLst>
              <a:ext uri="{28A0092B-C50C-407E-A947-70E740481C1C}">
                <a14:useLocalDpi xmlns:a14="http://schemas.microsoft.com/office/drawing/2010/main" val="0"/>
              </a:ext>
            </a:extLst>
          </a:blip>
          <a:stretch>
            <a:fillRect/>
          </a:stretch>
        </p:blipFill>
        <p:spPr>
          <a:xfrm>
            <a:off x="11228540" y="0"/>
            <a:ext cx="963460" cy="963460"/>
          </a:xfrm>
          <a:prstGeom prst="rect">
            <a:avLst/>
          </a:prstGeom>
        </p:spPr>
      </p:pic>
    </p:spTree>
    <p:extLst>
      <p:ext uri="{BB962C8B-B14F-4D97-AF65-F5344CB8AC3E}">
        <p14:creationId xmlns:p14="http://schemas.microsoft.com/office/powerpoint/2010/main" val="2144943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15FE1C6-BF05-D0A1-C40D-D42F0308DB11}"/>
              </a:ext>
            </a:extLst>
          </p:cNvPr>
          <p:cNvSpPr>
            <a:spLocks noGrp="1"/>
          </p:cNvSpPr>
          <p:nvPr>
            <p:ph type="pic" sz="quarter" idx="12"/>
          </p:nvPr>
        </p:nvSpPr>
        <p:spPr>
          <a:xfrm>
            <a:off x="7747000" y="0"/>
            <a:ext cx="4445000" cy="6858000"/>
          </a:xfrm>
          <a:prstGeom prst="rect">
            <a:avLst/>
          </a:prstGeom>
        </p:spPr>
        <p:txBody>
          <a:bodyPr/>
          <a:lstStyle/>
          <a:p>
            <a:endParaRPr lang="en-US"/>
          </a:p>
        </p:txBody>
      </p:sp>
      <p:sp>
        <p:nvSpPr>
          <p:cNvPr id="2" name="Subtitle 2">
            <a:extLst>
              <a:ext uri="{FF2B5EF4-FFF2-40B4-BE49-F238E27FC236}">
                <a16:creationId xmlns:a16="http://schemas.microsoft.com/office/drawing/2014/main" id="{4A670ACB-D68A-2335-E54D-D2150C75D431}"/>
              </a:ext>
            </a:extLst>
          </p:cNvPr>
          <p:cNvSpPr>
            <a:spLocks noGrp="1"/>
          </p:cNvSpPr>
          <p:nvPr>
            <p:ph type="subTitle" idx="1" hasCustomPrompt="1"/>
          </p:nvPr>
        </p:nvSpPr>
        <p:spPr>
          <a:xfrm>
            <a:off x="1268325" y="1483189"/>
            <a:ext cx="6478675" cy="4827176"/>
          </a:xfrm>
          <a:prstGeom prst="rect">
            <a:avLst/>
          </a:prstGeo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a:t>
            </a:r>
            <a:endParaRPr lang="sv-FI" dirty="0"/>
          </a:p>
        </p:txBody>
      </p:sp>
      <p:sp>
        <p:nvSpPr>
          <p:cNvPr id="3" name="Title 8">
            <a:extLst>
              <a:ext uri="{FF2B5EF4-FFF2-40B4-BE49-F238E27FC236}">
                <a16:creationId xmlns:a16="http://schemas.microsoft.com/office/drawing/2014/main" id="{54F743ED-BAAB-559B-9D73-E84B80B12533}"/>
              </a:ext>
            </a:extLst>
          </p:cNvPr>
          <p:cNvSpPr>
            <a:spLocks noGrp="1"/>
          </p:cNvSpPr>
          <p:nvPr>
            <p:ph type="title" hasCustomPrompt="1"/>
          </p:nvPr>
        </p:nvSpPr>
        <p:spPr>
          <a:xfrm>
            <a:off x="838201" y="771307"/>
            <a:ext cx="6908800" cy="711881"/>
          </a:xfrm>
          <a:prstGeom prst="rect">
            <a:avLst/>
          </a:prstGeom>
        </p:spPr>
        <p:txBody>
          <a:bodyPr/>
          <a:lstStyle>
            <a:lvl1pPr>
              <a:defRPr sz="3600" b="1"/>
            </a:lvl1pPr>
          </a:lstStyle>
          <a:p>
            <a:r>
              <a:rPr lang="en-US" dirty="0"/>
              <a:t>HEADLINE</a:t>
            </a:r>
            <a:endParaRPr lang="sv-FI" dirty="0"/>
          </a:p>
        </p:txBody>
      </p:sp>
      <p:sp>
        <p:nvSpPr>
          <p:cNvPr id="4" name="Text Placeholder 15">
            <a:extLst>
              <a:ext uri="{FF2B5EF4-FFF2-40B4-BE49-F238E27FC236}">
                <a16:creationId xmlns:a16="http://schemas.microsoft.com/office/drawing/2014/main" id="{D0861134-6525-AA76-0779-90E2FCDCED30}"/>
              </a:ext>
            </a:extLst>
          </p:cNvPr>
          <p:cNvSpPr>
            <a:spLocks noGrp="1"/>
          </p:cNvSpPr>
          <p:nvPr>
            <p:ph type="body" sz="quarter" idx="11" hasCustomPrompt="1"/>
          </p:nvPr>
        </p:nvSpPr>
        <p:spPr>
          <a:xfrm>
            <a:off x="11234056" y="0"/>
            <a:ext cx="957943" cy="957943"/>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Tree>
    <p:extLst>
      <p:ext uri="{BB962C8B-B14F-4D97-AF65-F5344CB8AC3E}">
        <p14:creationId xmlns:p14="http://schemas.microsoft.com/office/powerpoint/2010/main" val="501491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F368AB-F5F7-BA8E-4B86-A3547BC0E19F}"/>
              </a:ext>
            </a:extLst>
          </p:cNvPr>
          <p:cNvSpPr>
            <a:spLocks noGrp="1"/>
          </p:cNvSpPr>
          <p:nvPr>
            <p:ph type="subTitle" idx="1" hasCustomPrompt="1"/>
          </p:nvPr>
        </p:nvSpPr>
        <p:spPr>
          <a:xfrm>
            <a:off x="1268325" y="1483189"/>
            <a:ext cx="9655350" cy="4827176"/>
          </a:xfrm>
          <a:prstGeom prst="rect">
            <a:avLst/>
          </a:prstGeo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a:t>
            </a:r>
            <a:endParaRPr lang="sv-FI" dirty="0"/>
          </a:p>
        </p:txBody>
      </p:sp>
      <p:sp>
        <p:nvSpPr>
          <p:cNvPr id="9" name="Title 8">
            <a:extLst>
              <a:ext uri="{FF2B5EF4-FFF2-40B4-BE49-F238E27FC236}">
                <a16:creationId xmlns:a16="http://schemas.microsoft.com/office/drawing/2014/main" id="{CF397021-2515-5A0C-F3D6-793E6F2EA006}"/>
              </a:ext>
            </a:extLst>
          </p:cNvPr>
          <p:cNvSpPr>
            <a:spLocks noGrp="1"/>
          </p:cNvSpPr>
          <p:nvPr>
            <p:ph type="title" hasCustomPrompt="1"/>
          </p:nvPr>
        </p:nvSpPr>
        <p:spPr>
          <a:xfrm>
            <a:off x="838200" y="771307"/>
            <a:ext cx="10085475" cy="711881"/>
          </a:xfrm>
          <a:prstGeom prst="rect">
            <a:avLst/>
          </a:prstGeom>
        </p:spPr>
        <p:txBody>
          <a:bodyPr/>
          <a:lstStyle>
            <a:lvl1pPr>
              <a:defRPr sz="3600" b="1"/>
            </a:lvl1pPr>
          </a:lstStyle>
          <a:p>
            <a:r>
              <a:rPr lang="en-US" dirty="0"/>
              <a:t>HEADLINE</a:t>
            </a:r>
            <a:endParaRPr lang="sv-FI" dirty="0"/>
          </a:p>
        </p:txBody>
      </p:sp>
    </p:spTree>
    <p:extLst>
      <p:ext uri="{BB962C8B-B14F-4D97-AF65-F5344CB8AC3E}">
        <p14:creationId xmlns:p14="http://schemas.microsoft.com/office/powerpoint/2010/main" val="1284465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ARK_HEALINE + BODY">
    <p:bg>
      <p:bgRef idx="1001">
        <a:schemeClr val="bg1"/>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F397021-2515-5A0C-F3D6-793E6F2EA006}"/>
              </a:ext>
            </a:extLst>
          </p:cNvPr>
          <p:cNvSpPr>
            <a:spLocks noGrp="1"/>
          </p:cNvSpPr>
          <p:nvPr>
            <p:ph type="title" hasCustomPrompt="1"/>
          </p:nvPr>
        </p:nvSpPr>
        <p:spPr>
          <a:xfrm>
            <a:off x="838200" y="771307"/>
            <a:ext cx="10085475" cy="711881"/>
          </a:xfrm>
          <a:prstGeom prst="rect">
            <a:avLst/>
          </a:prstGeom>
        </p:spPr>
        <p:txBody>
          <a:bodyPr/>
          <a:lstStyle>
            <a:lvl1pPr>
              <a:defRPr sz="3600" b="1" cap="all" baseline="0"/>
            </a:lvl1pPr>
          </a:lstStyle>
          <a:p>
            <a:r>
              <a:rPr lang="en-US"/>
              <a:t>HEADLINE</a:t>
            </a:r>
            <a:endParaRPr lang="sv-FI"/>
          </a:p>
        </p:txBody>
      </p:sp>
      <p:sp>
        <p:nvSpPr>
          <p:cNvPr id="2" name="Text Placeholder 5">
            <a:extLst>
              <a:ext uri="{FF2B5EF4-FFF2-40B4-BE49-F238E27FC236}">
                <a16:creationId xmlns:a16="http://schemas.microsoft.com/office/drawing/2014/main" id="{103893C6-A0D1-D208-2C2E-AD3B330B9A58}"/>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a:t> </a:t>
            </a:r>
            <a:endParaRPr lang="sv-FI"/>
          </a:p>
        </p:txBody>
      </p:sp>
      <p:sp>
        <p:nvSpPr>
          <p:cNvPr id="6" name="Subtitle 1">
            <a:extLst>
              <a:ext uri="{FF2B5EF4-FFF2-40B4-BE49-F238E27FC236}">
                <a16:creationId xmlns:a16="http://schemas.microsoft.com/office/drawing/2014/main" id="{3E647014-C025-C39F-91A8-A90FC45A457B}"/>
              </a:ext>
            </a:extLst>
          </p:cNvPr>
          <p:cNvSpPr>
            <a:spLocks noGrp="1"/>
          </p:cNvSpPr>
          <p:nvPr>
            <p:ph type="subTitle" idx="1" hasCustomPrompt="1"/>
          </p:nvPr>
        </p:nvSpPr>
        <p:spPr>
          <a:xfrm>
            <a:off x="1268325" y="1483189"/>
            <a:ext cx="9655350" cy="5073059"/>
          </a:xfrm>
          <a:prstGeom prst="rect">
            <a:avLst/>
          </a:prstGeom>
        </p:spPr>
        <p:txBody>
          <a:bodyPr/>
          <a:lstStyle>
            <a:lvl1pPr marL="0" indent="0">
              <a:buNone/>
              <a:defRPr sz="1800"/>
            </a:lvl1pPr>
            <a:lvl2pPr>
              <a:defRPr sz="1800"/>
            </a:lvl2pPr>
            <a:lvl3pPr marL="914400" indent="0">
              <a:buNone/>
              <a:defRPr sz="1800"/>
            </a:lvl3pPr>
            <a:lvl4pPr marL="1371600" indent="0">
              <a:buNone/>
              <a:defRPr sz="1800"/>
            </a:lvl4pPr>
            <a:lvl5pPr>
              <a:defRPr sz="1800"/>
            </a:lvl5pPr>
          </a:lstStyle>
          <a:p>
            <a:r>
              <a:rPr lang="sv-SE"/>
              <a:t>Body text</a:t>
            </a:r>
          </a:p>
          <a:p>
            <a:endParaRPr lang="sv-SE"/>
          </a:p>
          <a:p>
            <a:pPr marL="285750" indent="-285750">
              <a:buFont typeface="Arial" panose="020B0604020202020204" pitchFamily="34" charset="0"/>
              <a:buChar char="•"/>
            </a:pPr>
            <a:r>
              <a:rPr lang="sv-SE" err="1"/>
              <a:t>Bullet</a:t>
            </a:r>
            <a:r>
              <a:rPr lang="sv-SE"/>
              <a:t> list</a:t>
            </a:r>
          </a:p>
          <a:p>
            <a:pPr marL="971550" lvl="1" indent="-285750">
              <a:buFont typeface="Arial" panose="020B0604020202020204" pitchFamily="34" charset="0"/>
              <a:buChar char="•"/>
            </a:pPr>
            <a:r>
              <a:rPr lang="sv-SE" err="1"/>
              <a:t>Bullet</a:t>
            </a:r>
            <a:r>
              <a:rPr lang="sv-SE"/>
              <a:t> 1</a:t>
            </a:r>
          </a:p>
          <a:p>
            <a:pPr marL="1200150" lvl="2" indent="-285750">
              <a:buFont typeface="Arial" panose="020B0604020202020204" pitchFamily="34" charset="0"/>
              <a:buChar char="•"/>
            </a:pPr>
            <a:r>
              <a:rPr lang="sv-SE" err="1"/>
              <a:t>Bullet</a:t>
            </a:r>
            <a:r>
              <a:rPr lang="sv-SE"/>
              <a:t> 2</a:t>
            </a:r>
          </a:p>
          <a:p>
            <a:pPr marL="1657350" lvl="3" indent="-285750">
              <a:buFont typeface="Arial" panose="020B0604020202020204" pitchFamily="34" charset="0"/>
              <a:buChar char="•"/>
            </a:pPr>
            <a:r>
              <a:rPr lang="sv-SE" err="1"/>
              <a:t>Bullet</a:t>
            </a:r>
            <a:r>
              <a:rPr lang="sv-SE"/>
              <a:t> 3</a:t>
            </a:r>
            <a:endParaRPr lang="en-US"/>
          </a:p>
        </p:txBody>
      </p:sp>
    </p:spTree>
    <p:extLst>
      <p:ext uri="{BB962C8B-B14F-4D97-AF65-F5344CB8AC3E}">
        <p14:creationId xmlns:p14="http://schemas.microsoft.com/office/powerpoint/2010/main" val="386219929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RGE_HEADLINE + BOD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5884C25-8318-40A8-125F-74074C8AE488}"/>
              </a:ext>
            </a:extLst>
          </p:cNvPr>
          <p:cNvSpPr>
            <a:spLocks noGrp="1"/>
          </p:cNvSpPr>
          <p:nvPr>
            <p:ph type="subTitle" idx="1" hasCustomPrompt="1"/>
          </p:nvPr>
        </p:nvSpPr>
        <p:spPr>
          <a:xfrm>
            <a:off x="1268325" y="1856231"/>
            <a:ext cx="9655350" cy="445413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2400"/>
            </a:lvl6pPr>
            <a:lvl7pPr marL="2743200" indent="0" algn="ctr">
              <a:buNone/>
              <a:defRPr sz="1600"/>
            </a:lvl7pPr>
            <a:lvl8pPr marL="3200400" indent="0" algn="ctr">
              <a:buNone/>
              <a:defRPr sz="1600"/>
            </a:lvl8pPr>
            <a:lvl9pPr marL="3657600" indent="0" algn="ctr">
              <a:buNone/>
              <a:defRPr sz="1600"/>
            </a:lvl9pPr>
          </a:lstStyle>
          <a:p>
            <a:r>
              <a:rPr lang="sv-SE" dirty="0"/>
              <a:t>Body text</a:t>
            </a:r>
            <a:endParaRPr lang="sv-SE" sz="2000" dirty="0"/>
          </a:p>
          <a:p>
            <a:pPr marL="800100" lvl="1" indent="-342900" algn="l">
              <a:buFont typeface="Arial" panose="020B0604020202020204" pitchFamily="34" charset="0"/>
              <a:buChar char="•"/>
            </a:pPr>
            <a:r>
              <a:rPr lang="sv-SE" sz="2400" dirty="0" err="1"/>
              <a:t>Bullet</a:t>
            </a:r>
            <a:r>
              <a:rPr lang="sv-SE" sz="2400" dirty="0"/>
              <a:t> list</a:t>
            </a:r>
          </a:p>
          <a:p>
            <a:pPr marL="1257300" lvl="2" indent="-342900" algn="l">
              <a:buFont typeface="Arial" panose="020B0604020202020204" pitchFamily="34" charset="0"/>
              <a:buChar char="•"/>
            </a:pPr>
            <a:r>
              <a:rPr lang="sv-SE" sz="2400" dirty="0" err="1"/>
              <a:t>Bullet</a:t>
            </a:r>
            <a:r>
              <a:rPr lang="sv-SE" sz="2400" dirty="0"/>
              <a:t> 1</a:t>
            </a:r>
          </a:p>
          <a:p>
            <a:pPr marL="1714500" lvl="3" indent="-342900" algn="l">
              <a:buFont typeface="Arial" panose="020B0604020202020204" pitchFamily="34" charset="0"/>
              <a:buChar char="•"/>
            </a:pPr>
            <a:r>
              <a:rPr lang="sv-SE" sz="2400" dirty="0" err="1"/>
              <a:t>Bullet</a:t>
            </a:r>
            <a:r>
              <a:rPr lang="sv-SE" sz="2400" dirty="0"/>
              <a:t> 2</a:t>
            </a:r>
          </a:p>
          <a:p>
            <a:pPr marL="2171700" lvl="4" indent="-342900" algn="l">
              <a:buFont typeface="Arial" panose="020B0604020202020204" pitchFamily="34" charset="0"/>
              <a:buChar char="•"/>
            </a:pPr>
            <a:r>
              <a:rPr lang="sv-SE" sz="2400" dirty="0" err="1"/>
              <a:t>Bullet</a:t>
            </a:r>
            <a:r>
              <a:rPr lang="sv-SE" sz="2400" dirty="0"/>
              <a:t> 3</a:t>
            </a:r>
          </a:p>
        </p:txBody>
      </p:sp>
      <p:sp>
        <p:nvSpPr>
          <p:cNvPr id="4" name="Title 8">
            <a:extLst>
              <a:ext uri="{FF2B5EF4-FFF2-40B4-BE49-F238E27FC236}">
                <a16:creationId xmlns:a16="http://schemas.microsoft.com/office/drawing/2014/main" id="{533E9C6F-8C28-5ABD-1590-A01C591864D3}"/>
              </a:ext>
            </a:extLst>
          </p:cNvPr>
          <p:cNvSpPr>
            <a:spLocks noGrp="1"/>
          </p:cNvSpPr>
          <p:nvPr>
            <p:ph type="title" hasCustomPrompt="1"/>
          </p:nvPr>
        </p:nvSpPr>
        <p:spPr>
          <a:xfrm>
            <a:off x="838200" y="771307"/>
            <a:ext cx="10085475" cy="711881"/>
          </a:xfrm>
          <a:prstGeom prst="rect">
            <a:avLst/>
          </a:prstGeom>
        </p:spPr>
        <p:txBody>
          <a:bodyPr/>
          <a:lstStyle>
            <a:lvl1pPr>
              <a:defRPr sz="3600" b="1" cap="all" baseline="0"/>
            </a:lvl1pPr>
          </a:lstStyle>
          <a:p>
            <a:r>
              <a:rPr lang="en-US" dirty="0"/>
              <a:t>HEADLINE</a:t>
            </a:r>
            <a:endParaRPr lang="sv-FI" dirty="0"/>
          </a:p>
        </p:txBody>
      </p:sp>
    </p:spTree>
    <p:extLst>
      <p:ext uri="{BB962C8B-B14F-4D97-AF65-F5344CB8AC3E}">
        <p14:creationId xmlns:p14="http://schemas.microsoft.com/office/powerpoint/2010/main" val="248771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LINE + BODY">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F397021-2515-5A0C-F3D6-793E6F2EA006}"/>
              </a:ext>
            </a:extLst>
          </p:cNvPr>
          <p:cNvSpPr>
            <a:spLocks noGrp="1"/>
          </p:cNvSpPr>
          <p:nvPr>
            <p:ph type="title" hasCustomPrompt="1"/>
          </p:nvPr>
        </p:nvSpPr>
        <p:spPr>
          <a:xfrm>
            <a:off x="838200" y="771307"/>
            <a:ext cx="10085475" cy="711881"/>
          </a:xfrm>
          <a:prstGeom prst="rect">
            <a:avLst/>
          </a:prstGeom>
        </p:spPr>
        <p:txBody>
          <a:bodyPr/>
          <a:lstStyle>
            <a:lvl1pPr>
              <a:defRPr sz="3600" b="1" cap="all" baseline="0"/>
            </a:lvl1pPr>
          </a:lstStyle>
          <a:p>
            <a:r>
              <a:rPr lang="en-US" dirty="0"/>
              <a:t>HEADLINE</a:t>
            </a:r>
            <a:endParaRPr lang="sv-FI" dirty="0"/>
          </a:p>
        </p:txBody>
      </p:sp>
      <p:sp>
        <p:nvSpPr>
          <p:cNvPr id="2" name="Subtitle 1">
            <a:extLst>
              <a:ext uri="{FF2B5EF4-FFF2-40B4-BE49-F238E27FC236}">
                <a16:creationId xmlns:a16="http://schemas.microsoft.com/office/drawing/2014/main" id="{98D774A4-5B31-E1A6-C1C5-382C1A3C2AEC}"/>
              </a:ext>
            </a:extLst>
          </p:cNvPr>
          <p:cNvSpPr>
            <a:spLocks noGrp="1"/>
          </p:cNvSpPr>
          <p:nvPr>
            <p:ph type="subTitle" idx="1" hasCustomPrompt="1"/>
          </p:nvPr>
        </p:nvSpPr>
        <p:spPr>
          <a:xfrm>
            <a:off x="1268325" y="1483189"/>
            <a:ext cx="9655350" cy="5073059"/>
          </a:xfrm>
          <a:prstGeom prst="rect">
            <a:avLst/>
          </a:prstGeom>
        </p:spPr>
        <p:txBody>
          <a:bodyPr/>
          <a:lstStyle>
            <a:lvl1pPr marL="0" indent="0">
              <a:buNone/>
              <a:defRPr sz="1800"/>
            </a:lvl1pPr>
            <a:lvl2pPr>
              <a:defRPr sz="1800"/>
            </a:lvl2pPr>
            <a:lvl3pPr marL="914400" indent="0">
              <a:buNone/>
              <a:defRPr sz="1800"/>
            </a:lvl3pPr>
            <a:lvl4pPr marL="1371600" indent="0">
              <a:buNone/>
              <a:defRPr sz="1800"/>
            </a:lvl4pPr>
            <a:lvl5pPr>
              <a:defRPr sz="1800"/>
            </a:lvl5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971550" lvl="1" indent="-285750">
              <a:buFont typeface="Arial" panose="020B0604020202020204" pitchFamily="34" charset="0"/>
              <a:buChar char="•"/>
            </a:pPr>
            <a:r>
              <a:rPr lang="sv-SE" dirty="0" err="1"/>
              <a:t>Bullet</a:t>
            </a:r>
            <a:r>
              <a:rPr lang="sv-SE" dirty="0"/>
              <a:t> 1</a:t>
            </a:r>
          </a:p>
          <a:p>
            <a:pPr marL="1200150" lvl="2" indent="-285750">
              <a:buFont typeface="Arial" panose="020B0604020202020204" pitchFamily="34" charset="0"/>
              <a:buChar char="•"/>
            </a:pPr>
            <a:r>
              <a:rPr lang="sv-SE" dirty="0" err="1"/>
              <a:t>Bullet</a:t>
            </a:r>
            <a:r>
              <a:rPr lang="sv-SE" dirty="0"/>
              <a:t> 2</a:t>
            </a:r>
          </a:p>
          <a:p>
            <a:pPr marL="1657350" lvl="3" indent="-285750">
              <a:buFont typeface="Arial" panose="020B0604020202020204" pitchFamily="34" charset="0"/>
              <a:buChar char="•"/>
            </a:pPr>
            <a:r>
              <a:rPr lang="sv-SE" dirty="0" err="1"/>
              <a:t>Bullet</a:t>
            </a:r>
            <a:r>
              <a:rPr lang="sv-SE" dirty="0"/>
              <a:t> 3</a:t>
            </a:r>
            <a:endParaRPr lang="en-US" dirty="0"/>
          </a:p>
        </p:txBody>
      </p:sp>
    </p:spTree>
    <p:extLst>
      <p:ext uri="{BB962C8B-B14F-4D97-AF65-F5344CB8AC3E}">
        <p14:creationId xmlns:p14="http://schemas.microsoft.com/office/powerpoint/2010/main" val="180402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002F34A-4809-9AD5-BE6D-8CBB87BA4482}"/>
              </a:ext>
            </a:extLst>
          </p:cNvPr>
          <p:cNvGrpSpPr/>
          <p:nvPr userDrawn="1"/>
        </p:nvGrpSpPr>
        <p:grpSpPr>
          <a:xfrm>
            <a:off x="475488" y="413728"/>
            <a:ext cx="11402568" cy="6064879"/>
            <a:chOff x="475488" y="413728"/>
            <a:chExt cx="11402568" cy="6064879"/>
          </a:xfrm>
        </p:grpSpPr>
        <p:sp>
          <p:nvSpPr>
            <p:cNvPr id="2" name="TextBox 1">
              <a:extLst>
                <a:ext uri="{FF2B5EF4-FFF2-40B4-BE49-F238E27FC236}">
                  <a16:creationId xmlns:a16="http://schemas.microsoft.com/office/drawing/2014/main" id="{4F1E626C-0758-820A-AEDD-1FF90C028A60}"/>
                </a:ext>
              </a:extLst>
            </p:cNvPr>
            <p:cNvSpPr txBox="1"/>
            <p:nvPr userDrawn="1"/>
          </p:nvSpPr>
          <p:spPr>
            <a:xfrm>
              <a:off x="475488" y="413728"/>
              <a:ext cx="11402568" cy="3139321"/>
            </a:xfrm>
            <a:prstGeom prst="rect">
              <a:avLst/>
            </a:prstGeom>
            <a:noFill/>
          </p:spPr>
          <p:txBody>
            <a:bodyPr wrap="square" rtlCol="0">
              <a:spAutoFit/>
            </a:bodyPr>
            <a:lstStyle/>
            <a:p>
              <a:pPr marL="0" lvl="0" indent="0">
                <a:buFont typeface="Aptos" panose="020B0004020202020204" pitchFamily="34" charset="0"/>
                <a:buNone/>
              </a:pPr>
              <a:r>
                <a:rPr lang="sv-FI" sz="1800" b="1" dirty="0">
                  <a:effectLst/>
                  <a:latin typeface="Aptos" panose="020B0004020202020204" pitchFamily="34" charset="0"/>
                  <a:ea typeface="Times New Roman" panose="02020603050405020304" pitchFamily="18" charset="0"/>
                  <a:cs typeface="Times New Roman" panose="02020603050405020304" pitchFamily="18" charset="0"/>
                </a:rPr>
                <a:t>HANKEN’S POWER POINT TEMPLATE 2024 – VERSION SMALL</a:t>
              </a:r>
            </a:p>
            <a:p>
              <a:pPr marL="342900" lvl="0" indent="-342900">
                <a:buFont typeface="Aptos" panose="020B0004020202020204" pitchFamily="34" charset="0"/>
                <a:buChar char="-"/>
              </a:pPr>
              <a:endParaRPr lang="sv-FI"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buFontTx/>
                <a:buNone/>
              </a:pPr>
              <a:r>
                <a:rPr lang="sv-FI" sz="1800" dirty="0">
                  <a:effectLst/>
                  <a:latin typeface="Aptos" panose="020B0004020202020204" pitchFamily="34" charset="0"/>
                  <a:ea typeface="Times New Roman" panose="02020603050405020304" pitchFamily="18" charset="0"/>
                  <a:cs typeface="Times New Roman" panose="02020603050405020304" pitchFamily="18" charset="0"/>
                </a:rPr>
                <a:t>- The font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used</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in the new template is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Aptos</a:t>
              </a:r>
              <a:endParaRPr lang="sv-FI"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buFontTx/>
                <a:buNone/>
              </a:pPr>
              <a:r>
                <a:rPr lang="sv-FI" sz="1800" dirty="0">
                  <a:effectLst/>
                  <a:latin typeface="Aptos" panose="020B0004020202020204" pitchFamily="34" charset="0"/>
                  <a:ea typeface="Times New Roman" panose="02020603050405020304" pitchFamily="18" charset="0"/>
                  <a:cs typeface="Times New Roman" panose="02020603050405020304" pitchFamily="18" charset="0"/>
                </a:rPr>
                <a:t>- The Hanken logo is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used</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on the cover pages in the center and on the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content</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pages in the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top</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left</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corner</a:t>
              </a:r>
            </a:p>
            <a:p>
              <a:pPr marL="0" lvl="0" indent="0">
                <a:buFontTx/>
                <a:buNone/>
              </a:pP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When</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transferring</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text or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other</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content</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from an old presentation,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you</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need</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to copy/</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paste</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the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headline</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and the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body</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text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separately</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a:t>
              </a:r>
            </a:p>
            <a:p>
              <a:pPr marL="0" lvl="0" indent="0">
                <a:buFontTx/>
                <a:buNone/>
              </a:pPr>
              <a:r>
                <a:rPr lang="sv-SE"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SE" sz="1800" dirty="0" err="1">
                  <a:effectLst/>
                  <a:latin typeface="Aptos" panose="020B0004020202020204" pitchFamily="34" charset="0"/>
                  <a:ea typeface="Times New Roman" panose="02020603050405020304" pitchFamily="18" charset="0"/>
                  <a:cs typeface="Times New Roman" panose="02020603050405020304" pitchFamily="18" charset="0"/>
                </a:rPr>
                <a:t>Delete</a:t>
              </a:r>
              <a:r>
                <a:rPr lang="sv-SE" sz="1800" dirty="0">
                  <a:effectLst/>
                  <a:latin typeface="Aptos" panose="020B0004020202020204" pitchFamily="34" charset="0"/>
                  <a:ea typeface="Times New Roman" panose="02020603050405020304" pitchFamily="18" charset="0"/>
                  <a:cs typeface="Times New Roman" panose="02020603050405020304" pitchFamily="18" charset="0"/>
                </a:rPr>
                <a:t> the </a:t>
              </a:r>
              <a:r>
                <a:rPr lang="sv-SE" sz="1800" dirty="0" err="1">
                  <a:effectLst/>
                  <a:latin typeface="Aptos" panose="020B0004020202020204" pitchFamily="34" charset="0"/>
                  <a:ea typeface="Times New Roman" panose="02020603050405020304" pitchFamily="18" charset="0"/>
                  <a:cs typeface="Times New Roman" panose="02020603050405020304" pitchFamily="18" charset="0"/>
                </a:rPr>
                <a:t>slides</a:t>
              </a:r>
              <a:r>
                <a:rPr lang="sv-SE"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SE" sz="1800" dirty="0" err="1">
                  <a:effectLst/>
                  <a:latin typeface="Aptos" panose="020B0004020202020204" pitchFamily="34" charset="0"/>
                  <a:ea typeface="Times New Roman" panose="02020603050405020304" pitchFamily="18" charset="0"/>
                  <a:cs typeface="Times New Roman" panose="02020603050405020304" pitchFamily="18" charset="0"/>
                </a:rPr>
                <a:t>you</a:t>
              </a:r>
              <a:r>
                <a:rPr lang="sv-SE"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SE" sz="1800" dirty="0" err="1">
                  <a:effectLst/>
                  <a:latin typeface="Aptos" panose="020B0004020202020204" pitchFamily="34" charset="0"/>
                  <a:ea typeface="Times New Roman" panose="02020603050405020304" pitchFamily="18" charset="0"/>
                  <a:cs typeface="Times New Roman" panose="02020603050405020304" pitchFamily="18" charset="0"/>
                </a:rPr>
                <a:t>won’t</a:t>
              </a:r>
              <a:r>
                <a:rPr lang="sv-SE" sz="1800" dirty="0">
                  <a:effectLst/>
                  <a:latin typeface="Aptos" panose="020B0004020202020204" pitchFamily="34" charset="0"/>
                  <a:ea typeface="Times New Roman" panose="02020603050405020304" pitchFamily="18" charset="0"/>
                  <a:cs typeface="Times New Roman" panose="02020603050405020304" pitchFamily="18" charset="0"/>
                </a:rPr>
                <a:t> be </a:t>
              </a:r>
              <a:r>
                <a:rPr lang="sv-SE" sz="1800" dirty="0" err="1">
                  <a:effectLst/>
                  <a:latin typeface="Aptos" panose="020B0004020202020204" pitchFamily="34" charset="0"/>
                  <a:ea typeface="Times New Roman" panose="02020603050405020304" pitchFamily="18" charset="0"/>
                  <a:cs typeface="Times New Roman" panose="02020603050405020304" pitchFamily="18" charset="0"/>
                </a:rPr>
                <a:t>using</a:t>
              </a:r>
              <a:endParaRPr lang="sv-SE"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285750" lvl="0" indent="-285750">
                <a:buFontTx/>
                <a:buChar char="-"/>
              </a:pPr>
              <a:r>
                <a:rPr lang="sv-SE" sz="1800" dirty="0">
                  <a:effectLst/>
                  <a:latin typeface="Aptos" panose="020B0004020202020204" pitchFamily="34" charset="0"/>
                  <a:ea typeface="Aptos" panose="020B0004020202020204" pitchFamily="34" charset="0"/>
                  <a:cs typeface="Times New Roman" panose="02020603050405020304" pitchFamily="18" charset="0"/>
                </a:rPr>
                <a:t>Save in .</a:t>
              </a:r>
              <a:r>
                <a:rPr lang="sv-SE" sz="1800" dirty="0" err="1">
                  <a:effectLst/>
                  <a:latin typeface="Aptos" panose="020B0004020202020204" pitchFamily="34" charset="0"/>
                  <a:ea typeface="Aptos" panose="020B0004020202020204" pitchFamily="34" charset="0"/>
                  <a:cs typeface="Times New Roman" panose="02020603050405020304" pitchFamily="18" charset="0"/>
                </a:rPr>
                <a:t>pptx</a:t>
              </a:r>
              <a:r>
                <a:rPr lang="sv-SE" sz="1800" dirty="0">
                  <a:effectLst/>
                  <a:latin typeface="Aptos" panose="020B0004020202020204" pitchFamily="34" charset="0"/>
                  <a:ea typeface="Aptos" panose="020B0004020202020204" pitchFamily="34" charset="0"/>
                  <a:cs typeface="Times New Roman" panose="02020603050405020304" pitchFamily="18" charset="0"/>
                </a:rPr>
                <a:t> format</a:t>
              </a:r>
            </a:p>
            <a:p>
              <a:pPr marL="285750" lvl="0" indent="-285750">
                <a:buFontTx/>
                <a:buChar char="-"/>
              </a:pPr>
              <a:r>
                <a:rPr lang="sv-FI" sz="1800" dirty="0">
                  <a:effectLst/>
                  <a:latin typeface="Aptos" panose="020B0004020202020204" pitchFamily="34" charset="0"/>
                  <a:ea typeface="Times New Roman" panose="02020603050405020304" pitchFamily="18" charset="0"/>
                  <a:cs typeface="Times New Roman" panose="02020603050405020304" pitchFamily="18" charset="0"/>
                </a:rPr>
                <a:t>To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add</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 new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slide</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choose</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NEW SLIDE in the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menu</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choose</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the style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you</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want</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 on the </a:t>
              </a:r>
              <a:r>
                <a:rPr lang="sv-FI" sz="1800" dirty="0" err="1">
                  <a:effectLst/>
                  <a:latin typeface="Aptos" panose="020B0004020202020204" pitchFamily="34" charset="0"/>
                  <a:ea typeface="Times New Roman" panose="02020603050405020304" pitchFamily="18" charset="0"/>
                  <a:cs typeface="Times New Roman" panose="02020603050405020304" pitchFamily="18" charset="0"/>
                </a:rPr>
                <a:t>slide</a:t>
              </a:r>
              <a:r>
                <a:rPr lang="sv-FI" sz="1800" dirty="0">
                  <a:effectLst/>
                  <a:latin typeface="Aptos" panose="020B0004020202020204" pitchFamily="34" charset="0"/>
                  <a:ea typeface="Times New Roman" panose="02020603050405020304" pitchFamily="18" charset="0"/>
                  <a:cs typeface="Times New Roman" panose="02020603050405020304" pitchFamily="18" charset="0"/>
                </a:rPr>
                <a:t>:</a:t>
              </a:r>
            </a:p>
            <a:p>
              <a:pPr marL="285750" lvl="0" indent="-285750">
                <a:buFontTx/>
                <a:buChar char="-"/>
              </a:pPr>
              <a:endParaRPr lang="sv-SE"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6" name="Picture 5" descr="A screenshot of a computer&#10;&#10;Description automatically generated">
              <a:extLst>
                <a:ext uri="{FF2B5EF4-FFF2-40B4-BE49-F238E27FC236}">
                  <a16:creationId xmlns:a16="http://schemas.microsoft.com/office/drawing/2014/main" id="{BD3E4E92-D4D9-87BC-02A0-36EEE906A2F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480387" y="3429000"/>
              <a:ext cx="2872989" cy="3049607"/>
            </a:xfrm>
            <a:prstGeom prst="rect">
              <a:avLst/>
            </a:prstGeom>
          </p:spPr>
        </p:pic>
      </p:grpSp>
      <p:grpSp>
        <p:nvGrpSpPr>
          <p:cNvPr id="10" name="Group 9">
            <a:extLst>
              <a:ext uri="{FF2B5EF4-FFF2-40B4-BE49-F238E27FC236}">
                <a16:creationId xmlns:a16="http://schemas.microsoft.com/office/drawing/2014/main" id="{15AF80BB-96DF-DBEE-548D-E22B183CDBD5}"/>
              </a:ext>
            </a:extLst>
          </p:cNvPr>
          <p:cNvGrpSpPr/>
          <p:nvPr userDrawn="1"/>
        </p:nvGrpSpPr>
        <p:grpSpPr>
          <a:xfrm>
            <a:off x="475488" y="3429000"/>
            <a:ext cx="1915031" cy="2250289"/>
            <a:chOff x="475488" y="3429000"/>
            <a:chExt cx="1915031" cy="2250289"/>
          </a:xfrm>
        </p:grpSpPr>
        <p:pic>
          <p:nvPicPr>
            <p:cNvPr id="11" name="Picture 10" descr="A screenshot of a computer&#10;&#10;Description automatically generated">
              <a:extLst>
                <a:ext uri="{FF2B5EF4-FFF2-40B4-BE49-F238E27FC236}">
                  <a16:creationId xmlns:a16="http://schemas.microsoft.com/office/drawing/2014/main" id="{BE1609CD-320A-B767-5422-FBF09B685C4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5488" y="3429000"/>
              <a:ext cx="1915031" cy="2250289"/>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D274A0C3-0FDF-45BF-984E-2B4D202BCFBC}"/>
                    </a:ext>
                  </a:extLst>
                </p14:cNvPr>
                <p14:cNvContentPartPr/>
                <p14:nvPr userDrawn="1"/>
              </p14:nvContentPartPr>
              <p14:xfrm>
                <a:off x="1193102" y="4173144"/>
                <a:ext cx="312737" cy="381000"/>
              </p14:xfrm>
            </p:contentPart>
          </mc:Choice>
          <mc:Fallback xmlns="">
            <p:pic>
              <p:nvPicPr>
                <p:cNvPr id="12" name="Ink 11">
                  <a:extLst>
                    <a:ext uri="{FF2B5EF4-FFF2-40B4-BE49-F238E27FC236}">
                      <a16:creationId xmlns:a16="http://schemas.microsoft.com/office/drawing/2014/main" id="{D274A0C3-0FDF-45BF-984E-2B4D202BCFBC}"/>
                    </a:ext>
                  </a:extLst>
                </p:cNvPr>
                <p:cNvPicPr/>
                <p:nvPr/>
              </p:nvPicPr>
              <p:blipFill>
                <a:blip r:embed="rId5"/>
                <a:stretch>
                  <a:fillRect/>
                </a:stretch>
              </p:blipFill>
              <p:spPr>
                <a:xfrm>
                  <a:off x="1186977" y="4167005"/>
                  <a:ext cx="324987" cy="393279"/>
                </a:xfrm>
                <a:prstGeom prst="rect">
                  <a:avLst/>
                </a:prstGeom>
              </p:spPr>
            </p:pic>
          </mc:Fallback>
        </mc:AlternateContent>
      </p:grpSp>
    </p:spTree>
    <p:extLst>
      <p:ext uri="{BB962C8B-B14F-4D97-AF65-F5344CB8AC3E}">
        <p14:creationId xmlns:p14="http://schemas.microsoft.com/office/powerpoint/2010/main" val="152160063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_HEADLINE + BOD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5884C25-8318-40A8-125F-74074C8AE488}"/>
              </a:ext>
            </a:extLst>
          </p:cNvPr>
          <p:cNvSpPr>
            <a:spLocks noGrp="1"/>
          </p:cNvSpPr>
          <p:nvPr>
            <p:ph type="subTitle" idx="1" hasCustomPrompt="1"/>
          </p:nvPr>
        </p:nvSpPr>
        <p:spPr>
          <a:xfrm>
            <a:off x="1268325" y="1856231"/>
            <a:ext cx="9655350" cy="445413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2400"/>
            </a:lvl6pPr>
            <a:lvl7pPr marL="2743200" indent="0" algn="ctr">
              <a:buNone/>
              <a:defRPr sz="1600"/>
            </a:lvl7pPr>
            <a:lvl8pPr marL="3200400" indent="0" algn="ctr">
              <a:buNone/>
              <a:defRPr sz="1600"/>
            </a:lvl8pPr>
            <a:lvl9pPr marL="3657600" indent="0" algn="ctr">
              <a:buNone/>
              <a:defRPr sz="1600"/>
            </a:lvl9pPr>
          </a:lstStyle>
          <a:p>
            <a:r>
              <a:rPr lang="sv-SE" dirty="0"/>
              <a:t>Body text</a:t>
            </a:r>
            <a:endParaRPr lang="sv-SE" sz="2000" dirty="0"/>
          </a:p>
          <a:p>
            <a:pPr marL="800100" lvl="1" indent="-342900" algn="l">
              <a:buFont typeface="Arial" panose="020B0604020202020204" pitchFamily="34" charset="0"/>
              <a:buChar char="•"/>
            </a:pPr>
            <a:r>
              <a:rPr lang="sv-SE" sz="2400" dirty="0" err="1"/>
              <a:t>Bullet</a:t>
            </a:r>
            <a:r>
              <a:rPr lang="sv-SE" sz="2400" dirty="0"/>
              <a:t> list</a:t>
            </a:r>
          </a:p>
          <a:p>
            <a:pPr marL="1257300" lvl="2" indent="-342900" algn="l">
              <a:buFont typeface="Arial" panose="020B0604020202020204" pitchFamily="34" charset="0"/>
              <a:buChar char="•"/>
            </a:pPr>
            <a:r>
              <a:rPr lang="sv-SE" sz="2400" dirty="0" err="1"/>
              <a:t>Bullet</a:t>
            </a:r>
            <a:r>
              <a:rPr lang="sv-SE" sz="2400" dirty="0"/>
              <a:t> 1</a:t>
            </a:r>
          </a:p>
          <a:p>
            <a:pPr marL="1714500" lvl="3" indent="-342900" algn="l">
              <a:buFont typeface="Arial" panose="020B0604020202020204" pitchFamily="34" charset="0"/>
              <a:buChar char="•"/>
            </a:pPr>
            <a:r>
              <a:rPr lang="sv-SE" sz="2400" dirty="0" err="1"/>
              <a:t>Bullet</a:t>
            </a:r>
            <a:r>
              <a:rPr lang="sv-SE" sz="2400" dirty="0"/>
              <a:t> 2</a:t>
            </a:r>
          </a:p>
          <a:p>
            <a:pPr marL="2171700" lvl="4" indent="-342900" algn="l">
              <a:buFont typeface="Arial" panose="020B0604020202020204" pitchFamily="34" charset="0"/>
              <a:buChar char="•"/>
            </a:pPr>
            <a:r>
              <a:rPr lang="sv-SE" sz="2400" dirty="0" err="1"/>
              <a:t>Bullet</a:t>
            </a:r>
            <a:r>
              <a:rPr lang="sv-SE" sz="2400" dirty="0"/>
              <a:t> 3</a:t>
            </a:r>
          </a:p>
        </p:txBody>
      </p:sp>
      <p:sp>
        <p:nvSpPr>
          <p:cNvPr id="4" name="Title 8">
            <a:extLst>
              <a:ext uri="{FF2B5EF4-FFF2-40B4-BE49-F238E27FC236}">
                <a16:creationId xmlns:a16="http://schemas.microsoft.com/office/drawing/2014/main" id="{533E9C6F-8C28-5ABD-1590-A01C591864D3}"/>
              </a:ext>
            </a:extLst>
          </p:cNvPr>
          <p:cNvSpPr>
            <a:spLocks noGrp="1"/>
          </p:cNvSpPr>
          <p:nvPr>
            <p:ph type="title" hasCustomPrompt="1"/>
          </p:nvPr>
        </p:nvSpPr>
        <p:spPr>
          <a:xfrm>
            <a:off x="838200" y="771307"/>
            <a:ext cx="10085475" cy="711881"/>
          </a:xfrm>
          <a:prstGeom prst="rect">
            <a:avLst/>
          </a:prstGeom>
        </p:spPr>
        <p:txBody>
          <a:bodyPr/>
          <a:lstStyle>
            <a:lvl1pPr>
              <a:defRPr sz="3600" b="1" cap="all" baseline="0"/>
            </a:lvl1pPr>
          </a:lstStyle>
          <a:p>
            <a:r>
              <a:rPr lang="en-US" dirty="0"/>
              <a:t>HEADLINE</a:t>
            </a:r>
            <a:endParaRPr lang="sv-FI" dirty="0"/>
          </a:p>
        </p:txBody>
      </p:sp>
    </p:spTree>
    <p:extLst>
      <p:ext uri="{BB962C8B-B14F-4D97-AF65-F5344CB8AC3E}">
        <p14:creationId xmlns:p14="http://schemas.microsoft.com/office/powerpoint/2010/main" val="3225857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_HEALINE + BODY">
    <p:bg>
      <p:bgRef idx="1001">
        <a:schemeClr val="bg1"/>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F397021-2515-5A0C-F3D6-793E6F2EA006}"/>
              </a:ext>
            </a:extLst>
          </p:cNvPr>
          <p:cNvSpPr>
            <a:spLocks noGrp="1"/>
          </p:cNvSpPr>
          <p:nvPr>
            <p:ph type="title" hasCustomPrompt="1"/>
          </p:nvPr>
        </p:nvSpPr>
        <p:spPr>
          <a:xfrm>
            <a:off x="838200" y="771307"/>
            <a:ext cx="10085475" cy="711881"/>
          </a:xfrm>
          <a:prstGeom prst="rect">
            <a:avLst/>
          </a:prstGeom>
        </p:spPr>
        <p:txBody>
          <a:bodyPr/>
          <a:lstStyle>
            <a:lvl1pPr>
              <a:defRPr sz="3600" b="1" cap="all" baseline="0"/>
            </a:lvl1pPr>
          </a:lstStyle>
          <a:p>
            <a:r>
              <a:rPr lang="en-US" dirty="0"/>
              <a:t>HEADLINE</a:t>
            </a:r>
            <a:endParaRPr lang="sv-FI" dirty="0"/>
          </a:p>
        </p:txBody>
      </p:sp>
      <p:sp>
        <p:nvSpPr>
          <p:cNvPr id="2" name="Text Placeholder 5">
            <a:extLst>
              <a:ext uri="{FF2B5EF4-FFF2-40B4-BE49-F238E27FC236}">
                <a16:creationId xmlns:a16="http://schemas.microsoft.com/office/drawing/2014/main" id="{103893C6-A0D1-D208-2C2E-AD3B330B9A58}"/>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6" name="Subtitle 1">
            <a:extLst>
              <a:ext uri="{FF2B5EF4-FFF2-40B4-BE49-F238E27FC236}">
                <a16:creationId xmlns:a16="http://schemas.microsoft.com/office/drawing/2014/main" id="{3E647014-C025-C39F-91A8-A90FC45A457B}"/>
              </a:ext>
            </a:extLst>
          </p:cNvPr>
          <p:cNvSpPr>
            <a:spLocks noGrp="1"/>
          </p:cNvSpPr>
          <p:nvPr>
            <p:ph type="subTitle" idx="1" hasCustomPrompt="1"/>
          </p:nvPr>
        </p:nvSpPr>
        <p:spPr>
          <a:xfrm>
            <a:off x="1268325" y="1483189"/>
            <a:ext cx="9655350" cy="5073059"/>
          </a:xfrm>
          <a:prstGeom prst="rect">
            <a:avLst/>
          </a:prstGeom>
        </p:spPr>
        <p:txBody>
          <a:bodyPr/>
          <a:lstStyle>
            <a:lvl1pPr marL="0" indent="0">
              <a:buNone/>
              <a:defRPr sz="1800"/>
            </a:lvl1pPr>
            <a:lvl2pPr>
              <a:defRPr sz="1800"/>
            </a:lvl2pPr>
            <a:lvl3pPr marL="914400" indent="0">
              <a:buNone/>
              <a:defRPr sz="1800"/>
            </a:lvl3pPr>
            <a:lvl4pPr marL="1371600" indent="0">
              <a:buNone/>
              <a:defRPr sz="1800"/>
            </a:lvl4pPr>
            <a:lvl5pPr>
              <a:defRPr sz="1800"/>
            </a:lvl5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971550" lvl="1" indent="-285750">
              <a:buFont typeface="Arial" panose="020B0604020202020204" pitchFamily="34" charset="0"/>
              <a:buChar char="•"/>
            </a:pPr>
            <a:r>
              <a:rPr lang="sv-SE" dirty="0" err="1"/>
              <a:t>Bullet</a:t>
            </a:r>
            <a:r>
              <a:rPr lang="sv-SE" dirty="0"/>
              <a:t> 1</a:t>
            </a:r>
          </a:p>
          <a:p>
            <a:pPr marL="1200150" lvl="2" indent="-285750">
              <a:buFont typeface="Arial" panose="020B0604020202020204" pitchFamily="34" charset="0"/>
              <a:buChar char="•"/>
            </a:pPr>
            <a:r>
              <a:rPr lang="sv-SE" dirty="0" err="1"/>
              <a:t>Bullet</a:t>
            </a:r>
            <a:r>
              <a:rPr lang="sv-SE" dirty="0"/>
              <a:t> 2</a:t>
            </a:r>
          </a:p>
          <a:p>
            <a:pPr marL="1657350" lvl="3" indent="-285750">
              <a:buFont typeface="Arial" panose="020B0604020202020204" pitchFamily="34" charset="0"/>
              <a:buChar char="•"/>
            </a:pPr>
            <a:r>
              <a:rPr lang="sv-SE" dirty="0" err="1"/>
              <a:t>Bullet</a:t>
            </a:r>
            <a:r>
              <a:rPr lang="sv-SE" dirty="0"/>
              <a:t> 3</a:t>
            </a:r>
            <a:endParaRPr lang="en-US" dirty="0"/>
          </a:p>
        </p:txBody>
      </p:sp>
    </p:spTree>
    <p:extLst>
      <p:ext uri="{BB962C8B-B14F-4D97-AF65-F5344CB8AC3E}">
        <p14:creationId xmlns:p14="http://schemas.microsoft.com/office/powerpoint/2010/main" val="168032950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_LARGE_HEADLINE + BODY">
    <p:bg>
      <p:bgRef idx="1001">
        <a:schemeClr val="bg1"/>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103893C6-A0D1-D208-2C2E-AD3B330B9A58}"/>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4" name="Subtitle 2">
            <a:extLst>
              <a:ext uri="{FF2B5EF4-FFF2-40B4-BE49-F238E27FC236}">
                <a16:creationId xmlns:a16="http://schemas.microsoft.com/office/drawing/2014/main" id="{EA36AB20-D73E-0510-4FA9-FB69DA384A3D}"/>
              </a:ext>
            </a:extLst>
          </p:cNvPr>
          <p:cNvSpPr>
            <a:spLocks noGrp="1"/>
          </p:cNvSpPr>
          <p:nvPr>
            <p:ph type="subTitle" idx="1" hasCustomPrompt="1"/>
          </p:nvPr>
        </p:nvSpPr>
        <p:spPr>
          <a:xfrm>
            <a:off x="1268325" y="1856231"/>
            <a:ext cx="9655350" cy="445413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 text</a:t>
            </a:r>
          </a:p>
          <a:p>
            <a:pPr marL="800100" lvl="1" indent="-342900" algn="l">
              <a:buFont typeface="Arial" panose="020B0604020202020204" pitchFamily="34" charset="0"/>
              <a:buChar char="•"/>
            </a:pPr>
            <a:r>
              <a:rPr lang="sv-SE" sz="2400" dirty="0" err="1"/>
              <a:t>Bullet</a:t>
            </a:r>
            <a:r>
              <a:rPr lang="sv-SE" sz="2400" dirty="0"/>
              <a:t> list</a:t>
            </a:r>
          </a:p>
          <a:p>
            <a:pPr marL="1257300" lvl="2" indent="-342900" algn="l">
              <a:buFont typeface="Arial" panose="020B0604020202020204" pitchFamily="34" charset="0"/>
              <a:buChar char="•"/>
            </a:pPr>
            <a:r>
              <a:rPr lang="sv-SE" sz="2400" dirty="0" err="1"/>
              <a:t>Bullet</a:t>
            </a:r>
            <a:r>
              <a:rPr lang="sv-SE" sz="2400" dirty="0"/>
              <a:t> 1</a:t>
            </a:r>
          </a:p>
          <a:p>
            <a:pPr marL="1714500" lvl="3" indent="-342900" algn="l">
              <a:buFont typeface="Arial" panose="020B0604020202020204" pitchFamily="34" charset="0"/>
              <a:buChar char="•"/>
            </a:pPr>
            <a:r>
              <a:rPr lang="sv-SE" sz="2400" dirty="0" err="1"/>
              <a:t>Bullet</a:t>
            </a:r>
            <a:r>
              <a:rPr lang="sv-SE" sz="2400" dirty="0"/>
              <a:t> 2</a:t>
            </a:r>
          </a:p>
          <a:p>
            <a:pPr marL="2171700" lvl="4" indent="-342900" algn="l">
              <a:buFont typeface="Arial" panose="020B0604020202020204" pitchFamily="34" charset="0"/>
              <a:buChar char="•"/>
            </a:pPr>
            <a:r>
              <a:rPr lang="sv-SE" sz="2400" dirty="0" err="1"/>
              <a:t>Bullet</a:t>
            </a:r>
            <a:r>
              <a:rPr lang="sv-SE" sz="2400" dirty="0"/>
              <a:t> 3</a:t>
            </a:r>
            <a:endParaRPr lang="en-US" sz="2400" dirty="0"/>
          </a:p>
        </p:txBody>
      </p:sp>
      <p:sp>
        <p:nvSpPr>
          <p:cNvPr id="5" name="Title 8">
            <a:extLst>
              <a:ext uri="{FF2B5EF4-FFF2-40B4-BE49-F238E27FC236}">
                <a16:creationId xmlns:a16="http://schemas.microsoft.com/office/drawing/2014/main" id="{3C07A8F5-5919-FB73-DBC0-07DEA35F06C0}"/>
              </a:ext>
            </a:extLst>
          </p:cNvPr>
          <p:cNvSpPr>
            <a:spLocks noGrp="1"/>
          </p:cNvSpPr>
          <p:nvPr>
            <p:ph type="title" hasCustomPrompt="1"/>
          </p:nvPr>
        </p:nvSpPr>
        <p:spPr>
          <a:xfrm>
            <a:off x="838200" y="771307"/>
            <a:ext cx="10085475" cy="711881"/>
          </a:xfrm>
          <a:prstGeom prst="rect">
            <a:avLst/>
          </a:prstGeom>
        </p:spPr>
        <p:txBody>
          <a:bodyPr/>
          <a:lstStyle>
            <a:lvl1pPr>
              <a:defRPr sz="3600" b="1" cap="all" baseline="0"/>
            </a:lvl1pPr>
          </a:lstStyle>
          <a:p>
            <a:r>
              <a:rPr lang="en-US" dirty="0"/>
              <a:t>HEADLINE</a:t>
            </a:r>
            <a:endParaRPr lang="sv-FI" dirty="0"/>
          </a:p>
        </p:txBody>
      </p:sp>
    </p:spTree>
    <p:extLst>
      <p:ext uri="{BB962C8B-B14F-4D97-AF65-F5344CB8AC3E}">
        <p14:creationId xmlns:p14="http://schemas.microsoft.com/office/powerpoint/2010/main" val="20186182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 BODY + PHOTO + BLACK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15FE1C6-BF05-D0A1-C40D-D42F0308DB11}"/>
              </a:ext>
            </a:extLst>
          </p:cNvPr>
          <p:cNvSpPr>
            <a:spLocks noGrp="1"/>
          </p:cNvSpPr>
          <p:nvPr>
            <p:ph type="pic" sz="quarter" idx="12"/>
          </p:nvPr>
        </p:nvSpPr>
        <p:spPr>
          <a:xfrm>
            <a:off x="7747000" y="0"/>
            <a:ext cx="4445000" cy="6858000"/>
          </a:xfrm>
          <a:prstGeom prst="rect">
            <a:avLst/>
          </a:prstGeom>
        </p:spPr>
        <p:txBody>
          <a:bodyPr/>
          <a:lstStyle/>
          <a:p>
            <a:endParaRPr lang="en-US"/>
          </a:p>
        </p:txBody>
      </p:sp>
      <p:sp>
        <p:nvSpPr>
          <p:cNvPr id="3" name="Title 8">
            <a:extLst>
              <a:ext uri="{FF2B5EF4-FFF2-40B4-BE49-F238E27FC236}">
                <a16:creationId xmlns:a16="http://schemas.microsoft.com/office/drawing/2014/main" id="{54F743ED-BAAB-559B-9D73-E84B80B12533}"/>
              </a:ext>
            </a:extLst>
          </p:cNvPr>
          <p:cNvSpPr>
            <a:spLocks noGrp="1"/>
          </p:cNvSpPr>
          <p:nvPr>
            <p:ph type="title" hasCustomPrompt="1"/>
          </p:nvPr>
        </p:nvSpPr>
        <p:spPr>
          <a:xfrm>
            <a:off x="838201" y="771307"/>
            <a:ext cx="6908800" cy="711881"/>
          </a:xfrm>
          <a:prstGeom prst="rect">
            <a:avLst/>
          </a:prstGeom>
        </p:spPr>
        <p:txBody>
          <a:bodyPr/>
          <a:lstStyle>
            <a:lvl1pPr>
              <a:defRPr sz="3600" b="1" cap="all" baseline="0"/>
            </a:lvl1pPr>
          </a:lstStyle>
          <a:p>
            <a:r>
              <a:rPr lang="en-US" dirty="0"/>
              <a:t>HEADLINE</a:t>
            </a:r>
            <a:endParaRPr lang="sv-FI" dirty="0"/>
          </a:p>
        </p:txBody>
      </p:sp>
      <p:sp>
        <p:nvSpPr>
          <p:cNvPr id="4" name="Text Placeholder 15">
            <a:extLst>
              <a:ext uri="{FF2B5EF4-FFF2-40B4-BE49-F238E27FC236}">
                <a16:creationId xmlns:a16="http://schemas.microsoft.com/office/drawing/2014/main" id="{D0861134-6525-AA76-0779-90E2FCDCED30}"/>
              </a:ext>
            </a:extLst>
          </p:cNvPr>
          <p:cNvSpPr>
            <a:spLocks noGrp="1"/>
          </p:cNvSpPr>
          <p:nvPr>
            <p:ph type="body" sz="quarter" idx="11" hasCustomPrompt="1"/>
          </p:nvPr>
        </p:nvSpPr>
        <p:spPr>
          <a:xfrm>
            <a:off x="11234056" y="0"/>
            <a:ext cx="957943" cy="957943"/>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5" name="Text Placeholder 3">
            <a:extLst>
              <a:ext uri="{FF2B5EF4-FFF2-40B4-BE49-F238E27FC236}">
                <a16:creationId xmlns:a16="http://schemas.microsoft.com/office/drawing/2014/main" id="{E8FBABDA-417F-9A77-3CF2-C2593E50450C}"/>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LIGHT-COLORED PHOTOS. THE BLACK LOGO WILL FLOAT ON TOP OF BACKGROUND PHOTO</a:t>
            </a:r>
            <a:endParaRPr lang="sv-FI" dirty="0"/>
          </a:p>
        </p:txBody>
      </p:sp>
      <p:sp>
        <p:nvSpPr>
          <p:cNvPr id="8" name="Subtitle 1">
            <a:extLst>
              <a:ext uri="{FF2B5EF4-FFF2-40B4-BE49-F238E27FC236}">
                <a16:creationId xmlns:a16="http://schemas.microsoft.com/office/drawing/2014/main" id="{579F1AFF-F627-C831-B164-B95CAC0F0318}"/>
              </a:ext>
            </a:extLst>
          </p:cNvPr>
          <p:cNvSpPr>
            <a:spLocks noGrp="1"/>
          </p:cNvSpPr>
          <p:nvPr>
            <p:ph type="subTitle" idx="1" hasCustomPrompt="1"/>
          </p:nvPr>
        </p:nvSpPr>
        <p:spPr>
          <a:xfrm>
            <a:off x="1268325" y="1483189"/>
            <a:ext cx="6478674" cy="5073059"/>
          </a:xfrm>
          <a:prstGeom prst="rect">
            <a:avLst/>
          </a:prstGeom>
        </p:spPr>
        <p:txBody>
          <a:bodyPr/>
          <a:lstStyle>
            <a:lvl1pPr marL="0" indent="0">
              <a:buNone/>
              <a:defRPr sz="1800"/>
            </a:lvl1pPr>
            <a:lvl2pPr>
              <a:defRPr sz="1800"/>
            </a:lvl2pPr>
            <a:lvl3pPr marL="914400" indent="0">
              <a:buNone/>
              <a:defRPr sz="1800"/>
            </a:lvl3pPr>
            <a:lvl4pPr marL="1371600" indent="0">
              <a:buNone/>
              <a:defRPr sz="1800"/>
            </a:lvl4pPr>
            <a:lvl5pPr>
              <a:defRPr sz="1800"/>
            </a:lvl5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971550" lvl="1" indent="-285750">
              <a:buFont typeface="Arial" panose="020B0604020202020204" pitchFamily="34" charset="0"/>
              <a:buChar char="•"/>
            </a:pPr>
            <a:r>
              <a:rPr lang="sv-SE" dirty="0" err="1"/>
              <a:t>Bullet</a:t>
            </a:r>
            <a:r>
              <a:rPr lang="sv-SE" dirty="0"/>
              <a:t> 1</a:t>
            </a:r>
          </a:p>
          <a:p>
            <a:pPr marL="1200150" lvl="2" indent="-285750">
              <a:buFont typeface="Arial" panose="020B0604020202020204" pitchFamily="34" charset="0"/>
              <a:buChar char="•"/>
            </a:pPr>
            <a:r>
              <a:rPr lang="sv-SE" dirty="0" err="1"/>
              <a:t>Bullet</a:t>
            </a:r>
            <a:r>
              <a:rPr lang="sv-SE" dirty="0"/>
              <a:t> 2</a:t>
            </a:r>
          </a:p>
          <a:p>
            <a:pPr marL="1657350" lvl="3" indent="-285750">
              <a:buFont typeface="Arial" panose="020B0604020202020204" pitchFamily="34" charset="0"/>
              <a:buChar char="•"/>
            </a:pPr>
            <a:r>
              <a:rPr lang="sv-SE" dirty="0" err="1"/>
              <a:t>Bullet</a:t>
            </a:r>
            <a:r>
              <a:rPr lang="sv-SE" dirty="0"/>
              <a:t> 3</a:t>
            </a:r>
            <a:endParaRPr lang="en-US" dirty="0"/>
          </a:p>
        </p:txBody>
      </p:sp>
    </p:spTree>
    <p:extLst>
      <p:ext uri="{BB962C8B-B14F-4D97-AF65-F5344CB8AC3E}">
        <p14:creationId xmlns:p14="http://schemas.microsoft.com/office/powerpoint/2010/main" val="3695765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_HEADLINE + BODY + PHOTO + BLACK LOGO">
    <p:bg>
      <p:bgRef idx="1001">
        <a:schemeClr val="bg1"/>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15FE1C6-BF05-D0A1-C40D-D42F0308DB11}"/>
              </a:ext>
            </a:extLst>
          </p:cNvPr>
          <p:cNvSpPr>
            <a:spLocks noGrp="1"/>
          </p:cNvSpPr>
          <p:nvPr>
            <p:ph type="pic" sz="quarter" idx="12"/>
          </p:nvPr>
        </p:nvSpPr>
        <p:spPr>
          <a:xfrm>
            <a:off x="7747000" y="0"/>
            <a:ext cx="4445000" cy="6858000"/>
          </a:xfrm>
          <a:prstGeom prst="rect">
            <a:avLst/>
          </a:prstGeom>
        </p:spPr>
        <p:txBody>
          <a:bodyPr/>
          <a:lstStyle/>
          <a:p>
            <a:endParaRPr lang="en-US"/>
          </a:p>
        </p:txBody>
      </p:sp>
      <p:sp>
        <p:nvSpPr>
          <p:cNvPr id="3" name="Title 8">
            <a:extLst>
              <a:ext uri="{FF2B5EF4-FFF2-40B4-BE49-F238E27FC236}">
                <a16:creationId xmlns:a16="http://schemas.microsoft.com/office/drawing/2014/main" id="{54F743ED-BAAB-559B-9D73-E84B80B12533}"/>
              </a:ext>
            </a:extLst>
          </p:cNvPr>
          <p:cNvSpPr>
            <a:spLocks noGrp="1"/>
          </p:cNvSpPr>
          <p:nvPr>
            <p:ph type="title" hasCustomPrompt="1"/>
          </p:nvPr>
        </p:nvSpPr>
        <p:spPr>
          <a:xfrm>
            <a:off x="838201" y="771307"/>
            <a:ext cx="6908800" cy="711881"/>
          </a:xfrm>
          <a:prstGeom prst="rect">
            <a:avLst/>
          </a:prstGeom>
        </p:spPr>
        <p:txBody>
          <a:bodyPr/>
          <a:lstStyle>
            <a:lvl1pPr>
              <a:defRPr sz="3600" b="1" cap="all" baseline="0"/>
            </a:lvl1pPr>
          </a:lstStyle>
          <a:p>
            <a:r>
              <a:rPr lang="en-US" dirty="0"/>
              <a:t>HEADLINE</a:t>
            </a:r>
            <a:endParaRPr lang="sv-FI" dirty="0"/>
          </a:p>
        </p:txBody>
      </p:sp>
      <p:sp>
        <p:nvSpPr>
          <p:cNvPr id="5" name="Text Placeholder 3">
            <a:extLst>
              <a:ext uri="{FF2B5EF4-FFF2-40B4-BE49-F238E27FC236}">
                <a16:creationId xmlns:a16="http://schemas.microsoft.com/office/drawing/2014/main" id="{E8FBABDA-417F-9A77-3CF2-C2593E50450C}"/>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LIGHT-COLORED PHOTOS. THE BLACK LOGO WILL FLOAT ON TOP OF BACKGROUND PHOTO</a:t>
            </a:r>
            <a:endParaRPr lang="sv-FI" dirty="0"/>
          </a:p>
        </p:txBody>
      </p:sp>
      <p:sp>
        <p:nvSpPr>
          <p:cNvPr id="7" name="Text Placeholder 5">
            <a:extLst>
              <a:ext uri="{FF2B5EF4-FFF2-40B4-BE49-F238E27FC236}">
                <a16:creationId xmlns:a16="http://schemas.microsoft.com/office/drawing/2014/main" id="{DF391029-260C-4BCE-DAFD-7E321FC298A7}"/>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8" name="Subtitle 1">
            <a:extLst>
              <a:ext uri="{FF2B5EF4-FFF2-40B4-BE49-F238E27FC236}">
                <a16:creationId xmlns:a16="http://schemas.microsoft.com/office/drawing/2014/main" id="{965E46F1-6498-98A5-F63C-053B3366DB5E}"/>
              </a:ext>
            </a:extLst>
          </p:cNvPr>
          <p:cNvSpPr>
            <a:spLocks noGrp="1"/>
          </p:cNvSpPr>
          <p:nvPr>
            <p:ph type="subTitle" idx="1" hasCustomPrompt="1"/>
          </p:nvPr>
        </p:nvSpPr>
        <p:spPr>
          <a:xfrm>
            <a:off x="1268325" y="1483189"/>
            <a:ext cx="6478674" cy="5073059"/>
          </a:xfrm>
          <a:prstGeom prst="rect">
            <a:avLst/>
          </a:prstGeom>
        </p:spPr>
        <p:txBody>
          <a:bodyPr/>
          <a:lstStyle>
            <a:lvl1pPr marL="0" indent="0">
              <a:buNone/>
              <a:defRPr sz="1800"/>
            </a:lvl1pPr>
            <a:lvl2pPr>
              <a:defRPr sz="1800"/>
            </a:lvl2pPr>
            <a:lvl3pPr marL="914400" indent="0">
              <a:buNone/>
              <a:defRPr sz="1800"/>
            </a:lvl3pPr>
            <a:lvl4pPr marL="1371600" indent="0">
              <a:buNone/>
              <a:defRPr sz="1800"/>
            </a:lvl4pPr>
            <a:lvl5pPr>
              <a:defRPr sz="1800"/>
            </a:lvl5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971550" lvl="1" indent="-285750">
              <a:buFont typeface="Arial" panose="020B0604020202020204" pitchFamily="34" charset="0"/>
              <a:buChar char="•"/>
            </a:pPr>
            <a:r>
              <a:rPr lang="sv-SE" dirty="0" err="1"/>
              <a:t>Bullet</a:t>
            </a:r>
            <a:r>
              <a:rPr lang="sv-SE" dirty="0"/>
              <a:t> 1</a:t>
            </a:r>
          </a:p>
          <a:p>
            <a:pPr marL="1200150" lvl="2" indent="-285750">
              <a:buFont typeface="Arial" panose="020B0604020202020204" pitchFamily="34" charset="0"/>
              <a:buChar char="•"/>
            </a:pPr>
            <a:r>
              <a:rPr lang="sv-SE" dirty="0" err="1"/>
              <a:t>Bullet</a:t>
            </a:r>
            <a:r>
              <a:rPr lang="sv-SE" dirty="0"/>
              <a:t> 2</a:t>
            </a:r>
          </a:p>
          <a:p>
            <a:pPr marL="1657350" lvl="3" indent="-285750">
              <a:buFont typeface="Arial" panose="020B0604020202020204" pitchFamily="34" charset="0"/>
              <a:buChar char="•"/>
            </a:pPr>
            <a:r>
              <a:rPr lang="sv-SE" dirty="0" err="1"/>
              <a:t>Bullet</a:t>
            </a:r>
            <a:r>
              <a:rPr lang="sv-SE" dirty="0"/>
              <a:t> 3</a:t>
            </a:r>
            <a:endParaRPr lang="en-US" dirty="0"/>
          </a:p>
        </p:txBody>
      </p:sp>
    </p:spTree>
    <p:extLst>
      <p:ext uri="{BB962C8B-B14F-4D97-AF65-F5344CB8AC3E}">
        <p14:creationId xmlns:p14="http://schemas.microsoft.com/office/powerpoint/2010/main" val="203588121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 BODY + PHOTO + WHITE LOGO">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96C4213F-385A-070F-6DA4-C168EBA55836}"/>
              </a:ext>
            </a:extLst>
          </p:cNvPr>
          <p:cNvSpPr>
            <a:spLocks noGrp="1"/>
          </p:cNvSpPr>
          <p:nvPr>
            <p:ph type="pic" sz="quarter" idx="12"/>
          </p:nvPr>
        </p:nvSpPr>
        <p:spPr>
          <a:xfrm>
            <a:off x="7747000" y="0"/>
            <a:ext cx="4445000" cy="6858000"/>
          </a:xfrm>
          <a:prstGeom prst="rect">
            <a:avLst/>
          </a:prstGeom>
        </p:spPr>
        <p:txBody>
          <a:bodyPr/>
          <a:lstStyle/>
          <a:p>
            <a:endParaRPr lang="en-US" dirty="0"/>
          </a:p>
        </p:txBody>
      </p:sp>
      <p:sp>
        <p:nvSpPr>
          <p:cNvPr id="4" name="Title 8">
            <a:extLst>
              <a:ext uri="{FF2B5EF4-FFF2-40B4-BE49-F238E27FC236}">
                <a16:creationId xmlns:a16="http://schemas.microsoft.com/office/drawing/2014/main" id="{A8A0A887-1048-3E42-5E1F-4A06E66E9858}"/>
              </a:ext>
            </a:extLst>
          </p:cNvPr>
          <p:cNvSpPr>
            <a:spLocks noGrp="1"/>
          </p:cNvSpPr>
          <p:nvPr>
            <p:ph type="title" hasCustomPrompt="1"/>
          </p:nvPr>
        </p:nvSpPr>
        <p:spPr>
          <a:xfrm>
            <a:off x="838201" y="771307"/>
            <a:ext cx="6908800" cy="711881"/>
          </a:xfrm>
          <a:prstGeom prst="rect">
            <a:avLst/>
          </a:prstGeom>
        </p:spPr>
        <p:txBody>
          <a:bodyPr/>
          <a:lstStyle>
            <a:lvl1pPr>
              <a:defRPr sz="3600" b="1" cap="all" baseline="0"/>
            </a:lvl1pPr>
          </a:lstStyle>
          <a:p>
            <a:r>
              <a:rPr lang="en-US" dirty="0"/>
              <a:t>HEADLINE</a:t>
            </a:r>
            <a:endParaRPr lang="sv-FI" dirty="0"/>
          </a:p>
        </p:txBody>
      </p:sp>
      <p:sp>
        <p:nvSpPr>
          <p:cNvPr id="6" name="Text Placeholder 5">
            <a:extLst>
              <a:ext uri="{FF2B5EF4-FFF2-40B4-BE49-F238E27FC236}">
                <a16:creationId xmlns:a16="http://schemas.microsoft.com/office/drawing/2014/main" id="{AB4FE4EA-4568-0CA0-358A-EBE70AB6C1B4}"/>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5" name="Text Placeholder 3">
            <a:extLst>
              <a:ext uri="{FF2B5EF4-FFF2-40B4-BE49-F238E27FC236}">
                <a16:creationId xmlns:a16="http://schemas.microsoft.com/office/drawing/2014/main" id="{F9B9D680-BD90-C0E5-A34C-B689A99610B5}"/>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DARKER PHOTOS. THE WHITE LOGO WILL FLOAT ON TOP OF BACKGROUND PHOTO</a:t>
            </a:r>
            <a:endParaRPr lang="sv-FI" dirty="0"/>
          </a:p>
        </p:txBody>
      </p:sp>
      <p:sp>
        <p:nvSpPr>
          <p:cNvPr id="8" name="Subtitle 1">
            <a:extLst>
              <a:ext uri="{FF2B5EF4-FFF2-40B4-BE49-F238E27FC236}">
                <a16:creationId xmlns:a16="http://schemas.microsoft.com/office/drawing/2014/main" id="{275D53F4-2483-4A66-36FB-62349E348A7F}"/>
              </a:ext>
            </a:extLst>
          </p:cNvPr>
          <p:cNvSpPr>
            <a:spLocks noGrp="1"/>
          </p:cNvSpPr>
          <p:nvPr>
            <p:ph type="subTitle" idx="1" hasCustomPrompt="1"/>
          </p:nvPr>
        </p:nvSpPr>
        <p:spPr>
          <a:xfrm>
            <a:off x="1268325" y="1483189"/>
            <a:ext cx="6478674" cy="5073059"/>
          </a:xfrm>
          <a:prstGeom prst="rect">
            <a:avLst/>
          </a:prstGeom>
        </p:spPr>
        <p:txBody>
          <a:bodyPr/>
          <a:lstStyle>
            <a:lvl1pPr marL="0" indent="0">
              <a:buNone/>
              <a:defRPr sz="1800"/>
            </a:lvl1pPr>
            <a:lvl2pPr>
              <a:defRPr sz="1800"/>
            </a:lvl2pPr>
            <a:lvl3pPr marL="914400" indent="0">
              <a:buNone/>
              <a:defRPr sz="1800"/>
            </a:lvl3pPr>
            <a:lvl4pPr marL="1371600" indent="0">
              <a:buNone/>
              <a:defRPr sz="1800"/>
            </a:lvl4pPr>
            <a:lvl5pPr>
              <a:defRPr sz="1800"/>
            </a:lvl5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971550" lvl="1" indent="-285750">
              <a:buFont typeface="Arial" panose="020B0604020202020204" pitchFamily="34" charset="0"/>
              <a:buChar char="•"/>
            </a:pPr>
            <a:r>
              <a:rPr lang="sv-SE" dirty="0" err="1"/>
              <a:t>Bullet</a:t>
            </a:r>
            <a:r>
              <a:rPr lang="sv-SE" dirty="0"/>
              <a:t> 1</a:t>
            </a:r>
          </a:p>
          <a:p>
            <a:pPr marL="1200150" lvl="2" indent="-285750">
              <a:buFont typeface="Arial" panose="020B0604020202020204" pitchFamily="34" charset="0"/>
              <a:buChar char="•"/>
            </a:pPr>
            <a:r>
              <a:rPr lang="sv-SE" dirty="0" err="1"/>
              <a:t>Bullet</a:t>
            </a:r>
            <a:r>
              <a:rPr lang="sv-SE" dirty="0"/>
              <a:t> 2</a:t>
            </a:r>
          </a:p>
          <a:p>
            <a:pPr marL="1657350" lvl="3" indent="-285750">
              <a:buFont typeface="Arial" panose="020B0604020202020204" pitchFamily="34" charset="0"/>
              <a:buChar char="•"/>
            </a:pPr>
            <a:r>
              <a:rPr lang="sv-SE" dirty="0" err="1"/>
              <a:t>Bullet</a:t>
            </a:r>
            <a:r>
              <a:rPr lang="sv-SE" dirty="0"/>
              <a:t> 3</a:t>
            </a:r>
            <a:endParaRPr lang="en-US" dirty="0"/>
          </a:p>
        </p:txBody>
      </p:sp>
    </p:spTree>
    <p:extLst>
      <p:ext uri="{BB962C8B-B14F-4D97-AF65-F5344CB8AC3E}">
        <p14:creationId xmlns:p14="http://schemas.microsoft.com/office/powerpoint/2010/main" val="795663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_HEADLINE + BODY + PHOTO + WHITE LOGO">
    <p:bg>
      <p:bgRef idx="1001">
        <a:schemeClr val="bg1"/>
      </p:bgRef>
    </p:bg>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96C4213F-385A-070F-6DA4-C168EBA55836}"/>
              </a:ext>
            </a:extLst>
          </p:cNvPr>
          <p:cNvSpPr>
            <a:spLocks noGrp="1"/>
          </p:cNvSpPr>
          <p:nvPr>
            <p:ph type="pic" sz="quarter" idx="12"/>
          </p:nvPr>
        </p:nvSpPr>
        <p:spPr>
          <a:xfrm>
            <a:off x="7747000" y="0"/>
            <a:ext cx="4445000" cy="6858000"/>
          </a:xfrm>
          <a:prstGeom prst="rect">
            <a:avLst/>
          </a:prstGeom>
        </p:spPr>
        <p:txBody>
          <a:bodyPr/>
          <a:lstStyle/>
          <a:p>
            <a:endParaRPr lang="en-US" dirty="0"/>
          </a:p>
        </p:txBody>
      </p:sp>
      <p:sp>
        <p:nvSpPr>
          <p:cNvPr id="4" name="Title 8">
            <a:extLst>
              <a:ext uri="{FF2B5EF4-FFF2-40B4-BE49-F238E27FC236}">
                <a16:creationId xmlns:a16="http://schemas.microsoft.com/office/drawing/2014/main" id="{A8A0A887-1048-3E42-5E1F-4A06E66E9858}"/>
              </a:ext>
            </a:extLst>
          </p:cNvPr>
          <p:cNvSpPr>
            <a:spLocks noGrp="1"/>
          </p:cNvSpPr>
          <p:nvPr>
            <p:ph type="title" hasCustomPrompt="1"/>
          </p:nvPr>
        </p:nvSpPr>
        <p:spPr>
          <a:xfrm>
            <a:off x="838201" y="771307"/>
            <a:ext cx="6908800" cy="711881"/>
          </a:xfrm>
          <a:prstGeom prst="rect">
            <a:avLst/>
          </a:prstGeom>
        </p:spPr>
        <p:txBody>
          <a:bodyPr/>
          <a:lstStyle>
            <a:lvl1pPr>
              <a:defRPr sz="3600" b="1" cap="all" baseline="0"/>
            </a:lvl1pPr>
          </a:lstStyle>
          <a:p>
            <a:r>
              <a:rPr lang="en-US" dirty="0"/>
              <a:t>HEADLINE</a:t>
            </a:r>
            <a:endParaRPr lang="sv-FI" dirty="0"/>
          </a:p>
        </p:txBody>
      </p:sp>
      <p:sp>
        <p:nvSpPr>
          <p:cNvPr id="6" name="Text Placeholder 5">
            <a:extLst>
              <a:ext uri="{FF2B5EF4-FFF2-40B4-BE49-F238E27FC236}">
                <a16:creationId xmlns:a16="http://schemas.microsoft.com/office/drawing/2014/main" id="{AB4FE4EA-4568-0CA0-358A-EBE70AB6C1B4}"/>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5" name="Text Placeholder 3">
            <a:extLst>
              <a:ext uri="{FF2B5EF4-FFF2-40B4-BE49-F238E27FC236}">
                <a16:creationId xmlns:a16="http://schemas.microsoft.com/office/drawing/2014/main" id="{F9B9D680-BD90-C0E5-A34C-B689A99610B5}"/>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DARKER PHOTOS. THE WHITE LOGO WILL FLOAT ON TOP OF BACKGROUND PHOTO</a:t>
            </a:r>
            <a:endParaRPr lang="sv-FI" dirty="0"/>
          </a:p>
        </p:txBody>
      </p:sp>
      <p:sp>
        <p:nvSpPr>
          <p:cNvPr id="8" name="Subtitle 1">
            <a:extLst>
              <a:ext uri="{FF2B5EF4-FFF2-40B4-BE49-F238E27FC236}">
                <a16:creationId xmlns:a16="http://schemas.microsoft.com/office/drawing/2014/main" id="{881CC4F4-1CAF-131A-A164-6F31EE608B6F}"/>
              </a:ext>
            </a:extLst>
          </p:cNvPr>
          <p:cNvSpPr>
            <a:spLocks noGrp="1"/>
          </p:cNvSpPr>
          <p:nvPr>
            <p:ph type="subTitle" idx="1" hasCustomPrompt="1"/>
          </p:nvPr>
        </p:nvSpPr>
        <p:spPr>
          <a:xfrm>
            <a:off x="1268325" y="1483189"/>
            <a:ext cx="6478674" cy="5073059"/>
          </a:xfrm>
          <a:prstGeom prst="rect">
            <a:avLst/>
          </a:prstGeom>
        </p:spPr>
        <p:txBody>
          <a:bodyPr/>
          <a:lstStyle>
            <a:lvl1pPr marL="0" indent="0">
              <a:buNone/>
              <a:defRPr sz="1800"/>
            </a:lvl1pPr>
            <a:lvl2pPr>
              <a:defRPr sz="1800"/>
            </a:lvl2pPr>
            <a:lvl3pPr marL="914400" indent="0">
              <a:buNone/>
              <a:defRPr sz="1800"/>
            </a:lvl3pPr>
            <a:lvl4pPr marL="1371600" indent="0">
              <a:buNone/>
              <a:defRPr sz="1800"/>
            </a:lvl4pPr>
            <a:lvl5pPr>
              <a:defRPr sz="1800"/>
            </a:lvl5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971550" lvl="1" indent="-285750">
              <a:buFont typeface="Arial" panose="020B0604020202020204" pitchFamily="34" charset="0"/>
              <a:buChar char="•"/>
            </a:pPr>
            <a:r>
              <a:rPr lang="sv-SE" dirty="0" err="1"/>
              <a:t>Bullet</a:t>
            </a:r>
            <a:r>
              <a:rPr lang="sv-SE" dirty="0"/>
              <a:t> 1</a:t>
            </a:r>
          </a:p>
          <a:p>
            <a:pPr marL="1200150" lvl="2" indent="-285750">
              <a:buFont typeface="Arial" panose="020B0604020202020204" pitchFamily="34" charset="0"/>
              <a:buChar char="•"/>
            </a:pPr>
            <a:r>
              <a:rPr lang="sv-SE" dirty="0" err="1"/>
              <a:t>Bullet</a:t>
            </a:r>
            <a:r>
              <a:rPr lang="sv-SE" dirty="0"/>
              <a:t> 2</a:t>
            </a:r>
          </a:p>
          <a:p>
            <a:pPr marL="1657350" lvl="3" indent="-285750">
              <a:buFont typeface="Arial" panose="020B0604020202020204" pitchFamily="34" charset="0"/>
              <a:buChar char="•"/>
            </a:pPr>
            <a:r>
              <a:rPr lang="sv-SE" dirty="0" err="1"/>
              <a:t>Bullet</a:t>
            </a:r>
            <a:r>
              <a:rPr lang="sv-SE" dirty="0"/>
              <a:t> 3</a:t>
            </a:r>
            <a:endParaRPr lang="en-US" dirty="0"/>
          </a:p>
        </p:txBody>
      </p:sp>
    </p:spTree>
    <p:extLst>
      <p:ext uri="{BB962C8B-B14F-4D97-AF65-F5344CB8AC3E}">
        <p14:creationId xmlns:p14="http://schemas.microsoft.com/office/powerpoint/2010/main" val="157297099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GROUND PHOTO + BLACK LOGO">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EA171B79-CAA2-55F8-3E03-C2A58AA39B66}"/>
              </a:ext>
            </a:extLst>
          </p:cNvPr>
          <p:cNvSpPr>
            <a:spLocks noGrp="1"/>
          </p:cNvSpPr>
          <p:nvPr>
            <p:ph type="pic" sz="quarter" idx="10"/>
          </p:nvPr>
        </p:nvSpPr>
        <p:spPr>
          <a:xfrm>
            <a:off x="0" y="0"/>
            <a:ext cx="12192000" cy="6858000"/>
          </a:xfrm>
          <a:prstGeom prst="rect">
            <a:avLst/>
          </a:prstGeom>
        </p:spPr>
        <p:txBody>
          <a:bodyPr/>
          <a:lstStyle/>
          <a:p>
            <a:endParaRPr lang="sv-FI" dirty="0"/>
          </a:p>
        </p:txBody>
      </p:sp>
      <p:sp>
        <p:nvSpPr>
          <p:cNvPr id="8" name="Text Placeholder 15">
            <a:extLst>
              <a:ext uri="{FF2B5EF4-FFF2-40B4-BE49-F238E27FC236}">
                <a16:creationId xmlns:a16="http://schemas.microsoft.com/office/drawing/2014/main" id="{516D8B4C-6794-84DC-FC1F-859737E47E0E}"/>
              </a:ext>
            </a:extLst>
          </p:cNvPr>
          <p:cNvSpPr>
            <a:spLocks noGrp="1"/>
          </p:cNvSpPr>
          <p:nvPr>
            <p:ph type="body" sz="quarter" idx="11" hasCustomPrompt="1"/>
          </p:nvPr>
        </p:nvSpPr>
        <p:spPr>
          <a:xfrm>
            <a:off x="11234056" y="0"/>
            <a:ext cx="957943" cy="957943"/>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9" name="Text Placeholder 3">
            <a:extLst>
              <a:ext uri="{FF2B5EF4-FFF2-40B4-BE49-F238E27FC236}">
                <a16:creationId xmlns:a16="http://schemas.microsoft.com/office/drawing/2014/main" id="{4D243C73-67C3-2EE3-9ACA-5EED6879D910}"/>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LIGHT-COLORED PHOTOS. THE BLACK LOGO WILL FLOAT ON TOP OF BACKGROUND PHOTO</a:t>
            </a:r>
            <a:endParaRPr lang="sv-FI" dirty="0"/>
          </a:p>
        </p:txBody>
      </p:sp>
    </p:spTree>
    <p:extLst>
      <p:ext uri="{BB962C8B-B14F-4D97-AF65-F5344CB8AC3E}">
        <p14:creationId xmlns:p14="http://schemas.microsoft.com/office/powerpoint/2010/main" val="4032227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GROUND PHOTO + WHITE LOGO">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60D85645-A314-F2C0-DBB8-7C48DAD203DD}"/>
              </a:ext>
            </a:extLst>
          </p:cNvPr>
          <p:cNvSpPr>
            <a:spLocks noGrp="1"/>
          </p:cNvSpPr>
          <p:nvPr>
            <p:ph type="pic" sz="quarter" idx="10"/>
          </p:nvPr>
        </p:nvSpPr>
        <p:spPr>
          <a:xfrm>
            <a:off x="0" y="0"/>
            <a:ext cx="12192000" cy="6858000"/>
          </a:xfrm>
          <a:prstGeom prst="rect">
            <a:avLst/>
          </a:prstGeom>
        </p:spPr>
        <p:txBody>
          <a:bodyPr/>
          <a:lstStyle/>
          <a:p>
            <a:endParaRPr lang="sv-FI" dirty="0"/>
          </a:p>
        </p:txBody>
      </p:sp>
      <p:sp>
        <p:nvSpPr>
          <p:cNvPr id="3" name="Text Placeholder 5">
            <a:extLst>
              <a:ext uri="{FF2B5EF4-FFF2-40B4-BE49-F238E27FC236}">
                <a16:creationId xmlns:a16="http://schemas.microsoft.com/office/drawing/2014/main" id="{9FFE5EEC-0815-02E2-3946-71A1D3F47482}"/>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4" name="Text Placeholder 3">
            <a:extLst>
              <a:ext uri="{FF2B5EF4-FFF2-40B4-BE49-F238E27FC236}">
                <a16:creationId xmlns:a16="http://schemas.microsoft.com/office/drawing/2014/main" id="{BA1E0409-77CB-464A-6259-099A400F055F}"/>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DARKER PHOTOS. THE WHITE LOGO WILL FLOAT ON TOP OF BACKGROUND PHOTO</a:t>
            </a:r>
            <a:endParaRPr lang="sv-FI" dirty="0"/>
          </a:p>
        </p:txBody>
      </p:sp>
    </p:spTree>
    <p:extLst>
      <p:ext uri="{BB962C8B-B14F-4D97-AF65-F5344CB8AC3E}">
        <p14:creationId xmlns:p14="http://schemas.microsoft.com/office/powerpoint/2010/main" val="3442120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 BODY + HELSINKI BANNER + BLACK LOGO">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57992BF9-3DB9-F6D7-386E-8A7679826C75}"/>
              </a:ext>
            </a:extLst>
          </p:cNvPr>
          <p:cNvSpPr>
            <a:spLocks noGrp="1"/>
          </p:cNvSpPr>
          <p:nvPr>
            <p:ph type="title" hasCustomPrompt="1"/>
          </p:nvPr>
        </p:nvSpPr>
        <p:spPr>
          <a:xfrm>
            <a:off x="838200" y="771307"/>
            <a:ext cx="10085475" cy="711881"/>
          </a:xfrm>
          <a:prstGeom prst="rect">
            <a:avLst/>
          </a:prstGeom>
        </p:spPr>
        <p:txBody>
          <a:bodyPr/>
          <a:lstStyle>
            <a:lvl1pPr>
              <a:defRPr sz="3600" b="1" cap="all" baseline="0"/>
            </a:lvl1pPr>
          </a:lstStyle>
          <a:p>
            <a:r>
              <a:rPr lang="en-US" dirty="0"/>
              <a:t>HEADLINE</a:t>
            </a:r>
            <a:endParaRPr lang="sv-FI" dirty="0"/>
          </a:p>
        </p:txBody>
      </p:sp>
      <p:grpSp>
        <p:nvGrpSpPr>
          <p:cNvPr id="4" name="Group 3">
            <a:extLst>
              <a:ext uri="{FF2B5EF4-FFF2-40B4-BE49-F238E27FC236}">
                <a16:creationId xmlns:a16="http://schemas.microsoft.com/office/drawing/2014/main" id="{86195232-C3F9-62E7-416F-C2EA660F6FEF}"/>
              </a:ext>
            </a:extLst>
          </p:cNvPr>
          <p:cNvGrpSpPr/>
          <p:nvPr userDrawn="1"/>
        </p:nvGrpSpPr>
        <p:grpSpPr>
          <a:xfrm>
            <a:off x="0" y="5648960"/>
            <a:ext cx="12192000" cy="1209040"/>
            <a:chOff x="19323" y="5650031"/>
            <a:chExt cx="12172677" cy="1207969"/>
          </a:xfrm>
        </p:grpSpPr>
        <p:pic>
          <p:nvPicPr>
            <p:cNvPr id="5" name="Picture 4" descr="A group of people walking in a hallway&#10;&#10;Description automatically generated">
              <a:extLst>
                <a:ext uri="{FF2B5EF4-FFF2-40B4-BE49-F238E27FC236}">
                  <a16:creationId xmlns:a16="http://schemas.microsoft.com/office/drawing/2014/main" id="{8C8B3AAE-A750-7CC3-6449-2528A19032B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470689" y="5650619"/>
              <a:ext cx="1756826" cy="1207381"/>
            </a:xfrm>
            <a:prstGeom prst="rect">
              <a:avLst/>
            </a:prstGeom>
          </p:spPr>
        </p:pic>
        <p:pic>
          <p:nvPicPr>
            <p:cNvPr id="6" name="Picture 5" descr="A room with tables and chairs&#10;&#10;Description automatically generated">
              <a:extLst>
                <a:ext uri="{FF2B5EF4-FFF2-40B4-BE49-F238E27FC236}">
                  <a16:creationId xmlns:a16="http://schemas.microsoft.com/office/drawing/2014/main" id="{5E7EB25A-B4D9-98D9-79AB-E1A44705E4CD}"/>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9974062" y="5650031"/>
              <a:ext cx="2217938" cy="1206000"/>
            </a:xfrm>
            <a:prstGeom prst="rect">
              <a:avLst/>
            </a:prstGeom>
          </p:spPr>
        </p:pic>
        <p:pic>
          <p:nvPicPr>
            <p:cNvPr id="7" name="Picture 6" descr="A high angle view of people sitting at tables&#10;&#10;Description automatically generated">
              <a:extLst>
                <a:ext uri="{FF2B5EF4-FFF2-40B4-BE49-F238E27FC236}">
                  <a16:creationId xmlns:a16="http://schemas.microsoft.com/office/drawing/2014/main" id="{D862A2B3-1CD3-0D4E-043C-BC4FCB1A7A8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227131" y="5650031"/>
              <a:ext cx="1812069" cy="1206000"/>
            </a:xfrm>
            <a:prstGeom prst="rect">
              <a:avLst/>
            </a:prstGeom>
          </p:spPr>
        </p:pic>
        <p:pic>
          <p:nvPicPr>
            <p:cNvPr id="8" name="Picture 7" descr="Long room with blue floor and tables and chairs&#10;&#10;Description automatically generated">
              <a:extLst>
                <a:ext uri="{FF2B5EF4-FFF2-40B4-BE49-F238E27FC236}">
                  <a16:creationId xmlns:a16="http://schemas.microsoft.com/office/drawing/2014/main" id="{77CBB53C-8C6B-1B33-AAB7-E08AA8608DC6}"/>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19323" y="5652000"/>
              <a:ext cx="1457698" cy="1206000"/>
            </a:xfrm>
            <a:prstGeom prst="rect">
              <a:avLst/>
            </a:prstGeom>
          </p:spPr>
        </p:pic>
        <p:pic>
          <p:nvPicPr>
            <p:cNvPr id="9" name="Picture 8" descr="Several flags in front of a building&#10;&#10;Description automatically generated">
              <a:extLst>
                <a:ext uri="{FF2B5EF4-FFF2-40B4-BE49-F238E27FC236}">
                  <a16:creationId xmlns:a16="http://schemas.microsoft.com/office/drawing/2014/main" id="{35738BD5-3D3B-6BFF-FBEB-55541F6602D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044401" y="5650031"/>
              <a:ext cx="1929599" cy="1206000"/>
            </a:xfrm>
            <a:prstGeom prst="rect">
              <a:avLst/>
            </a:prstGeom>
          </p:spPr>
        </p:pic>
        <p:pic>
          <p:nvPicPr>
            <p:cNvPr id="17" name="Picture 16" descr="A person and person standing outside of a building&#10;&#10;Description automatically generated">
              <a:extLst>
                <a:ext uri="{FF2B5EF4-FFF2-40B4-BE49-F238E27FC236}">
                  <a16:creationId xmlns:a16="http://schemas.microsoft.com/office/drawing/2014/main" id="{B7AA2E2F-4B02-DB83-D368-BEC382FAF891}"/>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l="-1"/>
            <a:stretch/>
          </p:blipFill>
          <p:spPr>
            <a:xfrm>
              <a:off x="5036391" y="5650031"/>
              <a:ext cx="3008998" cy="1206000"/>
            </a:xfrm>
            <a:prstGeom prst="rect">
              <a:avLst/>
            </a:prstGeom>
          </p:spPr>
        </p:pic>
      </p:grpSp>
      <p:sp>
        <p:nvSpPr>
          <p:cNvPr id="11" name="Subtitle 1">
            <a:extLst>
              <a:ext uri="{FF2B5EF4-FFF2-40B4-BE49-F238E27FC236}">
                <a16:creationId xmlns:a16="http://schemas.microsoft.com/office/drawing/2014/main" id="{4952062E-9452-CCB1-D906-E7436F27DB62}"/>
              </a:ext>
            </a:extLst>
          </p:cNvPr>
          <p:cNvSpPr>
            <a:spLocks noGrp="1"/>
          </p:cNvSpPr>
          <p:nvPr>
            <p:ph type="subTitle" idx="1" hasCustomPrompt="1"/>
          </p:nvPr>
        </p:nvSpPr>
        <p:spPr>
          <a:xfrm>
            <a:off x="1268325" y="1483190"/>
            <a:ext cx="9655350" cy="4163800"/>
          </a:xfrm>
          <a:prstGeom prst="rect">
            <a:avLst/>
          </a:prstGeom>
        </p:spPr>
        <p:txBody>
          <a:bodyPr/>
          <a:lstStyle>
            <a:lvl1pPr marL="0" indent="0">
              <a:buFont typeface="Arial" panose="020B0604020202020204" pitchFamily="34" charset="0"/>
              <a:buNone/>
              <a:defRPr sz="1800"/>
            </a:lvl1pPr>
            <a:lvl2pPr>
              <a:defRPr sz="1800"/>
            </a:lvl2pPr>
            <a:lvl3pPr marL="1200150" indent="-285750">
              <a:buFont typeface="Arial" panose="020B0604020202020204" pitchFamily="34" charset="0"/>
              <a:buChar char="•"/>
              <a:defRPr sz="1800"/>
            </a:lvl3pPr>
            <a:lvl4pPr marL="1371600" indent="0">
              <a:buNone/>
              <a:defRPr sz="1800"/>
            </a:lvl4pPr>
            <a:lvl5pPr marL="2057400" indent="0">
              <a:buNone/>
              <a:defRPr sz="1800"/>
            </a:lvl5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971550" lvl="1" indent="-285750">
              <a:buFont typeface="Arial" panose="020B0604020202020204" pitchFamily="34" charset="0"/>
              <a:buChar char="•"/>
            </a:pPr>
            <a:r>
              <a:rPr lang="sv-SE" dirty="0" err="1"/>
              <a:t>Bullet</a:t>
            </a:r>
            <a:r>
              <a:rPr lang="sv-SE" dirty="0"/>
              <a:t> 1</a:t>
            </a:r>
          </a:p>
          <a:p>
            <a:pPr marL="1200150" lvl="2" indent="-285750">
              <a:buFont typeface="Arial" panose="020B0604020202020204" pitchFamily="34" charset="0"/>
              <a:buChar char="•"/>
            </a:pPr>
            <a:r>
              <a:rPr lang="sv-SE" dirty="0" err="1"/>
              <a:t>Bullet</a:t>
            </a:r>
            <a:r>
              <a:rPr lang="sv-SE" dirty="0"/>
              <a:t> 2</a:t>
            </a:r>
          </a:p>
          <a:p>
            <a:pPr marL="1657350" lvl="3" indent="-285750">
              <a:buFont typeface="Arial" panose="020B0604020202020204" pitchFamily="34" charset="0"/>
              <a:buChar char="•"/>
            </a:pPr>
            <a:r>
              <a:rPr lang="sv-SE" dirty="0" err="1"/>
              <a:t>Bullet</a:t>
            </a:r>
            <a:r>
              <a:rPr lang="sv-SE" dirty="0"/>
              <a:t> 3</a:t>
            </a:r>
          </a:p>
          <a:p>
            <a:pPr marL="2343150" lvl="4" indent="-285750">
              <a:buFont typeface="Arial" panose="020B0604020202020204" pitchFamily="34" charset="0"/>
              <a:buChar char="•"/>
            </a:pPr>
            <a:endParaRPr lang="en-US" dirty="0"/>
          </a:p>
        </p:txBody>
      </p:sp>
    </p:spTree>
    <p:extLst>
      <p:ext uri="{BB962C8B-B14F-4D97-AF65-F5344CB8AC3E}">
        <p14:creationId xmlns:p14="http://schemas.microsoft.com/office/powerpoint/2010/main" val="17818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_HEADLINE + INFO">
    <p:bg>
      <p:bgRef idx="1001">
        <a:schemeClr val="bg1"/>
      </p:bgRef>
    </p:bg>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84BA7A13-DE05-3211-5C4E-BC0B9C668BF5}"/>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5" name="Title 8">
            <a:extLst>
              <a:ext uri="{FF2B5EF4-FFF2-40B4-BE49-F238E27FC236}">
                <a16:creationId xmlns:a16="http://schemas.microsoft.com/office/drawing/2014/main" id="{FBC0CB0E-A5F5-8AA8-7641-AB77F7A09B7F}"/>
              </a:ext>
            </a:extLst>
          </p:cNvPr>
          <p:cNvSpPr>
            <a:spLocks noGrp="1"/>
          </p:cNvSpPr>
          <p:nvPr>
            <p:ph type="title" hasCustomPrompt="1"/>
          </p:nvPr>
        </p:nvSpPr>
        <p:spPr>
          <a:xfrm>
            <a:off x="1053262" y="2718600"/>
            <a:ext cx="10085475" cy="919670"/>
          </a:xfrm>
          <a:prstGeom prst="rect">
            <a:avLst/>
          </a:prstGeom>
        </p:spPr>
        <p:txBody>
          <a:bodyPr/>
          <a:lstStyle>
            <a:lvl1pPr algn="l">
              <a:defRPr sz="3600" b="1" cap="all" baseline="0"/>
            </a:lvl1pPr>
          </a:lstStyle>
          <a:p>
            <a:r>
              <a:rPr lang="en-US" dirty="0"/>
              <a:t>HEADING</a:t>
            </a:r>
            <a:endParaRPr lang="sv-FI" dirty="0"/>
          </a:p>
        </p:txBody>
      </p:sp>
      <p:sp>
        <p:nvSpPr>
          <p:cNvPr id="7" name="Subtitle 2">
            <a:extLst>
              <a:ext uri="{FF2B5EF4-FFF2-40B4-BE49-F238E27FC236}">
                <a16:creationId xmlns:a16="http://schemas.microsoft.com/office/drawing/2014/main" id="{AC16DDB3-C912-913E-DCAA-1784BBA18883}"/>
              </a:ext>
            </a:extLst>
          </p:cNvPr>
          <p:cNvSpPr>
            <a:spLocks noGrp="1"/>
          </p:cNvSpPr>
          <p:nvPr>
            <p:ph type="subTitle" idx="1" hasCustomPrompt="1"/>
          </p:nvPr>
        </p:nvSpPr>
        <p:spPr>
          <a:xfrm>
            <a:off x="1053262" y="3638270"/>
            <a:ext cx="10085475" cy="1043458"/>
          </a:xfrm>
          <a:prstGeom prst="rect">
            <a:avLst/>
          </a:prstGeo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Name</a:t>
            </a:r>
            <a:r>
              <a:rPr lang="sv-SE" dirty="0"/>
              <a:t> or </a:t>
            </a:r>
            <a:r>
              <a:rPr lang="sv-SE" dirty="0" err="1"/>
              <a:t>subheading</a:t>
            </a:r>
            <a:r>
              <a:rPr lang="sv-SE" dirty="0"/>
              <a:t> + date</a:t>
            </a:r>
          </a:p>
        </p:txBody>
      </p:sp>
    </p:spTree>
    <p:extLst>
      <p:ext uri="{BB962C8B-B14F-4D97-AF65-F5344CB8AC3E}">
        <p14:creationId xmlns:p14="http://schemas.microsoft.com/office/powerpoint/2010/main" val="356583418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_HEADLINE + BODY + HELSINKI BANNER + BLACK LOGO">
    <p:bg>
      <p:bgRef idx="1001">
        <a:schemeClr val="bg1"/>
      </p:bgRef>
    </p:bg>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57992BF9-3DB9-F6D7-386E-8A7679826C75}"/>
              </a:ext>
            </a:extLst>
          </p:cNvPr>
          <p:cNvSpPr>
            <a:spLocks noGrp="1"/>
          </p:cNvSpPr>
          <p:nvPr>
            <p:ph type="title" hasCustomPrompt="1"/>
          </p:nvPr>
        </p:nvSpPr>
        <p:spPr>
          <a:xfrm>
            <a:off x="838200" y="771307"/>
            <a:ext cx="10085475" cy="711881"/>
          </a:xfrm>
          <a:prstGeom prst="rect">
            <a:avLst/>
          </a:prstGeom>
        </p:spPr>
        <p:txBody>
          <a:bodyPr/>
          <a:lstStyle>
            <a:lvl1pPr>
              <a:defRPr sz="3600" b="1" cap="all" baseline="0"/>
            </a:lvl1pPr>
          </a:lstStyle>
          <a:p>
            <a:r>
              <a:rPr lang="en-US" dirty="0"/>
              <a:t>HEADLINE</a:t>
            </a:r>
            <a:endParaRPr lang="sv-FI" dirty="0"/>
          </a:p>
        </p:txBody>
      </p:sp>
      <p:sp>
        <p:nvSpPr>
          <p:cNvPr id="4" name="Text Placeholder 5">
            <a:extLst>
              <a:ext uri="{FF2B5EF4-FFF2-40B4-BE49-F238E27FC236}">
                <a16:creationId xmlns:a16="http://schemas.microsoft.com/office/drawing/2014/main" id="{E2560EA1-901D-BC54-15A2-1426A18C87D1}"/>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grpSp>
        <p:nvGrpSpPr>
          <p:cNvPr id="5" name="Group 4">
            <a:extLst>
              <a:ext uri="{FF2B5EF4-FFF2-40B4-BE49-F238E27FC236}">
                <a16:creationId xmlns:a16="http://schemas.microsoft.com/office/drawing/2014/main" id="{C0301182-8E0B-9322-58B6-BAAA9FA47722}"/>
              </a:ext>
            </a:extLst>
          </p:cNvPr>
          <p:cNvGrpSpPr/>
          <p:nvPr userDrawn="1"/>
        </p:nvGrpSpPr>
        <p:grpSpPr>
          <a:xfrm>
            <a:off x="0" y="5648960"/>
            <a:ext cx="12192000" cy="1209040"/>
            <a:chOff x="19323" y="5650031"/>
            <a:chExt cx="12172677" cy="1207969"/>
          </a:xfrm>
        </p:grpSpPr>
        <p:pic>
          <p:nvPicPr>
            <p:cNvPr id="6" name="Picture 5" descr="A group of people walking in a hallway&#10;&#10;Description automatically generated">
              <a:extLst>
                <a:ext uri="{FF2B5EF4-FFF2-40B4-BE49-F238E27FC236}">
                  <a16:creationId xmlns:a16="http://schemas.microsoft.com/office/drawing/2014/main" id="{E9C1BD88-97A2-A864-1943-5D7275F67935}"/>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470689" y="5650619"/>
              <a:ext cx="1756826" cy="1207381"/>
            </a:xfrm>
            <a:prstGeom prst="rect">
              <a:avLst/>
            </a:prstGeom>
          </p:spPr>
        </p:pic>
        <p:pic>
          <p:nvPicPr>
            <p:cNvPr id="7" name="Picture 6" descr="A room with tables and chairs&#10;&#10;Description automatically generated">
              <a:extLst>
                <a:ext uri="{FF2B5EF4-FFF2-40B4-BE49-F238E27FC236}">
                  <a16:creationId xmlns:a16="http://schemas.microsoft.com/office/drawing/2014/main" id="{C92A39C3-6449-79EF-F30F-7CDC701E78ED}"/>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9974062" y="5650031"/>
              <a:ext cx="2217938" cy="1206000"/>
            </a:xfrm>
            <a:prstGeom prst="rect">
              <a:avLst/>
            </a:prstGeom>
          </p:spPr>
        </p:pic>
        <p:pic>
          <p:nvPicPr>
            <p:cNvPr id="8" name="Picture 7" descr="A high angle view of people sitting at tables&#10;&#10;Description automatically generated">
              <a:extLst>
                <a:ext uri="{FF2B5EF4-FFF2-40B4-BE49-F238E27FC236}">
                  <a16:creationId xmlns:a16="http://schemas.microsoft.com/office/drawing/2014/main" id="{95B492FB-3477-7805-21CC-D2982DDCC0DA}"/>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227131" y="5650031"/>
              <a:ext cx="1812069" cy="1206000"/>
            </a:xfrm>
            <a:prstGeom prst="rect">
              <a:avLst/>
            </a:prstGeom>
          </p:spPr>
        </p:pic>
        <p:pic>
          <p:nvPicPr>
            <p:cNvPr id="9" name="Picture 8" descr="Long room with blue floor and tables and chairs&#10;&#10;Description automatically generated">
              <a:extLst>
                <a:ext uri="{FF2B5EF4-FFF2-40B4-BE49-F238E27FC236}">
                  <a16:creationId xmlns:a16="http://schemas.microsoft.com/office/drawing/2014/main" id="{DBCDC297-FFCE-C44C-BE80-29A6E0803D3F}"/>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9323" y="5652000"/>
              <a:ext cx="1457698" cy="1206000"/>
            </a:xfrm>
            <a:prstGeom prst="rect">
              <a:avLst/>
            </a:prstGeom>
          </p:spPr>
        </p:pic>
        <p:pic>
          <p:nvPicPr>
            <p:cNvPr id="17" name="Picture 16" descr="Several flags in front of a building&#10;&#10;Description automatically generated">
              <a:extLst>
                <a:ext uri="{FF2B5EF4-FFF2-40B4-BE49-F238E27FC236}">
                  <a16:creationId xmlns:a16="http://schemas.microsoft.com/office/drawing/2014/main" id="{EC8C8418-7A63-D6BC-EECC-1CD4494A3A13}"/>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8044401" y="5650031"/>
              <a:ext cx="1929599" cy="1206000"/>
            </a:xfrm>
            <a:prstGeom prst="rect">
              <a:avLst/>
            </a:prstGeom>
          </p:spPr>
        </p:pic>
        <p:pic>
          <p:nvPicPr>
            <p:cNvPr id="18" name="Picture 17" descr="A person and person standing outside of a building&#10;&#10;Description automatically generated">
              <a:extLst>
                <a:ext uri="{FF2B5EF4-FFF2-40B4-BE49-F238E27FC236}">
                  <a16:creationId xmlns:a16="http://schemas.microsoft.com/office/drawing/2014/main" id="{C55EDEE5-D118-BA23-47A1-62A536938A8F}"/>
                </a:ext>
              </a:extLst>
            </p:cNvPr>
            <p:cNvPicPr>
              <a:picLocks noChangeAspect="1"/>
            </p:cNvPicPr>
            <p:nvPr userDrawn="1"/>
          </p:nvPicPr>
          <p:blipFill rotWithShape="1">
            <a:blip r:embed="rId8" cstate="screen">
              <a:extLst>
                <a:ext uri="{28A0092B-C50C-407E-A947-70E740481C1C}">
                  <a14:useLocalDpi xmlns:a14="http://schemas.microsoft.com/office/drawing/2010/main" val="0"/>
                </a:ext>
              </a:extLst>
            </a:blip>
            <a:srcRect l="-1"/>
            <a:stretch/>
          </p:blipFill>
          <p:spPr>
            <a:xfrm>
              <a:off x="5036391" y="5650031"/>
              <a:ext cx="3008998" cy="1206000"/>
            </a:xfrm>
            <a:prstGeom prst="rect">
              <a:avLst/>
            </a:prstGeom>
          </p:spPr>
        </p:pic>
      </p:grpSp>
      <p:sp>
        <p:nvSpPr>
          <p:cNvPr id="10" name="Subtitle 1">
            <a:extLst>
              <a:ext uri="{FF2B5EF4-FFF2-40B4-BE49-F238E27FC236}">
                <a16:creationId xmlns:a16="http://schemas.microsoft.com/office/drawing/2014/main" id="{AA5796E0-2833-3D1D-DF26-1BA65EECDAD0}"/>
              </a:ext>
            </a:extLst>
          </p:cNvPr>
          <p:cNvSpPr>
            <a:spLocks noGrp="1"/>
          </p:cNvSpPr>
          <p:nvPr>
            <p:ph type="subTitle" idx="1" hasCustomPrompt="1"/>
          </p:nvPr>
        </p:nvSpPr>
        <p:spPr>
          <a:xfrm>
            <a:off x="1268325" y="1483190"/>
            <a:ext cx="9655350" cy="4163800"/>
          </a:xfrm>
          <a:prstGeom prst="rect">
            <a:avLst/>
          </a:prstGeom>
        </p:spPr>
        <p:txBody>
          <a:bodyPr/>
          <a:lstStyle>
            <a:lvl1pPr marL="0" indent="0">
              <a:buNone/>
              <a:defRPr sz="1800"/>
            </a:lvl1pPr>
            <a:lvl2pPr>
              <a:defRPr sz="1800"/>
            </a:lvl2pPr>
            <a:lvl3pPr marL="914400" indent="0">
              <a:buNone/>
              <a:defRPr sz="1800"/>
            </a:lvl3pPr>
            <a:lvl4pPr marL="1371600" indent="0">
              <a:buNone/>
              <a:defRPr sz="1800"/>
            </a:lvl4pPr>
            <a:lvl5pPr>
              <a:defRPr sz="1800"/>
            </a:lvl5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971550" lvl="1" indent="-285750">
              <a:buFont typeface="Arial" panose="020B0604020202020204" pitchFamily="34" charset="0"/>
              <a:buChar char="•"/>
            </a:pPr>
            <a:r>
              <a:rPr lang="sv-SE" dirty="0" err="1"/>
              <a:t>Bullet</a:t>
            </a:r>
            <a:r>
              <a:rPr lang="sv-SE" dirty="0"/>
              <a:t> 1</a:t>
            </a:r>
          </a:p>
          <a:p>
            <a:pPr marL="1200150" lvl="2" indent="-285750">
              <a:buFont typeface="Arial" panose="020B0604020202020204" pitchFamily="34" charset="0"/>
              <a:buChar char="•"/>
            </a:pPr>
            <a:r>
              <a:rPr lang="sv-SE" dirty="0" err="1"/>
              <a:t>Bullet</a:t>
            </a:r>
            <a:r>
              <a:rPr lang="sv-SE" dirty="0"/>
              <a:t> 2</a:t>
            </a:r>
          </a:p>
          <a:p>
            <a:pPr marL="1657350" lvl="3" indent="-285750">
              <a:buFont typeface="Arial" panose="020B0604020202020204" pitchFamily="34" charset="0"/>
              <a:buChar char="•"/>
            </a:pPr>
            <a:r>
              <a:rPr lang="sv-SE" dirty="0" err="1"/>
              <a:t>Bullet</a:t>
            </a:r>
            <a:r>
              <a:rPr lang="sv-SE" dirty="0"/>
              <a:t> 3</a:t>
            </a:r>
            <a:endParaRPr lang="en-US" dirty="0"/>
          </a:p>
        </p:txBody>
      </p:sp>
    </p:spTree>
    <p:extLst>
      <p:ext uri="{BB962C8B-B14F-4D97-AF65-F5344CB8AC3E}">
        <p14:creationId xmlns:p14="http://schemas.microsoft.com/office/powerpoint/2010/main" val="685825232"/>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 BODY + VAASA BANNER + BLACK LOGO">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5CD8C02-53D5-77D3-64A4-387330CF7038}"/>
              </a:ext>
            </a:extLst>
          </p:cNvPr>
          <p:cNvGrpSpPr/>
          <p:nvPr userDrawn="1"/>
        </p:nvGrpSpPr>
        <p:grpSpPr>
          <a:xfrm>
            <a:off x="0" y="5657796"/>
            <a:ext cx="12192000" cy="1210363"/>
            <a:chOff x="10801" y="5658860"/>
            <a:chExt cx="12181199" cy="1209291"/>
          </a:xfrm>
        </p:grpSpPr>
        <p:pic>
          <p:nvPicPr>
            <p:cNvPr id="12" name="Picture 11">
              <a:extLst>
                <a:ext uri="{FF2B5EF4-FFF2-40B4-BE49-F238E27FC236}">
                  <a16:creationId xmlns:a16="http://schemas.microsoft.com/office/drawing/2014/main" id="{934095D0-48F3-0371-3657-29EC3A3E365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41"/>
            <a:stretch/>
          </p:blipFill>
          <p:spPr>
            <a:xfrm>
              <a:off x="10316856" y="5663219"/>
              <a:ext cx="1875144" cy="1204932"/>
            </a:xfrm>
            <a:prstGeom prst="rect">
              <a:avLst/>
            </a:prstGeom>
          </p:spPr>
        </p:pic>
        <p:pic>
          <p:nvPicPr>
            <p:cNvPr id="13" name="Picture 12">
              <a:extLst>
                <a:ext uri="{FF2B5EF4-FFF2-40B4-BE49-F238E27FC236}">
                  <a16:creationId xmlns:a16="http://schemas.microsoft.com/office/drawing/2014/main" id="{38A95654-8588-B3DA-684B-341E500DF0B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159190" y="5660603"/>
              <a:ext cx="2217938" cy="1206000"/>
            </a:xfrm>
            <a:prstGeom prst="rect">
              <a:avLst/>
            </a:prstGeom>
          </p:spPr>
        </p:pic>
        <p:pic>
          <p:nvPicPr>
            <p:cNvPr id="14" name="Picture 13">
              <a:extLst>
                <a:ext uri="{FF2B5EF4-FFF2-40B4-BE49-F238E27FC236}">
                  <a16:creationId xmlns:a16="http://schemas.microsoft.com/office/drawing/2014/main" id="{03C3F577-8B08-2503-D9FC-51CDBDE3F4AD}"/>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r="-658"/>
            <a:stretch/>
          </p:blipFill>
          <p:spPr>
            <a:xfrm>
              <a:off x="6371753" y="5658860"/>
              <a:ext cx="2046814" cy="1204931"/>
            </a:xfrm>
            <a:prstGeom prst="rect">
              <a:avLst/>
            </a:prstGeom>
          </p:spPr>
        </p:pic>
        <p:pic>
          <p:nvPicPr>
            <p:cNvPr id="15" name="Picture 14">
              <a:extLst>
                <a:ext uri="{FF2B5EF4-FFF2-40B4-BE49-F238E27FC236}">
                  <a16:creationId xmlns:a16="http://schemas.microsoft.com/office/drawing/2014/main" id="{21BB957D-7AA2-5188-B91B-E0A22120B712}"/>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8402823" y="5660603"/>
              <a:ext cx="1954151" cy="1206000"/>
            </a:xfrm>
            <a:prstGeom prst="rect">
              <a:avLst/>
            </a:prstGeom>
          </p:spPr>
        </p:pic>
        <p:pic>
          <p:nvPicPr>
            <p:cNvPr id="16" name="Picture 15">
              <a:extLst>
                <a:ext uri="{FF2B5EF4-FFF2-40B4-BE49-F238E27FC236}">
                  <a16:creationId xmlns:a16="http://schemas.microsoft.com/office/drawing/2014/main" id="{4DFD3309-BF20-37C6-F092-D4FFCF727825}"/>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p:blipFill>
          <p:spPr>
            <a:xfrm>
              <a:off x="10801" y="5660603"/>
              <a:ext cx="1808999" cy="1206000"/>
            </a:xfrm>
            <a:prstGeom prst="rect">
              <a:avLst/>
            </a:prstGeom>
          </p:spPr>
        </p:pic>
        <p:pic>
          <p:nvPicPr>
            <p:cNvPr id="17" name="Picture 16">
              <a:extLst>
                <a:ext uri="{FF2B5EF4-FFF2-40B4-BE49-F238E27FC236}">
                  <a16:creationId xmlns:a16="http://schemas.microsoft.com/office/drawing/2014/main" id="{7197C3FD-8AB6-6D84-877D-9120EA011190}"/>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a:stretch/>
          </p:blipFill>
          <p:spPr>
            <a:xfrm>
              <a:off x="1819800" y="5660603"/>
              <a:ext cx="2339390" cy="1206000"/>
            </a:xfrm>
            <a:prstGeom prst="rect">
              <a:avLst/>
            </a:prstGeom>
          </p:spPr>
        </p:pic>
      </p:grpSp>
      <p:sp>
        <p:nvSpPr>
          <p:cNvPr id="3" name="Title 8">
            <a:extLst>
              <a:ext uri="{FF2B5EF4-FFF2-40B4-BE49-F238E27FC236}">
                <a16:creationId xmlns:a16="http://schemas.microsoft.com/office/drawing/2014/main" id="{2CAEAFFA-2789-827C-BB60-CBE0300EC12D}"/>
              </a:ext>
            </a:extLst>
          </p:cNvPr>
          <p:cNvSpPr>
            <a:spLocks noGrp="1"/>
          </p:cNvSpPr>
          <p:nvPr>
            <p:ph type="title" hasCustomPrompt="1"/>
          </p:nvPr>
        </p:nvSpPr>
        <p:spPr>
          <a:xfrm>
            <a:off x="838200" y="771307"/>
            <a:ext cx="10085475" cy="711881"/>
          </a:xfrm>
          <a:prstGeom prst="rect">
            <a:avLst/>
          </a:prstGeom>
        </p:spPr>
        <p:txBody>
          <a:bodyPr/>
          <a:lstStyle>
            <a:lvl1pPr>
              <a:defRPr sz="3600" b="1" cap="all" baseline="0"/>
            </a:lvl1pPr>
          </a:lstStyle>
          <a:p>
            <a:r>
              <a:rPr lang="en-US" dirty="0"/>
              <a:t>HEADLINE</a:t>
            </a:r>
            <a:endParaRPr lang="sv-FI" dirty="0"/>
          </a:p>
        </p:txBody>
      </p:sp>
      <p:sp>
        <p:nvSpPr>
          <p:cNvPr id="4" name="Subtitle 1">
            <a:extLst>
              <a:ext uri="{FF2B5EF4-FFF2-40B4-BE49-F238E27FC236}">
                <a16:creationId xmlns:a16="http://schemas.microsoft.com/office/drawing/2014/main" id="{617DADE7-33A7-5B75-4B76-814304D377D4}"/>
              </a:ext>
            </a:extLst>
          </p:cNvPr>
          <p:cNvSpPr>
            <a:spLocks noGrp="1"/>
          </p:cNvSpPr>
          <p:nvPr>
            <p:ph type="subTitle" idx="1" hasCustomPrompt="1"/>
          </p:nvPr>
        </p:nvSpPr>
        <p:spPr>
          <a:xfrm>
            <a:off x="1268325" y="1483190"/>
            <a:ext cx="9655350" cy="4163800"/>
          </a:xfrm>
          <a:prstGeom prst="rect">
            <a:avLst/>
          </a:prstGeom>
        </p:spPr>
        <p:txBody>
          <a:bodyPr/>
          <a:lstStyle>
            <a:lvl1pPr marL="0" indent="0">
              <a:buNone/>
              <a:defRPr sz="1800"/>
            </a:lvl1pPr>
            <a:lvl2pPr>
              <a:defRPr sz="1800"/>
            </a:lvl2pPr>
            <a:lvl3pPr marL="914400" indent="0">
              <a:buNone/>
              <a:defRPr sz="1800"/>
            </a:lvl3pPr>
            <a:lvl4pPr marL="1371600" indent="0">
              <a:buNone/>
              <a:defRPr sz="1800"/>
            </a:lvl4pPr>
            <a:lvl5pPr>
              <a:defRPr sz="1800"/>
            </a:lvl5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971550" lvl="1" indent="-285750">
              <a:buFont typeface="Arial" panose="020B0604020202020204" pitchFamily="34" charset="0"/>
              <a:buChar char="•"/>
            </a:pPr>
            <a:r>
              <a:rPr lang="sv-SE" dirty="0" err="1"/>
              <a:t>Bullet</a:t>
            </a:r>
            <a:r>
              <a:rPr lang="sv-SE" dirty="0"/>
              <a:t> 1</a:t>
            </a:r>
          </a:p>
          <a:p>
            <a:pPr marL="1200150" lvl="2" indent="-285750">
              <a:buFont typeface="Arial" panose="020B0604020202020204" pitchFamily="34" charset="0"/>
              <a:buChar char="•"/>
            </a:pPr>
            <a:r>
              <a:rPr lang="sv-SE" dirty="0" err="1"/>
              <a:t>Bullet</a:t>
            </a:r>
            <a:r>
              <a:rPr lang="sv-SE" dirty="0"/>
              <a:t> 2</a:t>
            </a:r>
          </a:p>
          <a:p>
            <a:pPr marL="1657350" lvl="3" indent="-285750">
              <a:buFont typeface="Arial" panose="020B0604020202020204" pitchFamily="34" charset="0"/>
              <a:buChar char="•"/>
            </a:pPr>
            <a:r>
              <a:rPr lang="sv-SE" dirty="0" err="1"/>
              <a:t>Bullet</a:t>
            </a:r>
            <a:r>
              <a:rPr lang="sv-SE" dirty="0"/>
              <a:t> 3</a:t>
            </a:r>
            <a:endParaRPr lang="en-US" dirty="0"/>
          </a:p>
        </p:txBody>
      </p:sp>
    </p:spTree>
    <p:extLst>
      <p:ext uri="{BB962C8B-B14F-4D97-AF65-F5344CB8AC3E}">
        <p14:creationId xmlns:p14="http://schemas.microsoft.com/office/powerpoint/2010/main" val="2152849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_HEADLINE + BODY + VAASA BANNER + BLACK LOGO">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5CD8C02-53D5-77D3-64A4-387330CF7038}"/>
              </a:ext>
            </a:extLst>
          </p:cNvPr>
          <p:cNvGrpSpPr/>
          <p:nvPr userDrawn="1"/>
        </p:nvGrpSpPr>
        <p:grpSpPr>
          <a:xfrm>
            <a:off x="0" y="5657796"/>
            <a:ext cx="12192000" cy="1210363"/>
            <a:chOff x="10801" y="5658860"/>
            <a:chExt cx="12181199" cy="1209291"/>
          </a:xfrm>
        </p:grpSpPr>
        <p:pic>
          <p:nvPicPr>
            <p:cNvPr id="12" name="Picture 11">
              <a:extLst>
                <a:ext uri="{FF2B5EF4-FFF2-40B4-BE49-F238E27FC236}">
                  <a16:creationId xmlns:a16="http://schemas.microsoft.com/office/drawing/2014/main" id="{934095D0-48F3-0371-3657-29EC3A3E365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41"/>
            <a:stretch/>
          </p:blipFill>
          <p:spPr>
            <a:xfrm>
              <a:off x="10316856" y="5663219"/>
              <a:ext cx="1875144" cy="1204932"/>
            </a:xfrm>
            <a:prstGeom prst="rect">
              <a:avLst/>
            </a:prstGeom>
          </p:spPr>
        </p:pic>
        <p:pic>
          <p:nvPicPr>
            <p:cNvPr id="13" name="Picture 12">
              <a:extLst>
                <a:ext uri="{FF2B5EF4-FFF2-40B4-BE49-F238E27FC236}">
                  <a16:creationId xmlns:a16="http://schemas.microsoft.com/office/drawing/2014/main" id="{38A95654-8588-B3DA-684B-341E500DF0B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159190" y="5660603"/>
              <a:ext cx="2217938" cy="1206000"/>
            </a:xfrm>
            <a:prstGeom prst="rect">
              <a:avLst/>
            </a:prstGeom>
          </p:spPr>
        </p:pic>
        <p:pic>
          <p:nvPicPr>
            <p:cNvPr id="14" name="Picture 13">
              <a:extLst>
                <a:ext uri="{FF2B5EF4-FFF2-40B4-BE49-F238E27FC236}">
                  <a16:creationId xmlns:a16="http://schemas.microsoft.com/office/drawing/2014/main" id="{03C3F577-8B08-2503-D9FC-51CDBDE3F4AD}"/>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r="-658"/>
            <a:stretch/>
          </p:blipFill>
          <p:spPr>
            <a:xfrm>
              <a:off x="6371753" y="5658860"/>
              <a:ext cx="2046814" cy="1204931"/>
            </a:xfrm>
            <a:prstGeom prst="rect">
              <a:avLst/>
            </a:prstGeom>
          </p:spPr>
        </p:pic>
        <p:pic>
          <p:nvPicPr>
            <p:cNvPr id="15" name="Picture 14">
              <a:extLst>
                <a:ext uri="{FF2B5EF4-FFF2-40B4-BE49-F238E27FC236}">
                  <a16:creationId xmlns:a16="http://schemas.microsoft.com/office/drawing/2014/main" id="{21BB957D-7AA2-5188-B91B-E0A22120B712}"/>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8402823" y="5660603"/>
              <a:ext cx="1954151" cy="1206000"/>
            </a:xfrm>
            <a:prstGeom prst="rect">
              <a:avLst/>
            </a:prstGeom>
          </p:spPr>
        </p:pic>
        <p:pic>
          <p:nvPicPr>
            <p:cNvPr id="16" name="Picture 15">
              <a:extLst>
                <a:ext uri="{FF2B5EF4-FFF2-40B4-BE49-F238E27FC236}">
                  <a16:creationId xmlns:a16="http://schemas.microsoft.com/office/drawing/2014/main" id="{4DFD3309-BF20-37C6-F092-D4FFCF727825}"/>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p:blipFill>
          <p:spPr>
            <a:xfrm>
              <a:off x="10801" y="5660603"/>
              <a:ext cx="1808999" cy="1206000"/>
            </a:xfrm>
            <a:prstGeom prst="rect">
              <a:avLst/>
            </a:prstGeom>
          </p:spPr>
        </p:pic>
        <p:pic>
          <p:nvPicPr>
            <p:cNvPr id="17" name="Picture 16">
              <a:extLst>
                <a:ext uri="{FF2B5EF4-FFF2-40B4-BE49-F238E27FC236}">
                  <a16:creationId xmlns:a16="http://schemas.microsoft.com/office/drawing/2014/main" id="{7197C3FD-8AB6-6D84-877D-9120EA011190}"/>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a:stretch/>
          </p:blipFill>
          <p:spPr>
            <a:xfrm>
              <a:off x="1819800" y="5660603"/>
              <a:ext cx="2339390" cy="1206000"/>
            </a:xfrm>
            <a:prstGeom prst="rect">
              <a:avLst/>
            </a:prstGeom>
          </p:spPr>
        </p:pic>
      </p:grpSp>
      <p:sp>
        <p:nvSpPr>
          <p:cNvPr id="3" name="Title 8">
            <a:extLst>
              <a:ext uri="{FF2B5EF4-FFF2-40B4-BE49-F238E27FC236}">
                <a16:creationId xmlns:a16="http://schemas.microsoft.com/office/drawing/2014/main" id="{2CAEAFFA-2789-827C-BB60-CBE0300EC12D}"/>
              </a:ext>
            </a:extLst>
          </p:cNvPr>
          <p:cNvSpPr>
            <a:spLocks noGrp="1"/>
          </p:cNvSpPr>
          <p:nvPr>
            <p:ph type="title" hasCustomPrompt="1"/>
          </p:nvPr>
        </p:nvSpPr>
        <p:spPr>
          <a:xfrm>
            <a:off x="838200" y="771307"/>
            <a:ext cx="10085475" cy="711881"/>
          </a:xfrm>
          <a:prstGeom prst="rect">
            <a:avLst/>
          </a:prstGeom>
        </p:spPr>
        <p:txBody>
          <a:bodyPr/>
          <a:lstStyle>
            <a:lvl1pPr>
              <a:defRPr sz="3600" b="1" cap="all" baseline="0"/>
            </a:lvl1pPr>
          </a:lstStyle>
          <a:p>
            <a:r>
              <a:rPr lang="en-US" dirty="0"/>
              <a:t>HEADLINE</a:t>
            </a:r>
            <a:endParaRPr lang="sv-FI" dirty="0"/>
          </a:p>
        </p:txBody>
      </p:sp>
      <p:sp>
        <p:nvSpPr>
          <p:cNvPr id="4" name="Text Placeholder 5">
            <a:extLst>
              <a:ext uri="{FF2B5EF4-FFF2-40B4-BE49-F238E27FC236}">
                <a16:creationId xmlns:a16="http://schemas.microsoft.com/office/drawing/2014/main" id="{920D798D-2332-843F-F22C-3741046E4EE4}"/>
              </a:ext>
            </a:extLst>
          </p:cNvPr>
          <p:cNvSpPr>
            <a:spLocks noGrp="1"/>
          </p:cNvSpPr>
          <p:nvPr>
            <p:ph type="body" sz="quarter" idx="11" hasCustomPrompt="1"/>
          </p:nvPr>
        </p:nvSpPr>
        <p:spPr>
          <a:xfrm>
            <a:off x="11228541" y="0"/>
            <a:ext cx="963460" cy="963460"/>
          </a:xfrm>
          <a:prstGeom prst="rect">
            <a:avLst/>
          </a:prstGeom>
          <a:blipFill dpi="0" rotWithShape="1">
            <a:blip r:embed="rId8"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5" name="Subtitle 1">
            <a:extLst>
              <a:ext uri="{FF2B5EF4-FFF2-40B4-BE49-F238E27FC236}">
                <a16:creationId xmlns:a16="http://schemas.microsoft.com/office/drawing/2014/main" id="{0F1BEA54-9110-F8CD-1DB9-3124AC7FE973}"/>
              </a:ext>
            </a:extLst>
          </p:cNvPr>
          <p:cNvSpPr>
            <a:spLocks noGrp="1"/>
          </p:cNvSpPr>
          <p:nvPr>
            <p:ph type="subTitle" idx="1" hasCustomPrompt="1"/>
          </p:nvPr>
        </p:nvSpPr>
        <p:spPr>
          <a:xfrm>
            <a:off x="1268325" y="1483190"/>
            <a:ext cx="9655350" cy="4163800"/>
          </a:xfrm>
          <a:prstGeom prst="rect">
            <a:avLst/>
          </a:prstGeom>
        </p:spPr>
        <p:txBody>
          <a:bodyPr/>
          <a:lstStyle>
            <a:lvl1pPr marL="0" indent="0">
              <a:buNone/>
              <a:defRPr sz="1800"/>
            </a:lvl1pPr>
            <a:lvl2pPr>
              <a:defRPr sz="1800"/>
            </a:lvl2pPr>
            <a:lvl3pPr marL="914400" indent="0">
              <a:buNone/>
              <a:defRPr sz="1800"/>
            </a:lvl3pPr>
            <a:lvl4pPr marL="1371600" indent="0">
              <a:buNone/>
              <a:defRPr sz="1800"/>
            </a:lvl4pPr>
            <a:lvl5pPr>
              <a:defRPr sz="1800"/>
            </a:lvl5pPr>
          </a:lstStyle>
          <a:p>
            <a:r>
              <a:rPr lang="sv-SE" dirty="0"/>
              <a:t>Body text</a:t>
            </a:r>
          </a:p>
          <a:p>
            <a:endParaRPr lang="sv-SE" dirty="0"/>
          </a:p>
          <a:p>
            <a:pPr marL="285750" indent="-285750">
              <a:buFont typeface="Arial" panose="020B0604020202020204" pitchFamily="34" charset="0"/>
              <a:buChar char="•"/>
            </a:pPr>
            <a:r>
              <a:rPr lang="sv-SE" dirty="0" err="1"/>
              <a:t>Bullet</a:t>
            </a:r>
            <a:r>
              <a:rPr lang="sv-SE" dirty="0"/>
              <a:t> list</a:t>
            </a:r>
          </a:p>
          <a:p>
            <a:pPr marL="971550" lvl="1" indent="-285750">
              <a:buFont typeface="Arial" panose="020B0604020202020204" pitchFamily="34" charset="0"/>
              <a:buChar char="•"/>
            </a:pPr>
            <a:r>
              <a:rPr lang="sv-SE" dirty="0" err="1"/>
              <a:t>Bullet</a:t>
            </a:r>
            <a:r>
              <a:rPr lang="sv-SE" dirty="0"/>
              <a:t> 1</a:t>
            </a:r>
          </a:p>
          <a:p>
            <a:pPr marL="1200150" lvl="2" indent="-285750">
              <a:buFont typeface="Arial" panose="020B0604020202020204" pitchFamily="34" charset="0"/>
              <a:buChar char="•"/>
            </a:pPr>
            <a:r>
              <a:rPr lang="sv-SE" dirty="0" err="1"/>
              <a:t>Bullet</a:t>
            </a:r>
            <a:r>
              <a:rPr lang="sv-SE" dirty="0"/>
              <a:t> 2</a:t>
            </a:r>
          </a:p>
          <a:p>
            <a:pPr marL="1657350" lvl="3" indent="-285750">
              <a:buFont typeface="Arial" panose="020B0604020202020204" pitchFamily="34" charset="0"/>
              <a:buChar char="•"/>
            </a:pPr>
            <a:r>
              <a:rPr lang="sv-SE" dirty="0" err="1"/>
              <a:t>Bullet</a:t>
            </a:r>
            <a:r>
              <a:rPr lang="sv-SE" dirty="0"/>
              <a:t> 3</a:t>
            </a:r>
            <a:endParaRPr lang="en-US" dirty="0"/>
          </a:p>
        </p:txBody>
      </p:sp>
    </p:spTree>
    <p:extLst>
      <p:ext uri="{BB962C8B-B14F-4D97-AF65-F5344CB8AC3E}">
        <p14:creationId xmlns:p14="http://schemas.microsoft.com/office/powerpoint/2010/main" val="261581585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IR + HEADLINE">
    <p:spTree>
      <p:nvGrpSpPr>
        <p:cNvPr id="1" name=""/>
        <p:cNvGrpSpPr/>
        <p:nvPr/>
      </p:nvGrpSpPr>
      <p:grpSpPr>
        <a:xfrm>
          <a:off x="0" y="0"/>
          <a:ext cx="0" cy="0"/>
          <a:chOff x="0" y="0"/>
          <a:chExt cx="0" cy="0"/>
        </a:xfrm>
      </p:grpSpPr>
      <p:pic>
        <p:nvPicPr>
          <p:cNvPr id="3" name="Picture 2" descr="A close up of a chair&#10;&#10;Description automatically generated">
            <a:extLst>
              <a:ext uri="{FF2B5EF4-FFF2-40B4-BE49-F238E27FC236}">
                <a16:creationId xmlns:a16="http://schemas.microsoft.com/office/drawing/2014/main" id="{8D478058-2830-92E8-78CD-20C43AC6FF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itle 8">
            <a:extLst>
              <a:ext uri="{FF2B5EF4-FFF2-40B4-BE49-F238E27FC236}">
                <a16:creationId xmlns:a16="http://schemas.microsoft.com/office/drawing/2014/main" id="{84D4CDD0-82E6-4B60-960C-B91C3DBD0B28}"/>
              </a:ext>
            </a:extLst>
          </p:cNvPr>
          <p:cNvSpPr>
            <a:spLocks noGrp="1"/>
          </p:cNvSpPr>
          <p:nvPr>
            <p:ph type="title" hasCustomPrompt="1"/>
          </p:nvPr>
        </p:nvSpPr>
        <p:spPr>
          <a:xfrm>
            <a:off x="1053262" y="3096536"/>
            <a:ext cx="10085475" cy="664928"/>
          </a:xfrm>
          <a:prstGeom prst="rect">
            <a:avLst/>
          </a:prstGeom>
        </p:spPr>
        <p:txBody>
          <a:bodyPr/>
          <a:lstStyle>
            <a:lvl1pPr algn="ctr">
              <a:defRPr sz="3600" b="1" cap="all" baseline="0">
                <a:solidFill>
                  <a:schemeClr val="bg1"/>
                </a:solidFill>
              </a:defRPr>
            </a:lvl1pPr>
          </a:lstStyle>
          <a:p>
            <a:r>
              <a:rPr lang="en-US" dirty="0"/>
              <a:t>HEADLINE</a:t>
            </a:r>
            <a:endParaRPr lang="sv-FI" dirty="0"/>
          </a:p>
        </p:txBody>
      </p:sp>
      <p:sp>
        <p:nvSpPr>
          <p:cNvPr id="2" name="Text Placeholder 5">
            <a:extLst>
              <a:ext uri="{FF2B5EF4-FFF2-40B4-BE49-F238E27FC236}">
                <a16:creationId xmlns:a16="http://schemas.microsoft.com/office/drawing/2014/main" id="{970ED760-F0E0-4D45-E6D5-1B2B0E8FB992}"/>
              </a:ext>
            </a:extLst>
          </p:cNvPr>
          <p:cNvSpPr>
            <a:spLocks noGrp="1"/>
          </p:cNvSpPr>
          <p:nvPr>
            <p:ph type="body" sz="quarter" idx="11" hasCustomPrompt="1"/>
          </p:nvPr>
        </p:nvSpPr>
        <p:spPr>
          <a:xfrm>
            <a:off x="11228541" y="0"/>
            <a:ext cx="963460" cy="963460"/>
          </a:xfrm>
          <a:prstGeom prst="rect">
            <a:avLst/>
          </a:prstGeom>
          <a:blipFill dpi="0" rotWithShape="1">
            <a:blip r:embed="rId3"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Tree>
    <p:extLst>
      <p:ext uri="{BB962C8B-B14F-4D97-AF65-F5344CB8AC3E}">
        <p14:creationId xmlns:p14="http://schemas.microsoft.com/office/powerpoint/2010/main" val="3358481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YER BLUE + HEADLINE">
    <p:spTree>
      <p:nvGrpSpPr>
        <p:cNvPr id="1" name=""/>
        <p:cNvGrpSpPr/>
        <p:nvPr/>
      </p:nvGrpSpPr>
      <p:grpSpPr>
        <a:xfrm>
          <a:off x="0" y="0"/>
          <a:ext cx="0" cy="0"/>
          <a:chOff x="0" y="0"/>
          <a:chExt cx="0" cy="0"/>
        </a:xfrm>
      </p:grpSpPr>
      <p:pic>
        <p:nvPicPr>
          <p:cNvPr id="4" name="Picture 3" descr="A group of people in a room&#10;&#10;Description automatically generated">
            <a:extLst>
              <a:ext uri="{FF2B5EF4-FFF2-40B4-BE49-F238E27FC236}">
                <a16:creationId xmlns:a16="http://schemas.microsoft.com/office/drawing/2014/main" id="{DB3369C0-5893-55A2-B972-1637644DB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itle 8">
            <a:extLst>
              <a:ext uri="{FF2B5EF4-FFF2-40B4-BE49-F238E27FC236}">
                <a16:creationId xmlns:a16="http://schemas.microsoft.com/office/drawing/2014/main" id="{84D4CDD0-82E6-4B60-960C-B91C3DBD0B28}"/>
              </a:ext>
            </a:extLst>
          </p:cNvPr>
          <p:cNvSpPr>
            <a:spLocks noGrp="1"/>
          </p:cNvSpPr>
          <p:nvPr>
            <p:ph type="title" hasCustomPrompt="1"/>
          </p:nvPr>
        </p:nvSpPr>
        <p:spPr>
          <a:xfrm>
            <a:off x="1053262" y="3096536"/>
            <a:ext cx="10085475" cy="664928"/>
          </a:xfrm>
          <a:prstGeom prst="rect">
            <a:avLst/>
          </a:prstGeom>
        </p:spPr>
        <p:txBody>
          <a:bodyPr/>
          <a:lstStyle>
            <a:lvl1pPr algn="ctr">
              <a:defRPr sz="3600" b="1" cap="all" baseline="0">
                <a:solidFill>
                  <a:schemeClr val="bg1"/>
                </a:solidFill>
              </a:defRPr>
            </a:lvl1pPr>
          </a:lstStyle>
          <a:p>
            <a:r>
              <a:rPr lang="en-US" dirty="0"/>
              <a:t>HEADLINE</a:t>
            </a:r>
            <a:endParaRPr lang="sv-FI" dirty="0"/>
          </a:p>
        </p:txBody>
      </p:sp>
      <p:sp>
        <p:nvSpPr>
          <p:cNvPr id="2" name="Text Placeholder 5">
            <a:extLst>
              <a:ext uri="{FF2B5EF4-FFF2-40B4-BE49-F238E27FC236}">
                <a16:creationId xmlns:a16="http://schemas.microsoft.com/office/drawing/2014/main" id="{970ED760-F0E0-4D45-E6D5-1B2B0E8FB992}"/>
              </a:ext>
            </a:extLst>
          </p:cNvPr>
          <p:cNvSpPr>
            <a:spLocks noGrp="1"/>
          </p:cNvSpPr>
          <p:nvPr>
            <p:ph type="body" sz="quarter" idx="11" hasCustomPrompt="1"/>
          </p:nvPr>
        </p:nvSpPr>
        <p:spPr>
          <a:xfrm>
            <a:off x="11228541" y="0"/>
            <a:ext cx="963460" cy="963460"/>
          </a:xfrm>
          <a:prstGeom prst="rect">
            <a:avLst/>
          </a:prstGeom>
          <a:blipFill dpi="0" rotWithShape="1">
            <a:blip r:embed="rId3"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Tree>
    <p:extLst>
      <p:ext uri="{BB962C8B-B14F-4D97-AF65-F5344CB8AC3E}">
        <p14:creationId xmlns:p14="http://schemas.microsoft.com/office/powerpoint/2010/main" val="2654468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REE BACKGROUND + BLACK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3BEB58B-9EB7-9732-9FCE-8CDD20B79081}"/>
              </a:ext>
            </a:extLst>
          </p:cNvPr>
          <p:cNvSpPr>
            <a:spLocks noGrp="1"/>
          </p:cNvSpPr>
          <p:nvPr>
            <p:ph type="pic" sz="quarter" idx="10"/>
          </p:nvPr>
        </p:nvSpPr>
        <p:spPr>
          <a:xfrm>
            <a:off x="0" y="0"/>
            <a:ext cx="12192000" cy="6858000"/>
          </a:xfrm>
          <a:prstGeom prst="rect">
            <a:avLst/>
          </a:prstGeom>
        </p:spPr>
        <p:txBody>
          <a:bodyPr/>
          <a:lstStyle/>
          <a:p>
            <a:endParaRPr lang="sv-FI" dirty="0"/>
          </a:p>
        </p:txBody>
      </p:sp>
      <p:sp>
        <p:nvSpPr>
          <p:cNvPr id="16" name="Text Placeholder 15">
            <a:extLst>
              <a:ext uri="{FF2B5EF4-FFF2-40B4-BE49-F238E27FC236}">
                <a16:creationId xmlns:a16="http://schemas.microsoft.com/office/drawing/2014/main" id="{B3A3B57E-6B6F-63A1-AC5A-0170DBA094FE}"/>
              </a:ext>
            </a:extLst>
          </p:cNvPr>
          <p:cNvSpPr>
            <a:spLocks noGrp="1"/>
          </p:cNvSpPr>
          <p:nvPr>
            <p:ph type="body" sz="quarter" idx="11" hasCustomPrompt="1"/>
          </p:nvPr>
        </p:nvSpPr>
        <p:spPr>
          <a:xfrm>
            <a:off x="11234056" y="0"/>
            <a:ext cx="957943" cy="957943"/>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3" name="Text Placeholder 3">
            <a:extLst>
              <a:ext uri="{FF2B5EF4-FFF2-40B4-BE49-F238E27FC236}">
                <a16:creationId xmlns:a16="http://schemas.microsoft.com/office/drawing/2014/main" id="{F6AE8268-3A1F-A828-DDFD-34182EFF4228}"/>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LIGHT-COLORED PHOTOS. THE BLACK LOGO WILL FLOAT ON TOP OF BACKGROUND PHOTO</a:t>
            </a:r>
            <a:endParaRPr lang="sv-FI" dirty="0"/>
          </a:p>
        </p:txBody>
      </p:sp>
      <p:sp>
        <p:nvSpPr>
          <p:cNvPr id="4" name="Text Placeholder 3">
            <a:extLst>
              <a:ext uri="{FF2B5EF4-FFF2-40B4-BE49-F238E27FC236}">
                <a16:creationId xmlns:a16="http://schemas.microsoft.com/office/drawing/2014/main" id="{A3DD4B8E-3A34-0889-0D22-68FB2D54A840}"/>
              </a:ext>
            </a:extLst>
          </p:cNvPr>
          <p:cNvSpPr>
            <a:spLocks noGrp="1"/>
          </p:cNvSpPr>
          <p:nvPr>
            <p:ph type="body" sz="quarter" idx="12" hasCustomPrompt="1"/>
          </p:nvPr>
        </p:nvSpPr>
        <p:spPr>
          <a:xfrm>
            <a:off x="3427857" y="963460"/>
            <a:ext cx="5336286" cy="1496275"/>
          </a:xfrm>
          <a:prstGeom prst="rect">
            <a:avLst/>
          </a:prstGeom>
        </p:spPr>
        <p:txBody>
          <a:bodyPr/>
          <a:lstStyle>
            <a:lvl1pPr marL="0" indent="0" algn="ctr">
              <a:buNone/>
              <a:defRPr sz="1600"/>
            </a:lvl1pPr>
          </a:lstStyle>
          <a:p>
            <a:pPr lvl="0"/>
            <a:r>
              <a:rPr lang="sv-SE" dirty="0"/>
              <a:t>INSERT ANY BACKGROUND PICTURE BY DOUBLE CLICKING THE ICON BELOW. A SELECTION OF HANKEN BACKGROUND PHOTOS CAN BE FOUND HERE:</a:t>
            </a:r>
          </a:p>
          <a:p>
            <a:pPr lvl="0"/>
            <a:r>
              <a:rPr lang="en-US" dirty="0">
                <a:hlinkClick r:id="rId3"/>
              </a:rPr>
              <a:t>PowerPoint | Flickr</a:t>
            </a:r>
            <a:endParaRPr lang="sv-FI" dirty="0"/>
          </a:p>
        </p:txBody>
      </p:sp>
    </p:spTree>
    <p:extLst>
      <p:ext uri="{BB962C8B-B14F-4D97-AF65-F5344CB8AC3E}">
        <p14:creationId xmlns:p14="http://schemas.microsoft.com/office/powerpoint/2010/main" val="2261492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REE BACKGROUND + WHITE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3BEB58B-9EB7-9732-9FCE-8CDD20B79081}"/>
              </a:ext>
            </a:extLst>
          </p:cNvPr>
          <p:cNvSpPr>
            <a:spLocks noGrp="1"/>
          </p:cNvSpPr>
          <p:nvPr>
            <p:ph type="pic" sz="quarter" idx="10"/>
          </p:nvPr>
        </p:nvSpPr>
        <p:spPr>
          <a:xfrm>
            <a:off x="0" y="0"/>
            <a:ext cx="12192000" cy="6858000"/>
          </a:xfrm>
          <a:prstGeom prst="rect">
            <a:avLst/>
          </a:prstGeom>
        </p:spPr>
        <p:txBody>
          <a:bodyPr/>
          <a:lstStyle/>
          <a:p>
            <a:endParaRPr lang="sv-FI" dirty="0"/>
          </a:p>
        </p:txBody>
      </p:sp>
      <p:sp>
        <p:nvSpPr>
          <p:cNvPr id="2" name="Text Placeholder 5">
            <a:extLst>
              <a:ext uri="{FF2B5EF4-FFF2-40B4-BE49-F238E27FC236}">
                <a16:creationId xmlns:a16="http://schemas.microsoft.com/office/drawing/2014/main" id="{CA57BE68-A770-427B-59E6-35307FFE954A}"/>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4" name="Text Placeholder 3">
            <a:extLst>
              <a:ext uri="{FF2B5EF4-FFF2-40B4-BE49-F238E27FC236}">
                <a16:creationId xmlns:a16="http://schemas.microsoft.com/office/drawing/2014/main" id="{AEB5FD18-501F-0F17-6524-1EB7CE7CD9C7}"/>
              </a:ext>
            </a:extLst>
          </p:cNvPr>
          <p:cNvSpPr>
            <a:spLocks noGrp="1"/>
          </p:cNvSpPr>
          <p:nvPr>
            <p:ph type="body" sz="quarter" idx="12" hasCustomPrompt="1"/>
          </p:nvPr>
        </p:nvSpPr>
        <p:spPr>
          <a:xfrm>
            <a:off x="3427857" y="963460"/>
            <a:ext cx="5336286" cy="1496275"/>
          </a:xfrm>
          <a:prstGeom prst="rect">
            <a:avLst/>
          </a:prstGeom>
        </p:spPr>
        <p:txBody>
          <a:bodyPr/>
          <a:lstStyle>
            <a:lvl1pPr marL="0" indent="0" algn="ctr">
              <a:buNone/>
              <a:defRPr sz="1600"/>
            </a:lvl1pPr>
          </a:lstStyle>
          <a:p>
            <a:pPr lvl="0"/>
            <a:r>
              <a:rPr lang="sv-SE" dirty="0"/>
              <a:t>INSERT ANY BACKGROUND PICTURE BY DOUBLE CLICKING THE ICON BELOW. A SELECTION OF HANKEN BACKGROUND PHOTOS CAN BE FOUND HERE:</a:t>
            </a:r>
          </a:p>
          <a:p>
            <a:pPr lvl="0"/>
            <a:r>
              <a:rPr lang="en-US">
                <a:hlinkClick r:id="rId3"/>
              </a:rPr>
              <a:t>PowerPoint | Flickr</a:t>
            </a:r>
            <a:endParaRPr lang="sv-FI" dirty="0"/>
          </a:p>
        </p:txBody>
      </p:sp>
      <p:sp>
        <p:nvSpPr>
          <p:cNvPr id="5" name="Text Placeholder 3">
            <a:extLst>
              <a:ext uri="{FF2B5EF4-FFF2-40B4-BE49-F238E27FC236}">
                <a16:creationId xmlns:a16="http://schemas.microsoft.com/office/drawing/2014/main" id="{D4D9EDA8-ECB5-B324-30DD-08FAADF6D99D}"/>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DARKER PHOTOS. THE WHITE LOGO WILL FLOAT ON TOP OF BACKGROUND PHOTO</a:t>
            </a:r>
            <a:endParaRPr lang="sv-FI" dirty="0"/>
          </a:p>
        </p:txBody>
      </p:sp>
    </p:spTree>
    <p:extLst>
      <p:ext uri="{BB962C8B-B14F-4D97-AF65-F5344CB8AC3E}">
        <p14:creationId xmlns:p14="http://schemas.microsoft.com/office/powerpoint/2010/main" val="381822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1"/>
        </a:solidFill>
        <a:effectLst/>
      </p:bgPr>
    </p:bg>
    <p:spTree>
      <p:nvGrpSpPr>
        <p:cNvPr id="1" name=""/>
        <p:cNvGrpSpPr/>
        <p:nvPr/>
      </p:nvGrpSpPr>
      <p:grpSpPr>
        <a:xfrm>
          <a:off x="0" y="0"/>
          <a:ext cx="0" cy="0"/>
          <a:chOff x="0" y="0"/>
          <a:chExt cx="0" cy="0"/>
        </a:xfrm>
      </p:grpSpPr>
      <p:pic>
        <p:nvPicPr>
          <p:cNvPr id="3" name="Picture 2" descr="A white outline of a person's head with a sword and a snake&#10;&#10;Description automatically generated">
            <a:extLst>
              <a:ext uri="{FF2B5EF4-FFF2-40B4-BE49-F238E27FC236}">
                <a16:creationId xmlns:a16="http://schemas.microsoft.com/office/drawing/2014/main" id="{423645DE-99A3-2AFD-4545-BADD3E1741E7}"/>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4" name="Picture 3" descr="A black and white logo&#10;&#10;Description automatically generated">
            <a:extLst>
              <a:ext uri="{FF2B5EF4-FFF2-40B4-BE49-F238E27FC236}">
                <a16:creationId xmlns:a16="http://schemas.microsoft.com/office/drawing/2014/main" id="{732BC0DF-7EF1-6173-79B2-0D4BFC5B4B2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5" name="Picture 4" descr="A black and white logo&#10;&#10;Description automatically generated">
            <a:extLst>
              <a:ext uri="{FF2B5EF4-FFF2-40B4-BE49-F238E27FC236}">
                <a16:creationId xmlns:a16="http://schemas.microsoft.com/office/drawing/2014/main" id="{B46CB851-20E2-5B41-673D-26C7209AB00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6" name="Picture 5" descr="A white text with circles and dots on a black background&#10;&#10;Description automatically generated">
            <a:extLst>
              <a:ext uri="{FF2B5EF4-FFF2-40B4-BE49-F238E27FC236}">
                <a16:creationId xmlns:a16="http://schemas.microsoft.com/office/drawing/2014/main" id="{44A2B50B-C7A4-7F0E-E288-4CD5B65D90D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268044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_HEADLINE + INFO">
    <p:bg>
      <p:bgPr>
        <a:solidFill>
          <a:schemeClr val="accent1"/>
        </a:solidFill>
        <a:effectLst/>
      </p:bgPr>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FEC5145A-58E9-8C60-E7E2-C37B7F7E8F1F}"/>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8" name="Title 8">
            <a:extLst>
              <a:ext uri="{FF2B5EF4-FFF2-40B4-BE49-F238E27FC236}">
                <a16:creationId xmlns:a16="http://schemas.microsoft.com/office/drawing/2014/main" id="{C00E8F05-6A7F-EF42-1BFB-0959AE703348}"/>
              </a:ext>
            </a:extLst>
          </p:cNvPr>
          <p:cNvSpPr>
            <a:spLocks noGrp="1"/>
          </p:cNvSpPr>
          <p:nvPr>
            <p:ph type="title" hasCustomPrompt="1"/>
          </p:nvPr>
        </p:nvSpPr>
        <p:spPr>
          <a:xfrm>
            <a:off x="1053262" y="2718600"/>
            <a:ext cx="10085475" cy="919670"/>
          </a:xfrm>
          <a:prstGeom prst="rect">
            <a:avLst/>
          </a:prstGeom>
        </p:spPr>
        <p:txBody>
          <a:bodyPr/>
          <a:lstStyle>
            <a:lvl1pPr algn="l">
              <a:defRPr sz="3600" b="1" cap="all" baseline="0">
                <a:solidFill>
                  <a:schemeClr val="bg1"/>
                </a:solidFill>
              </a:defRPr>
            </a:lvl1pPr>
          </a:lstStyle>
          <a:p>
            <a:r>
              <a:rPr lang="en-US" dirty="0"/>
              <a:t>HEADING</a:t>
            </a:r>
            <a:endParaRPr lang="sv-FI" dirty="0"/>
          </a:p>
        </p:txBody>
      </p:sp>
      <p:sp>
        <p:nvSpPr>
          <p:cNvPr id="9" name="Subtitle 2">
            <a:extLst>
              <a:ext uri="{FF2B5EF4-FFF2-40B4-BE49-F238E27FC236}">
                <a16:creationId xmlns:a16="http://schemas.microsoft.com/office/drawing/2014/main" id="{7B8E3BAD-21C3-E829-6127-30246CF79CDD}"/>
              </a:ext>
            </a:extLst>
          </p:cNvPr>
          <p:cNvSpPr>
            <a:spLocks noGrp="1"/>
          </p:cNvSpPr>
          <p:nvPr>
            <p:ph type="subTitle" idx="1" hasCustomPrompt="1"/>
          </p:nvPr>
        </p:nvSpPr>
        <p:spPr>
          <a:xfrm>
            <a:off x="1053262" y="3638270"/>
            <a:ext cx="10085475" cy="1043458"/>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Name</a:t>
            </a:r>
            <a:r>
              <a:rPr lang="sv-SE" dirty="0"/>
              <a:t> or </a:t>
            </a:r>
            <a:r>
              <a:rPr lang="sv-SE" dirty="0" err="1"/>
              <a:t>subheading</a:t>
            </a:r>
            <a:r>
              <a:rPr lang="sv-SE" dirty="0"/>
              <a:t> + date</a:t>
            </a:r>
          </a:p>
        </p:txBody>
      </p:sp>
    </p:spTree>
    <p:extLst>
      <p:ext uri="{BB962C8B-B14F-4D97-AF65-F5344CB8AC3E}">
        <p14:creationId xmlns:p14="http://schemas.microsoft.com/office/powerpoint/2010/main" val="160782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p:bg>
      <p:bgPr>
        <a:solidFill>
          <a:schemeClr val="accent2"/>
        </a:solidFill>
        <a:effectLst/>
      </p:bgPr>
    </p:bg>
    <p:spTree>
      <p:nvGrpSpPr>
        <p:cNvPr id="1" name=""/>
        <p:cNvGrpSpPr/>
        <p:nvPr/>
      </p:nvGrpSpPr>
      <p:grpSpPr>
        <a:xfrm>
          <a:off x="0" y="0"/>
          <a:ext cx="0" cy="0"/>
          <a:chOff x="0" y="0"/>
          <a:chExt cx="0" cy="0"/>
        </a:xfrm>
      </p:grpSpPr>
      <p:pic>
        <p:nvPicPr>
          <p:cNvPr id="4" name="Picture 3" descr="A white outline of a person's head with a sword and a snake&#10;&#10;Description automatically generated">
            <a:extLst>
              <a:ext uri="{FF2B5EF4-FFF2-40B4-BE49-F238E27FC236}">
                <a16:creationId xmlns:a16="http://schemas.microsoft.com/office/drawing/2014/main" id="{68858EE5-B2E6-6BB6-D227-A55435A2F868}"/>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5" name="Picture 4" descr="A black and white logo&#10;&#10;Description automatically generated">
            <a:extLst>
              <a:ext uri="{FF2B5EF4-FFF2-40B4-BE49-F238E27FC236}">
                <a16:creationId xmlns:a16="http://schemas.microsoft.com/office/drawing/2014/main" id="{325B08DE-43A0-D45A-B922-85E3F6B57DD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6" name="Picture 5" descr="A black and white logo&#10;&#10;Description automatically generated">
            <a:extLst>
              <a:ext uri="{FF2B5EF4-FFF2-40B4-BE49-F238E27FC236}">
                <a16:creationId xmlns:a16="http://schemas.microsoft.com/office/drawing/2014/main" id="{B912F814-8F85-0E9D-8A71-0EC5104E1C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7" name="Picture 6" descr="A white text with circles and dots on a black background&#10;&#10;Description automatically generated">
            <a:extLst>
              <a:ext uri="{FF2B5EF4-FFF2-40B4-BE49-F238E27FC236}">
                <a16:creationId xmlns:a16="http://schemas.microsoft.com/office/drawing/2014/main" id="{618FBF91-72EF-E7D1-2FD3-6056AD1AE2F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2651121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_HEADLINE + INFO">
    <p:bg>
      <p:bgPr>
        <a:solidFill>
          <a:schemeClr val="accent2"/>
        </a:solidFill>
        <a:effectLst/>
      </p:bgPr>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D4B87A45-78C6-16ED-4BEA-08E0802415DA}"/>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8" name="Title 8">
            <a:extLst>
              <a:ext uri="{FF2B5EF4-FFF2-40B4-BE49-F238E27FC236}">
                <a16:creationId xmlns:a16="http://schemas.microsoft.com/office/drawing/2014/main" id="{38816B14-06A0-9BEF-6D90-62CB80665242}"/>
              </a:ext>
            </a:extLst>
          </p:cNvPr>
          <p:cNvSpPr>
            <a:spLocks noGrp="1"/>
          </p:cNvSpPr>
          <p:nvPr>
            <p:ph type="title" hasCustomPrompt="1"/>
          </p:nvPr>
        </p:nvSpPr>
        <p:spPr>
          <a:xfrm>
            <a:off x="1053262" y="2718600"/>
            <a:ext cx="10085475" cy="919670"/>
          </a:xfrm>
          <a:prstGeom prst="rect">
            <a:avLst/>
          </a:prstGeom>
        </p:spPr>
        <p:txBody>
          <a:bodyPr/>
          <a:lstStyle>
            <a:lvl1pPr algn="l">
              <a:defRPr sz="3600" b="1" cap="all" baseline="0">
                <a:solidFill>
                  <a:schemeClr val="bg1"/>
                </a:solidFill>
              </a:defRPr>
            </a:lvl1pPr>
          </a:lstStyle>
          <a:p>
            <a:r>
              <a:rPr lang="en-US" dirty="0"/>
              <a:t>HEADING</a:t>
            </a:r>
            <a:endParaRPr lang="sv-FI" dirty="0"/>
          </a:p>
        </p:txBody>
      </p:sp>
      <p:sp>
        <p:nvSpPr>
          <p:cNvPr id="9" name="Subtitle 2">
            <a:extLst>
              <a:ext uri="{FF2B5EF4-FFF2-40B4-BE49-F238E27FC236}">
                <a16:creationId xmlns:a16="http://schemas.microsoft.com/office/drawing/2014/main" id="{1DDE175F-19FA-CD67-4A03-6B9BB135D270}"/>
              </a:ext>
            </a:extLst>
          </p:cNvPr>
          <p:cNvSpPr>
            <a:spLocks noGrp="1"/>
          </p:cNvSpPr>
          <p:nvPr>
            <p:ph type="subTitle" idx="1" hasCustomPrompt="1"/>
          </p:nvPr>
        </p:nvSpPr>
        <p:spPr>
          <a:xfrm>
            <a:off x="1053262" y="3638270"/>
            <a:ext cx="10085475" cy="1043458"/>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Name</a:t>
            </a:r>
            <a:r>
              <a:rPr lang="sv-SE" dirty="0"/>
              <a:t> or </a:t>
            </a:r>
            <a:r>
              <a:rPr lang="sv-SE" dirty="0" err="1"/>
              <a:t>subheading</a:t>
            </a:r>
            <a:r>
              <a:rPr lang="sv-SE" dirty="0"/>
              <a:t> + date</a:t>
            </a:r>
          </a:p>
        </p:txBody>
      </p:sp>
    </p:spTree>
    <p:extLst>
      <p:ext uri="{BB962C8B-B14F-4D97-AF65-F5344CB8AC3E}">
        <p14:creationId xmlns:p14="http://schemas.microsoft.com/office/powerpoint/2010/main" val="403500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DITORIUM">
    <p:spTree>
      <p:nvGrpSpPr>
        <p:cNvPr id="1" name=""/>
        <p:cNvGrpSpPr/>
        <p:nvPr/>
      </p:nvGrpSpPr>
      <p:grpSpPr>
        <a:xfrm>
          <a:off x="0" y="0"/>
          <a:ext cx="0" cy="0"/>
          <a:chOff x="0" y="0"/>
          <a:chExt cx="0" cy="0"/>
        </a:xfrm>
      </p:grpSpPr>
      <p:pic>
        <p:nvPicPr>
          <p:cNvPr id="3" name="Picture 2" descr="A room with rows of chairs&#10;&#10;Description automatically generated">
            <a:extLst>
              <a:ext uri="{FF2B5EF4-FFF2-40B4-BE49-F238E27FC236}">
                <a16:creationId xmlns:a16="http://schemas.microsoft.com/office/drawing/2014/main" id="{00E43F64-276A-D721-FB8A-061E6BD1CF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8" name="Picture 7" descr="A white outline of a person's head with a sword and a snake&#10;&#10;Description automatically generated">
            <a:extLst>
              <a:ext uri="{FF2B5EF4-FFF2-40B4-BE49-F238E27FC236}">
                <a16:creationId xmlns:a16="http://schemas.microsoft.com/office/drawing/2014/main" id="{89FDB5C0-A2BA-9566-0ED6-CAAFECDA31FC}"/>
              </a:ext>
            </a:extLst>
          </p:cNvPr>
          <p:cNvPicPr/>
          <p:nvPr userDrawn="1"/>
        </p:nvPicPr>
        <p:blipFill>
          <a:blip r:embed="rId3"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9" name="Picture 8" descr="A black and white logo&#10;&#10;Description automatically generated">
            <a:extLst>
              <a:ext uri="{FF2B5EF4-FFF2-40B4-BE49-F238E27FC236}">
                <a16:creationId xmlns:a16="http://schemas.microsoft.com/office/drawing/2014/main" id="{37580ADA-2372-AFDC-6637-622FD53E9B4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10" name="Picture 9" descr="A black and white logo&#10;&#10;Description automatically generated">
            <a:extLst>
              <a:ext uri="{FF2B5EF4-FFF2-40B4-BE49-F238E27FC236}">
                <a16:creationId xmlns:a16="http://schemas.microsoft.com/office/drawing/2014/main" id="{F0102E14-7786-B671-7099-017896D5790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11" name="Picture 10" descr="A white text with circles and dots on a black background&#10;&#10;Description automatically generated">
            <a:extLst>
              <a:ext uri="{FF2B5EF4-FFF2-40B4-BE49-F238E27FC236}">
                <a16:creationId xmlns:a16="http://schemas.microsoft.com/office/drawing/2014/main" id="{ACAEB532-F17A-F2EE-9BF4-EAAAE3AFBCA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222568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YER">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6F105F04-A3BD-C41D-718D-F76D841CB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98680" cy="6918008"/>
          </a:xfrm>
          <a:prstGeom prst="rect">
            <a:avLst/>
          </a:prstGeom>
        </p:spPr>
      </p:pic>
      <p:pic>
        <p:nvPicPr>
          <p:cNvPr id="9" name="Picture 8" descr="A white outline of a person's head with a sword and a snake&#10;&#10;Description automatically generated">
            <a:extLst>
              <a:ext uri="{FF2B5EF4-FFF2-40B4-BE49-F238E27FC236}">
                <a16:creationId xmlns:a16="http://schemas.microsoft.com/office/drawing/2014/main" id="{40BFFBDE-41DD-4F48-9286-13D5000B1C2D}"/>
              </a:ext>
            </a:extLst>
          </p:cNvPr>
          <p:cNvPicPr/>
          <p:nvPr userDrawn="1"/>
        </p:nvPicPr>
        <p:blipFill>
          <a:blip r:embed="rId3"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10" name="Picture 9" descr="A black and white logo&#10;&#10;Description automatically generated">
            <a:extLst>
              <a:ext uri="{FF2B5EF4-FFF2-40B4-BE49-F238E27FC236}">
                <a16:creationId xmlns:a16="http://schemas.microsoft.com/office/drawing/2014/main" id="{10A043E4-10B4-F839-8119-263E9F28609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A2AF74B5-6C82-8913-678D-55617E0B5CC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12" name="Picture 11" descr="A white text with circles and dots on a black background&#10;&#10;Description automatically generated">
            <a:extLst>
              <a:ext uri="{FF2B5EF4-FFF2-40B4-BE49-F238E27FC236}">
                <a16:creationId xmlns:a16="http://schemas.microsoft.com/office/drawing/2014/main" id="{87A9C235-9BE8-06F9-1616-ECB79A4C528F}"/>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230685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154928"/>
      </p:ext>
    </p:extLst>
  </p:cSld>
  <p:clrMap bg1="lt1" tx1="dk1" bg2="lt2" tx2="dk2" accent1="accent1" accent2="accent2" accent3="accent3" accent4="accent4" accent5="accent5" accent6="accent6" hlink="hlink" folHlink="folHlink"/>
  <p:sldLayoutIdLst>
    <p:sldLayoutId id="2147483661" r:id="rId1"/>
    <p:sldLayoutId id="2147483710" r:id="rId2"/>
    <p:sldLayoutId id="2147483711" r:id="rId3"/>
    <p:sldLayoutId id="2147483664" r:id="rId4"/>
    <p:sldLayoutId id="2147483712" r:id="rId5"/>
    <p:sldLayoutId id="2147483666" r:id="rId6"/>
    <p:sldLayoutId id="2147483713" r:id="rId7"/>
    <p:sldLayoutId id="2147483650" r:id="rId8"/>
    <p:sldLayoutId id="2147483700" r:id="rId9"/>
    <p:sldLayoutId id="2147483692" r:id="rId10"/>
    <p:sldLayoutId id="2147483703" r:id="rId11"/>
    <p:sldLayoutId id="2147483667" r:id="rId12"/>
    <p:sldLayoutId id="2147483709" r:id="rId13"/>
    <p:sldLayoutId id="2147483714" r:id="rId14"/>
    <p:sldLayoutId id="2147483730" r:id="rId15"/>
    <p:sldLayoutId id="2147483732" r:id="rId16"/>
    <p:sldLayoutId id="2147483733" r:id="rId17"/>
    <p:sldLayoutId id="214748373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1BE80AED-A296-CD9E-2B10-745565F2659A}"/>
              </a:ext>
            </a:extLst>
          </p:cNvPr>
          <p:cNvPicPr/>
          <p:nvPr userDrawn="1"/>
        </p:nvPicPr>
        <p:blipFill>
          <a:blip r:embed="rId16" cstate="screen">
            <a:extLst>
              <a:ext uri="{28A0092B-C50C-407E-A947-70E740481C1C}">
                <a14:useLocalDpi xmlns:a14="http://schemas.microsoft.com/office/drawing/2010/main" val="0"/>
              </a:ext>
            </a:extLst>
          </a:blip>
          <a:stretch>
            <a:fillRect/>
          </a:stretch>
        </p:blipFill>
        <p:spPr>
          <a:xfrm>
            <a:off x="11228540" y="0"/>
            <a:ext cx="963460" cy="963460"/>
          </a:xfrm>
          <a:prstGeom prst="rect">
            <a:avLst/>
          </a:prstGeom>
        </p:spPr>
      </p:pic>
    </p:spTree>
    <p:extLst>
      <p:ext uri="{BB962C8B-B14F-4D97-AF65-F5344CB8AC3E}">
        <p14:creationId xmlns:p14="http://schemas.microsoft.com/office/powerpoint/2010/main" val="2775477654"/>
      </p:ext>
    </p:extLst>
  </p:cSld>
  <p:clrMap bg1="lt1" tx1="dk1" bg2="lt2" tx2="dk2" accent1="accent1" accent2="accent2" accent3="accent3" accent4="accent4" accent5="accent5" accent6="accent6" hlink="hlink" folHlink="folHlink"/>
  <p:sldLayoutIdLst>
    <p:sldLayoutId id="2147483674" r:id="rId1"/>
    <p:sldLayoutId id="2147483725" r:id="rId2"/>
    <p:sldLayoutId id="2147483720" r:id="rId3"/>
    <p:sldLayoutId id="2147483726" r:id="rId4"/>
    <p:sldLayoutId id="2147483675" r:id="rId5"/>
    <p:sldLayoutId id="2147483721" r:id="rId6"/>
    <p:sldLayoutId id="2147483691" r:id="rId7"/>
    <p:sldLayoutId id="2147483722" r:id="rId8"/>
    <p:sldLayoutId id="2147483717" r:id="rId9"/>
    <p:sldLayoutId id="2147483718" r:id="rId10"/>
    <p:sldLayoutId id="2147483676" r:id="rId11"/>
    <p:sldLayoutId id="2147483723" r:id="rId12"/>
    <p:sldLayoutId id="2147483677" r:id="rId13"/>
    <p:sldLayoutId id="214748372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213C105E-655D-7A9F-BED7-3B031F7F9798}"/>
              </a:ext>
            </a:extLst>
          </p:cNvPr>
          <p:cNvPicPr/>
          <p:nvPr userDrawn="1"/>
        </p:nvPicPr>
        <p:blipFill>
          <a:blip r:embed="rId6" cstate="screen">
            <a:extLst>
              <a:ext uri="{28A0092B-C50C-407E-A947-70E740481C1C}">
                <a14:useLocalDpi xmlns:a14="http://schemas.microsoft.com/office/drawing/2010/main" val="0"/>
              </a:ext>
            </a:extLst>
          </a:blip>
          <a:stretch>
            <a:fillRect/>
          </a:stretch>
        </p:blipFill>
        <p:spPr>
          <a:xfrm>
            <a:off x="11228540" y="0"/>
            <a:ext cx="963460" cy="963460"/>
          </a:xfrm>
          <a:prstGeom prst="rect">
            <a:avLst/>
          </a:prstGeom>
        </p:spPr>
      </p:pic>
    </p:spTree>
    <p:extLst>
      <p:ext uri="{BB962C8B-B14F-4D97-AF65-F5344CB8AC3E}">
        <p14:creationId xmlns:p14="http://schemas.microsoft.com/office/powerpoint/2010/main" val="488801582"/>
      </p:ext>
    </p:extLst>
  </p:cSld>
  <p:clrMap bg1="lt1" tx1="dk1" bg2="lt2" tx2="dk2" accent1="accent1" accent2="accent2" accent3="accent3" accent4="accent4" accent5="accent5" accent6="accent6" hlink="hlink" folHlink="folHlink"/>
  <p:sldLayoutIdLst>
    <p:sldLayoutId id="2147483719" r:id="rId1"/>
    <p:sldLayoutId id="2147483702" r:id="rId2"/>
    <p:sldLayoutId id="2147483715" r:id="rId3"/>
    <p:sldLayoutId id="214748371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shs.fi/studentkaren/karverksamhet/kommitter/" TargetMode="External"/><Relationship Id="rId7" Type="http://schemas.openxmlformats.org/officeDocument/2006/relationships/image" Target="../media/image38.png"/><Relationship Id="rId2" Type="http://schemas.openxmlformats.org/officeDocument/2006/relationships/image" Target="../media/image36.jpeg"/><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hyperlink" Target="https://shs.fi/studentkaren/karverksamhet/kommitter/gulnabbskommitten/" TargetMode="External"/><Relationship Id="rId4" Type="http://schemas.openxmlformats.org/officeDocument/2006/relationships/hyperlink" Target="https://shs.fi/studentkaren/karverksamhet/klubba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0.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www.hanken.fi/sv/node/56601" TargetMode="External"/><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yliopistovalinnat.fi/sv/poangsattningen-for-betygsantagningen-fran-ar-2026/det-pedagogiska-omradet-ekonomiutbildning-logopedi"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hyperlink" Target="https://yliopistovalinnat.fi/sv/urvalsprov/urvalsprov-f"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hanken.fi/sv/node/472443" TargetMode="External"/><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www.hanken.fi/sv/node/828149"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59DB0A-B03B-AF02-E0D8-721344C0ADBB}"/>
              </a:ext>
            </a:extLst>
          </p:cNvPr>
          <p:cNvSpPr>
            <a:spLocks noGrp="1"/>
          </p:cNvSpPr>
          <p:nvPr>
            <p:ph type="body" sz="quarter" idx="11"/>
          </p:nvPr>
        </p:nvSpPr>
        <p:spPr/>
        <p:txBody>
          <a:bodyPr/>
          <a:lstStyle/>
          <a:p>
            <a:endParaRPr lang="sv-FI" noProof="0" dirty="0"/>
          </a:p>
        </p:txBody>
      </p:sp>
      <p:sp>
        <p:nvSpPr>
          <p:cNvPr id="3" name="Title 2">
            <a:extLst>
              <a:ext uri="{FF2B5EF4-FFF2-40B4-BE49-F238E27FC236}">
                <a16:creationId xmlns:a16="http://schemas.microsoft.com/office/drawing/2014/main" id="{275A614A-5558-2439-2C17-58EBE0157584}"/>
              </a:ext>
            </a:extLst>
          </p:cNvPr>
          <p:cNvSpPr>
            <a:spLocks noGrp="1"/>
          </p:cNvSpPr>
          <p:nvPr>
            <p:ph type="title"/>
          </p:nvPr>
        </p:nvSpPr>
        <p:spPr>
          <a:xfrm>
            <a:off x="1053262" y="2499236"/>
            <a:ext cx="10085475" cy="919670"/>
          </a:xfrm>
        </p:spPr>
        <p:txBody>
          <a:bodyPr/>
          <a:lstStyle/>
          <a:p>
            <a:r>
              <a:rPr lang="sv-FI" noProof="0" dirty="0"/>
              <a:t>Hankens svenskspråkiga program</a:t>
            </a:r>
          </a:p>
        </p:txBody>
      </p:sp>
      <p:sp>
        <p:nvSpPr>
          <p:cNvPr id="4" name="Subtitle 3">
            <a:extLst>
              <a:ext uri="{FF2B5EF4-FFF2-40B4-BE49-F238E27FC236}">
                <a16:creationId xmlns:a16="http://schemas.microsoft.com/office/drawing/2014/main" id="{604F949D-06B8-4117-7F6C-8D117288777B}"/>
              </a:ext>
            </a:extLst>
          </p:cNvPr>
          <p:cNvSpPr>
            <a:spLocks noGrp="1"/>
          </p:cNvSpPr>
          <p:nvPr>
            <p:ph type="subTitle" idx="1"/>
          </p:nvPr>
        </p:nvSpPr>
        <p:spPr>
          <a:xfrm>
            <a:off x="1053262" y="3749106"/>
            <a:ext cx="10085475" cy="1043458"/>
          </a:xfrm>
        </p:spPr>
        <p:txBody>
          <a:bodyPr/>
          <a:lstStyle/>
          <a:p>
            <a:r>
              <a:rPr lang="sv-FI" noProof="0" dirty="0"/>
              <a:t>Namn</a:t>
            </a:r>
          </a:p>
          <a:p>
            <a:r>
              <a:rPr lang="sv-FI" noProof="0" dirty="0"/>
              <a:t>Datum</a:t>
            </a:r>
          </a:p>
        </p:txBody>
      </p:sp>
    </p:spTree>
    <p:extLst>
      <p:ext uri="{BB962C8B-B14F-4D97-AF65-F5344CB8AC3E}">
        <p14:creationId xmlns:p14="http://schemas.microsoft.com/office/powerpoint/2010/main" val="1931393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lose-up of a glass door&#10;&#10;AI-generated content may be incorrect.">
            <a:extLst>
              <a:ext uri="{FF2B5EF4-FFF2-40B4-BE49-F238E27FC236}">
                <a16:creationId xmlns:a16="http://schemas.microsoft.com/office/drawing/2014/main" id="{0BC20182-BA6A-8632-824B-80FE4DDF0005}"/>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7FAA2B9C-333A-FF09-B0AE-648CC723B7A8}"/>
              </a:ext>
            </a:extLst>
          </p:cNvPr>
          <p:cNvSpPr>
            <a:spLocks noGrp="1"/>
          </p:cNvSpPr>
          <p:nvPr>
            <p:ph type="title"/>
          </p:nvPr>
        </p:nvSpPr>
        <p:spPr/>
        <p:txBody>
          <a:bodyPr/>
          <a:lstStyle/>
          <a:p>
            <a:r>
              <a:rPr lang="sv-FI" sz="3200" noProof="0" dirty="0"/>
              <a:t>NYLIGEN UPPNÅDDA RESULTAT</a:t>
            </a:r>
          </a:p>
        </p:txBody>
      </p:sp>
      <p:sp>
        <p:nvSpPr>
          <p:cNvPr id="4" name="Text Placeholder 3">
            <a:extLst>
              <a:ext uri="{FF2B5EF4-FFF2-40B4-BE49-F238E27FC236}">
                <a16:creationId xmlns:a16="http://schemas.microsoft.com/office/drawing/2014/main" id="{C2BB5478-042E-C44B-EEE8-35AABEC6241F}"/>
              </a:ext>
            </a:extLst>
          </p:cNvPr>
          <p:cNvSpPr>
            <a:spLocks noGrp="1"/>
          </p:cNvSpPr>
          <p:nvPr>
            <p:ph type="body" sz="quarter" idx="11"/>
          </p:nvPr>
        </p:nvSpPr>
        <p:spPr/>
        <p:txBody>
          <a:bodyPr/>
          <a:lstStyle/>
          <a:p>
            <a:endParaRPr lang="sv-FI" noProof="0" dirty="0"/>
          </a:p>
        </p:txBody>
      </p:sp>
      <p:sp>
        <p:nvSpPr>
          <p:cNvPr id="5" name="Text Placeholder 4">
            <a:extLst>
              <a:ext uri="{FF2B5EF4-FFF2-40B4-BE49-F238E27FC236}">
                <a16:creationId xmlns:a16="http://schemas.microsoft.com/office/drawing/2014/main" id="{B0C6F4CB-F334-9D6F-940C-AC9506B11932}"/>
              </a:ext>
            </a:extLst>
          </p:cNvPr>
          <p:cNvSpPr>
            <a:spLocks noGrp="1"/>
          </p:cNvSpPr>
          <p:nvPr>
            <p:ph type="body" sz="quarter" idx="13"/>
          </p:nvPr>
        </p:nvSpPr>
        <p:spPr/>
        <p:txBody>
          <a:bodyPr/>
          <a:lstStyle/>
          <a:p>
            <a:endParaRPr lang="sv-FI" noProof="0" dirty="0"/>
          </a:p>
        </p:txBody>
      </p:sp>
      <p:sp>
        <p:nvSpPr>
          <p:cNvPr id="2" name="Subtitle 5">
            <a:extLst>
              <a:ext uri="{FF2B5EF4-FFF2-40B4-BE49-F238E27FC236}">
                <a16:creationId xmlns:a16="http://schemas.microsoft.com/office/drawing/2014/main" id="{88EC3380-F393-6D63-443E-5941945B5C64}"/>
              </a:ext>
            </a:extLst>
          </p:cNvPr>
          <p:cNvSpPr txBox="1">
            <a:spLocks/>
          </p:cNvSpPr>
          <p:nvPr/>
        </p:nvSpPr>
        <p:spPr>
          <a:xfrm>
            <a:off x="976996" y="1557688"/>
            <a:ext cx="6238615" cy="40346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FI" b="1" dirty="0">
                <a:latin typeface="Aptos" panose="020B0004020202020204" pitchFamily="34" charset="0"/>
              </a:rPr>
              <a:t>Utbildning</a:t>
            </a:r>
            <a:endParaRPr lang="sv-FI" b="1" dirty="0"/>
          </a:p>
          <a:p>
            <a:pPr lvl="1">
              <a:spcBef>
                <a:spcPts val="0"/>
              </a:spcBef>
            </a:pPr>
            <a:endParaRPr lang="sv-FI" dirty="0"/>
          </a:p>
          <a:p>
            <a:pPr lvl="1">
              <a:spcBef>
                <a:spcPts val="0"/>
              </a:spcBef>
            </a:pPr>
            <a:r>
              <a:rPr lang="sv-FI" dirty="0" err="1"/>
              <a:t>Financial</a:t>
            </a:r>
            <a:r>
              <a:rPr lang="sv-FI" dirty="0"/>
              <a:t> Times Masters in Management-rankning: #60 globalt och #3 i Norden (2025)</a:t>
            </a:r>
          </a:p>
          <a:p>
            <a:pPr marL="457200" lvl="1" indent="0">
              <a:spcBef>
                <a:spcPts val="0"/>
              </a:spcBef>
              <a:buNone/>
            </a:pPr>
            <a:endParaRPr lang="sv-FI" dirty="0"/>
          </a:p>
          <a:p>
            <a:pPr lvl="1">
              <a:spcBef>
                <a:spcPts val="0"/>
              </a:spcBef>
            </a:pPr>
            <a:r>
              <a:rPr lang="sv-FI" dirty="0"/>
              <a:t>Rekordmånga ansökningar på alla nivåer under 2025.</a:t>
            </a:r>
          </a:p>
          <a:p>
            <a:pPr marL="457200" lvl="1" indent="0">
              <a:spcBef>
                <a:spcPts val="0"/>
              </a:spcBef>
              <a:buFont typeface="Arial" panose="020B0604020202020204" pitchFamily="34" charset="0"/>
              <a:buNone/>
            </a:pPr>
            <a:endParaRPr lang="sv-FI" dirty="0"/>
          </a:p>
          <a:p>
            <a:pPr lvl="1">
              <a:spcBef>
                <a:spcPts val="0"/>
              </a:spcBef>
            </a:pPr>
            <a:r>
              <a:rPr lang="sv-FI" dirty="0"/>
              <a:t>Bachelor in Businessprogrammet (på engelska): Högsta antalet ansökningar i Finland 2025 </a:t>
            </a:r>
          </a:p>
          <a:p>
            <a:pPr marL="457200" lvl="1" indent="0">
              <a:spcBef>
                <a:spcPts val="0"/>
              </a:spcBef>
              <a:buFont typeface="Arial" panose="020B0604020202020204" pitchFamily="34" charset="0"/>
              <a:buNone/>
            </a:pPr>
            <a:endParaRPr lang="sv-FI" dirty="0"/>
          </a:p>
          <a:p>
            <a:pPr lvl="1">
              <a:spcBef>
                <a:spcPts val="0"/>
              </a:spcBef>
            </a:pPr>
            <a:r>
              <a:rPr lang="sv-FI" dirty="0"/>
              <a:t>Hanken är rankad #1 bland finska universitet när det gäller studenternas nöjdhet med sina magisterstudier (2023)</a:t>
            </a:r>
          </a:p>
          <a:p>
            <a:pPr marL="457200" lvl="1" indent="0">
              <a:spcBef>
                <a:spcPts val="0"/>
              </a:spcBef>
              <a:buFont typeface="Arial" panose="020B0604020202020204" pitchFamily="34" charset="0"/>
              <a:buNone/>
            </a:pPr>
            <a:endParaRPr lang="sv-FI" dirty="0"/>
          </a:p>
          <a:p>
            <a:pPr lvl="1">
              <a:spcBef>
                <a:spcPts val="0"/>
              </a:spcBef>
            </a:pPr>
            <a:r>
              <a:rPr lang="sv-FI" dirty="0"/>
              <a:t>Markant ökning av internationella studenter: från 6,5 % av kandidat- och magisterstudenterna 2022 till 11,0 % 2024</a:t>
            </a:r>
            <a:endParaRPr lang="sv-FI" dirty="0">
              <a:latin typeface="Aptos" panose="020B0004020202020204" pitchFamily="34" charset="0"/>
            </a:endParaRPr>
          </a:p>
          <a:p>
            <a:pPr fontAlgn="base">
              <a:lnSpc>
                <a:spcPct val="100000"/>
              </a:lnSpc>
            </a:pPr>
            <a:endParaRPr lang="sv-FI" dirty="0">
              <a:latin typeface="Arial" panose="020B0604020202020204" pitchFamily="34" charset="0"/>
            </a:endParaRPr>
          </a:p>
          <a:p>
            <a:endParaRPr lang="sv-FI" dirty="0"/>
          </a:p>
        </p:txBody>
      </p:sp>
    </p:spTree>
    <p:extLst>
      <p:ext uri="{BB962C8B-B14F-4D97-AF65-F5344CB8AC3E}">
        <p14:creationId xmlns:p14="http://schemas.microsoft.com/office/powerpoint/2010/main" val="103428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itting at a table&#10;&#10;AI-generated content may be incorrect.">
            <a:extLst>
              <a:ext uri="{FF2B5EF4-FFF2-40B4-BE49-F238E27FC236}">
                <a16:creationId xmlns:a16="http://schemas.microsoft.com/office/drawing/2014/main" id="{B550EB39-3337-E761-0F23-2A8308653937}"/>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Subtitle 2">
            <a:extLst>
              <a:ext uri="{FF2B5EF4-FFF2-40B4-BE49-F238E27FC236}">
                <a16:creationId xmlns:a16="http://schemas.microsoft.com/office/drawing/2014/main" id="{135E8DAD-B13C-1AC4-DBE9-6384FC363D9A}"/>
              </a:ext>
            </a:extLst>
          </p:cNvPr>
          <p:cNvSpPr>
            <a:spLocks noGrp="1"/>
          </p:cNvSpPr>
          <p:nvPr>
            <p:ph type="subTitle" idx="1"/>
          </p:nvPr>
        </p:nvSpPr>
        <p:spPr>
          <a:xfrm>
            <a:off x="1268325" y="1483189"/>
            <a:ext cx="6121303" cy="4827176"/>
          </a:xfrm>
        </p:spPr>
        <p:txBody>
          <a:bodyPr/>
          <a:lstStyle/>
          <a:p>
            <a:r>
              <a:rPr lang="sv-FI" sz="1800" dirty="0"/>
              <a:t>Den högklassiga utbildningen från Hanken ger dig relevanta och nyttiga redskap för att kunna verka i en föränderlig värld</a:t>
            </a:r>
          </a:p>
          <a:p>
            <a:pPr marL="285750" indent="-285750">
              <a:buFont typeface="Arial" panose="020B0604020202020204" pitchFamily="34" charset="0"/>
              <a:buChar char="•"/>
            </a:pPr>
            <a:r>
              <a:rPr lang="sv-FI" sz="1600" dirty="0"/>
              <a:t>Du kan välja mellan mer </a:t>
            </a:r>
            <a:r>
              <a:rPr lang="sv-FI" sz="1600" b="1" dirty="0"/>
              <a:t>matematiska ämnen</a:t>
            </a:r>
            <a:r>
              <a:rPr lang="sv-FI" sz="1600" dirty="0"/>
              <a:t>, mer </a:t>
            </a:r>
            <a:r>
              <a:rPr lang="sv-FI" sz="1600" b="1" dirty="0"/>
              <a:t>humanistiska ämnen</a:t>
            </a:r>
            <a:r>
              <a:rPr lang="sv-FI" sz="1600" dirty="0"/>
              <a:t> eller också </a:t>
            </a:r>
            <a:r>
              <a:rPr lang="sv-FI" sz="1600" b="1" dirty="0"/>
              <a:t>kreativa ämnen </a:t>
            </a:r>
          </a:p>
          <a:p>
            <a:pPr marL="285750" indent="-285750">
              <a:buFont typeface="Arial" panose="020B0604020202020204" pitchFamily="34" charset="0"/>
              <a:buChar char="•"/>
            </a:pPr>
            <a:r>
              <a:rPr lang="sv-FI" sz="1600" b="1" dirty="0"/>
              <a:t>Digitala lösningar, AI, Informationsbehandling </a:t>
            </a:r>
            <a:r>
              <a:rPr lang="sv-FI" sz="1600" dirty="0"/>
              <a:t>och </a:t>
            </a:r>
            <a:r>
              <a:rPr lang="sv-FI" sz="1600" b="1" dirty="0"/>
              <a:t>kodning</a:t>
            </a:r>
            <a:r>
              <a:rPr lang="sv-FI" sz="1600" dirty="0"/>
              <a:t> är en viktig del av Hankens kursutbud</a:t>
            </a:r>
          </a:p>
          <a:p>
            <a:pPr marL="285750" indent="-285750">
              <a:buFont typeface="Arial" panose="020B0604020202020204" pitchFamily="34" charset="0"/>
              <a:buChar char="•"/>
            </a:pPr>
            <a:r>
              <a:rPr lang="sv-FI" sz="1600" dirty="0"/>
              <a:t>Färdigheter som kan anpassas till dig som </a:t>
            </a:r>
            <a:r>
              <a:rPr lang="sv-FI" sz="1600" b="1" dirty="0"/>
              <a:t>ledare, anställd eller egenföretagare</a:t>
            </a:r>
          </a:p>
          <a:p>
            <a:pPr marL="285750" indent="-285750">
              <a:buFont typeface="Arial" panose="020B0604020202020204" pitchFamily="34" charset="0"/>
              <a:buChar char="•"/>
            </a:pPr>
            <a:r>
              <a:rPr lang="sv-FI" sz="1600" dirty="0"/>
              <a:t>Hanken värderar </a:t>
            </a:r>
            <a:r>
              <a:rPr lang="sv-FI" sz="1600" b="1" dirty="0"/>
              <a:t>språkkunskaper</a:t>
            </a:r>
            <a:r>
              <a:rPr lang="sv-FI" sz="1600" dirty="0"/>
              <a:t> högt och erbjuder ett brett utbud av språkkurser via vårt språkcenter</a:t>
            </a:r>
          </a:p>
          <a:p>
            <a:pPr marL="285750" indent="-285750">
              <a:buFont typeface="Arial" panose="020B0604020202020204" pitchFamily="34" charset="0"/>
              <a:buChar char="•"/>
            </a:pPr>
            <a:r>
              <a:rPr lang="sv-FI" sz="1600" dirty="0"/>
              <a:t>Hanken integrerar </a:t>
            </a:r>
            <a:r>
              <a:rPr lang="sv-FI" sz="1600" b="1" dirty="0"/>
              <a:t>hållbarhet och ansvarsfullhet </a:t>
            </a:r>
            <a:r>
              <a:rPr lang="sv-FI" sz="1600" dirty="0"/>
              <a:t>som en väsentlig del av utbildningen</a:t>
            </a:r>
          </a:p>
          <a:p>
            <a:pPr marL="742950" lvl="1" indent="-285750" algn="l">
              <a:buFont typeface="Arial" panose="020B0604020202020204" pitchFamily="34" charset="0"/>
              <a:buChar char="•"/>
            </a:pPr>
            <a:r>
              <a:rPr lang="sv-SE" sz="1600" dirty="0"/>
              <a:t>Kandidatstuderanden kan välja Företagsansvar (Corporate </a:t>
            </a:r>
            <a:r>
              <a:rPr lang="sv-SE" sz="1600" dirty="0" err="1"/>
              <a:t>Responsibility</a:t>
            </a:r>
            <a:r>
              <a:rPr lang="sv-SE" sz="1600" dirty="0"/>
              <a:t>) eller Logistik (</a:t>
            </a:r>
            <a:r>
              <a:rPr lang="sv-SE" sz="1600" dirty="0" err="1"/>
              <a:t>Supply</a:t>
            </a:r>
            <a:r>
              <a:rPr lang="sv-SE" sz="1600" dirty="0"/>
              <a:t> </a:t>
            </a:r>
            <a:r>
              <a:rPr lang="sv-SE" sz="1600" dirty="0" err="1"/>
              <a:t>Chain</a:t>
            </a:r>
            <a:r>
              <a:rPr lang="sv-SE" sz="1600" dirty="0"/>
              <a:t> and Social </a:t>
            </a:r>
            <a:r>
              <a:rPr lang="sv-SE" sz="1600" dirty="0" err="1"/>
              <a:t>Responsibility</a:t>
            </a:r>
            <a:r>
              <a:rPr lang="sv-SE" sz="1600" dirty="0"/>
              <a:t>) som biämne</a:t>
            </a:r>
          </a:p>
        </p:txBody>
      </p:sp>
      <p:sp>
        <p:nvSpPr>
          <p:cNvPr id="4" name="Title 3">
            <a:extLst>
              <a:ext uri="{FF2B5EF4-FFF2-40B4-BE49-F238E27FC236}">
                <a16:creationId xmlns:a16="http://schemas.microsoft.com/office/drawing/2014/main" id="{ADB24055-FDF8-12AF-1DC7-B2476DC5F1DE}"/>
              </a:ext>
            </a:extLst>
          </p:cNvPr>
          <p:cNvSpPr>
            <a:spLocks noGrp="1"/>
          </p:cNvSpPr>
          <p:nvPr>
            <p:ph type="title"/>
          </p:nvPr>
        </p:nvSpPr>
        <p:spPr/>
        <p:txBody>
          <a:bodyPr/>
          <a:lstStyle/>
          <a:p>
            <a:r>
              <a:rPr lang="sv-FI" noProof="0" dirty="0"/>
              <a:t>MÅNGSIDIG UTBILDNING</a:t>
            </a:r>
          </a:p>
        </p:txBody>
      </p:sp>
      <p:sp>
        <p:nvSpPr>
          <p:cNvPr id="5" name="Text Placeholder 4">
            <a:extLst>
              <a:ext uri="{FF2B5EF4-FFF2-40B4-BE49-F238E27FC236}">
                <a16:creationId xmlns:a16="http://schemas.microsoft.com/office/drawing/2014/main" id="{8565EF5E-A7CA-BBBA-8E0D-331570D29E10}"/>
              </a:ext>
            </a:extLst>
          </p:cNvPr>
          <p:cNvSpPr>
            <a:spLocks noGrp="1"/>
          </p:cNvSpPr>
          <p:nvPr>
            <p:ph type="body" sz="quarter" idx="11"/>
          </p:nvPr>
        </p:nvSpPr>
        <p:spPr/>
        <p:txBody>
          <a:bodyPr/>
          <a:lstStyle/>
          <a:p>
            <a:endParaRPr lang="sv-FI" noProof="0" dirty="0"/>
          </a:p>
        </p:txBody>
      </p:sp>
    </p:spTree>
    <p:extLst>
      <p:ext uri="{BB962C8B-B14F-4D97-AF65-F5344CB8AC3E}">
        <p14:creationId xmlns:p14="http://schemas.microsoft.com/office/powerpoint/2010/main" val="217641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women sitting at a table&#10;&#10;AI-generated content may be incorrect.">
            <a:extLst>
              <a:ext uri="{FF2B5EF4-FFF2-40B4-BE49-F238E27FC236}">
                <a16:creationId xmlns:a16="http://schemas.microsoft.com/office/drawing/2014/main" id="{E1D3ECEC-A14E-CC23-EDA3-3602F3AB2E92}"/>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a:xfrm>
            <a:off x="7747000" y="0"/>
            <a:ext cx="4445000" cy="6858000"/>
          </a:xfrm>
        </p:spPr>
      </p:pic>
      <p:sp>
        <p:nvSpPr>
          <p:cNvPr id="3" name="Subtitle 2">
            <a:extLst>
              <a:ext uri="{FF2B5EF4-FFF2-40B4-BE49-F238E27FC236}">
                <a16:creationId xmlns:a16="http://schemas.microsoft.com/office/drawing/2014/main" id="{0B685C51-F7E5-58E5-C7A5-405DE52A8F31}"/>
              </a:ext>
            </a:extLst>
          </p:cNvPr>
          <p:cNvSpPr>
            <a:spLocks noGrp="1"/>
          </p:cNvSpPr>
          <p:nvPr>
            <p:ph type="subTitle" idx="1"/>
          </p:nvPr>
        </p:nvSpPr>
        <p:spPr>
          <a:xfrm>
            <a:off x="1199931" y="1483188"/>
            <a:ext cx="6336942" cy="4827176"/>
          </a:xfrm>
        </p:spPr>
        <p:txBody>
          <a:bodyPr/>
          <a:lstStyle/>
          <a:p>
            <a:r>
              <a:rPr lang="sv-SE" sz="1800" b="1" dirty="0"/>
              <a:t>Kunskapsområdet</a:t>
            </a:r>
          </a:p>
          <a:p>
            <a:pPr marL="342900" indent="-342900">
              <a:buFont typeface="Arial" panose="020B0604020202020204" pitchFamily="34" charset="0"/>
              <a:buChar char="•"/>
            </a:pPr>
            <a:r>
              <a:rPr lang="sv-SE" sz="1800" dirty="0"/>
              <a:t>Ett kunnande som kan appliceras i olika delar av samhället</a:t>
            </a:r>
          </a:p>
          <a:p>
            <a:pPr marL="342900" indent="-342900">
              <a:buFont typeface="Arial" panose="020B0604020202020204" pitchFamily="34" charset="0"/>
              <a:buChar char="•"/>
            </a:pPr>
            <a:r>
              <a:rPr lang="sv-SE" sz="1800" dirty="0"/>
              <a:t>Ekonomistudier ger dig en bred uppfattning som både gynnar dig själv och de företag som du arbetar för eller som du grundar</a:t>
            </a:r>
          </a:p>
          <a:p>
            <a:r>
              <a:rPr lang="sv-SE" sz="1800" b="1" dirty="0"/>
              <a:t>Karriärmöjligheter</a:t>
            </a:r>
          </a:p>
          <a:p>
            <a:pPr marL="342900" indent="-342900">
              <a:buFont typeface="Arial" panose="020B0604020202020204" pitchFamily="34" charset="0"/>
              <a:buChar char="•"/>
            </a:pPr>
            <a:r>
              <a:rPr lang="sv-FI" sz="1800" dirty="0"/>
              <a:t>Alla företag, oberoende bransch, har behov av ekonomer</a:t>
            </a:r>
          </a:p>
          <a:p>
            <a:pPr marL="800100" lvl="1" indent="-342900" algn="l">
              <a:buFont typeface="Arial" panose="020B0604020202020204" pitchFamily="34" charset="0"/>
              <a:buChar char="•"/>
            </a:pPr>
            <a:r>
              <a:rPr lang="sv-FI" sz="1800" dirty="0"/>
              <a:t>Mode, finans, miljö och hållbarhet, välgörenhet, teknologi, hälsovård, kultur, fastigheter, media, transport, handel osv.</a:t>
            </a:r>
          </a:p>
          <a:p>
            <a:r>
              <a:rPr lang="sv-SE" sz="1800" b="1" dirty="0"/>
              <a:t>I Finland eller utomlands</a:t>
            </a:r>
          </a:p>
          <a:p>
            <a:pPr marL="342900" indent="-342900">
              <a:buFont typeface="Arial" panose="020B0604020202020204" pitchFamily="34" charset="0"/>
              <a:buChar char="•"/>
            </a:pPr>
            <a:r>
              <a:rPr lang="sv-SE" sz="1800" dirty="0"/>
              <a:t>22% av Hanken alumner arbetar i 70 olika länder</a:t>
            </a:r>
          </a:p>
          <a:p>
            <a:pPr marL="342900" indent="-342900">
              <a:buFont typeface="Arial" panose="020B0604020202020204" pitchFamily="34" charset="0"/>
              <a:buChar char="•"/>
            </a:pPr>
            <a:r>
              <a:rPr lang="sv-SE" sz="1800" dirty="0"/>
              <a:t>Ekonomistudier binder inte dig till ett specifikt land</a:t>
            </a:r>
          </a:p>
          <a:p>
            <a:pPr marL="342900" indent="-342900">
              <a:buFont typeface="Arial" panose="020B0604020202020204" pitchFamily="34" charset="0"/>
              <a:buChar char="•"/>
            </a:pPr>
            <a:r>
              <a:rPr lang="sv-SE" sz="1800" dirty="0"/>
              <a:t>Utlandsvistelsen ger dig en unik möjlighet att bekanta dig med arbetsmiljö, studier och kultur i ett annat land</a:t>
            </a:r>
            <a:endParaRPr lang="sv-FI" sz="1800" dirty="0"/>
          </a:p>
          <a:p>
            <a:endParaRPr lang="sv-FI" noProof="0" dirty="0"/>
          </a:p>
        </p:txBody>
      </p:sp>
      <p:sp>
        <p:nvSpPr>
          <p:cNvPr id="4" name="Title 3">
            <a:extLst>
              <a:ext uri="{FF2B5EF4-FFF2-40B4-BE49-F238E27FC236}">
                <a16:creationId xmlns:a16="http://schemas.microsoft.com/office/drawing/2014/main" id="{94E712F8-BF24-3116-1514-2AC6CCB48CB4}"/>
              </a:ext>
            </a:extLst>
          </p:cNvPr>
          <p:cNvSpPr>
            <a:spLocks noGrp="1"/>
          </p:cNvSpPr>
          <p:nvPr>
            <p:ph type="title"/>
          </p:nvPr>
        </p:nvSpPr>
        <p:spPr/>
        <p:txBody>
          <a:bodyPr/>
          <a:lstStyle/>
          <a:p>
            <a:r>
              <a:rPr lang="sv-FI" noProof="0" dirty="0"/>
              <a:t>EKONOMISTUDIER</a:t>
            </a:r>
          </a:p>
        </p:txBody>
      </p:sp>
      <p:sp>
        <p:nvSpPr>
          <p:cNvPr id="5" name="Text Placeholder 4">
            <a:extLst>
              <a:ext uri="{FF2B5EF4-FFF2-40B4-BE49-F238E27FC236}">
                <a16:creationId xmlns:a16="http://schemas.microsoft.com/office/drawing/2014/main" id="{C182A221-2489-EEA4-70A5-B666AE2890A9}"/>
              </a:ext>
            </a:extLst>
          </p:cNvPr>
          <p:cNvSpPr>
            <a:spLocks noGrp="1"/>
          </p:cNvSpPr>
          <p:nvPr>
            <p:ph type="body" sz="quarter" idx="11"/>
          </p:nvPr>
        </p:nvSpPr>
        <p:spPr/>
        <p:txBody>
          <a:bodyPr/>
          <a:lstStyle/>
          <a:p>
            <a:endParaRPr lang="sv-FI" noProof="0" dirty="0"/>
          </a:p>
        </p:txBody>
      </p:sp>
    </p:spTree>
    <p:extLst>
      <p:ext uri="{BB962C8B-B14F-4D97-AF65-F5344CB8AC3E}">
        <p14:creationId xmlns:p14="http://schemas.microsoft.com/office/powerpoint/2010/main" val="190167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matching outfits&#10;&#10;AI-generated content may be incorrect.">
            <a:extLst>
              <a:ext uri="{FF2B5EF4-FFF2-40B4-BE49-F238E27FC236}">
                <a16:creationId xmlns:a16="http://schemas.microsoft.com/office/drawing/2014/main" id="{1E3AA001-49F5-2EDB-C728-30734523FAB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Subtitle 2">
            <a:extLst>
              <a:ext uri="{FF2B5EF4-FFF2-40B4-BE49-F238E27FC236}">
                <a16:creationId xmlns:a16="http://schemas.microsoft.com/office/drawing/2014/main" id="{30652F32-9140-E6A6-3692-97AC4A16CF85}"/>
              </a:ext>
            </a:extLst>
          </p:cNvPr>
          <p:cNvSpPr>
            <a:spLocks noGrp="1"/>
          </p:cNvSpPr>
          <p:nvPr>
            <p:ph type="subTitle" idx="1"/>
          </p:nvPr>
        </p:nvSpPr>
        <p:spPr>
          <a:xfrm>
            <a:off x="1268325" y="1483189"/>
            <a:ext cx="6291424" cy="4827176"/>
          </a:xfrm>
        </p:spPr>
        <p:txBody>
          <a:bodyPr/>
          <a:lstStyle/>
          <a:p>
            <a:r>
              <a:rPr lang="sv-SE" sz="1600" b="1" dirty="0"/>
              <a:t>SHS – Svenska handelshögskolans studentkår</a:t>
            </a:r>
          </a:p>
          <a:p>
            <a:pPr marL="342900" indent="-342900">
              <a:buFont typeface="Arial" panose="020B0604020202020204" pitchFamily="34" charset="0"/>
              <a:buChar char="•"/>
            </a:pPr>
            <a:r>
              <a:rPr lang="en-GB" sz="1600" kern="0" dirty="0" err="1">
                <a:solidFill>
                  <a:srgbClr val="000000"/>
                </a:solidFill>
              </a:rPr>
              <a:t>Alla</a:t>
            </a:r>
            <a:r>
              <a:rPr lang="en-GB" sz="1600" kern="0" dirty="0">
                <a:solidFill>
                  <a:srgbClr val="000000"/>
                </a:solidFill>
              </a:rPr>
              <a:t> </a:t>
            </a:r>
            <a:r>
              <a:rPr lang="en-GB" sz="1600" kern="0" dirty="0" err="1">
                <a:solidFill>
                  <a:srgbClr val="000000"/>
                </a:solidFill>
              </a:rPr>
              <a:t>nya</a:t>
            </a:r>
            <a:r>
              <a:rPr lang="en-GB" sz="1600" kern="0" dirty="0">
                <a:solidFill>
                  <a:srgbClr val="000000"/>
                </a:solidFill>
              </a:rPr>
              <a:t> </a:t>
            </a:r>
            <a:r>
              <a:rPr lang="en-GB" sz="1600" kern="0" dirty="0" err="1">
                <a:solidFill>
                  <a:srgbClr val="000000"/>
                </a:solidFill>
              </a:rPr>
              <a:t>Hankeiter</a:t>
            </a:r>
            <a:r>
              <a:rPr lang="en-GB" sz="1600" kern="0" dirty="0">
                <a:solidFill>
                  <a:srgbClr val="000000"/>
                </a:solidFill>
              </a:rPr>
              <a:t> </a:t>
            </a:r>
            <a:r>
              <a:rPr lang="en-GB" sz="1600" kern="0" dirty="0" err="1">
                <a:solidFill>
                  <a:srgbClr val="000000"/>
                </a:solidFill>
              </a:rPr>
              <a:t>blir</a:t>
            </a:r>
            <a:r>
              <a:rPr lang="en-GB" sz="1600" kern="0" dirty="0">
                <a:solidFill>
                  <a:srgbClr val="000000"/>
                </a:solidFill>
              </a:rPr>
              <a:t> </a:t>
            </a:r>
            <a:r>
              <a:rPr lang="en-GB" sz="1600" kern="0" dirty="0" err="1">
                <a:solidFill>
                  <a:srgbClr val="000000"/>
                </a:solidFill>
              </a:rPr>
              <a:t>automatiskt</a:t>
            </a:r>
            <a:r>
              <a:rPr lang="en-GB" sz="1600" kern="0" dirty="0">
                <a:solidFill>
                  <a:srgbClr val="000000"/>
                </a:solidFill>
              </a:rPr>
              <a:t> </a:t>
            </a:r>
            <a:r>
              <a:rPr lang="en-GB" sz="1600" kern="0" dirty="0" err="1">
                <a:solidFill>
                  <a:srgbClr val="000000"/>
                </a:solidFill>
              </a:rPr>
              <a:t>medlem</a:t>
            </a:r>
            <a:r>
              <a:rPr lang="en-GB" sz="1600" kern="0" dirty="0">
                <a:solidFill>
                  <a:srgbClr val="000000"/>
                </a:solidFill>
              </a:rPr>
              <a:t> </a:t>
            </a:r>
            <a:r>
              <a:rPr lang="en-GB" sz="1600" kern="0" dirty="0" err="1">
                <a:solidFill>
                  <a:srgbClr val="000000"/>
                </a:solidFill>
              </a:rPr>
              <a:t>av</a:t>
            </a:r>
            <a:r>
              <a:rPr lang="en-GB" sz="1600" kern="0" dirty="0">
                <a:solidFill>
                  <a:srgbClr val="000000"/>
                </a:solidFill>
              </a:rPr>
              <a:t> SHS</a:t>
            </a:r>
          </a:p>
          <a:p>
            <a:pPr marL="800100" lvl="1" indent="-342900" algn="l">
              <a:buFont typeface="Arial" panose="020B0604020202020204" pitchFamily="34" charset="0"/>
              <a:buChar char="•"/>
            </a:pPr>
            <a:r>
              <a:rPr lang="sv-FI" sz="1600" kern="0" dirty="0">
                <a:solidFill>
                  <a:srgbClr val="000000"/>
                </a:solidFill>
              </a:rPr>
              <a:t>SHS värnar om sina studenters intressen gentemot högskolan och samhället och ser till att alla får ett oförglömligt studieliv</a:t>
            </a:r>
            <a:endParaRPr lang="en-GB" sz="1600" kern="0" dirty="0">
              <a:solidFill>
                <a:srgbClr val="000000"/>
              </a:solidFill>
            </a:endParaRPr>
          </a:p>
          <a:p>
            <a:pPr marL="342900" indent="-342900">
              <a:buFont typeface="Arial" panose="020B0604020202020204" pitchFamily="34" charset="0"/>
              <a:buChar char="•"/>
            </a:pPr>
            <a:r>
              <a:rPr lang="en-GB" sz="1600" kern="0" dirty="0">
                <a:solidFill>
                  <a:srgbClr val="000000"/>
                </a:solidFill>
              </a:rPr>
              <a:t>Delta </a:t>
            </a:r>
            <a:r>
              <a:rPr lang="en-GB" sz="1600" kern="0" dirty="0" err="1">
                <a:solidFill>
                  <a:srgbClr val="000000"/>
                </a:solidFill>
              </a:rPr>
              <a:t>i</a:t>
            </a:r>
            <a:r>
              <a:rPr lang="en-GB" sz="1600" kern="0" dirty="0">
                <a:solidFill>
                  <a:srgbClr val="000000"/>
                </a:solidFill>
              </a:rPr>
              <a:t> </a:t>
            </a:r>
            <a:r>
              <a:rPr lang="en-GB" sz="1600" kern="0" dirty="0" err="1">
                <a:solidFill>
                  <a:srgbClr val="000000"/>
                </a:solidFill>
              </a:rPr>
              <a:t>evenemang</a:t>
            </a:r>
            <a:r>
              <a:rPr lang="en-GB" sz="1600" kern="0" dirty="0">
                <a:solidFill>
                  <a:srgbClr val="000000"/>
                </a:solidFill>
              </a:rPr>
              <a:t> </a:t>
            </a:r>
            <a:r>
              <a:rPr lang="en-GB" sz="1600" kern="0" dirty="0" err="1">
                <a:solidFill>
                  <a:srgbClr val="000000"/>
                </a:solidFill>
              </a:rPr>
              <a:t>flera</a:t>
            </a:r>
            <a:r>
              <a:rPr lang="en-GB" sz="1600" kern="0" dirty="0">
                <a:solidFill>
                  <a:srgbClr val="000000"/>
                </a:solidFill>
              </a:rPr>
              <a:t> </a:t>
            </a:r>
            <a:r>
              <a:rPr lang="en-GB" sz="1600" kern="0" dirty="0" err="1">
                <a:solidFill>
                  <a:srgbClr val="000000"/>
                </a:solidFill>
              </a:rPr>
              <a:t>gånger</a:t>
            </a:r>
            <a:r>
              <a:rPr lang="en-GB" sz="1600" kern="0" dirty="0">
                <a:solidFill>
                  <a:srgbClr val="000000"/>
                </a:solidFill>
              </a:rPr>
              <a:t> </a:t>
            </a:r>
            <a:r>
              <a:rPr lang="en-GB" sz="1600" kern="0" dirty="0" err="1">
                <a:solidFill>
                  <a:srgbClr val="000000"/>
                </a:solidFill>
              </a:rPr>
              <a:t>i</a:t>
            </a:r>
            <a:r>
              <a:rPr lang="en-GB" sz="1600" kern="0" dirty="0">
                <a:solidFill>
                  <a:srgbClr val="000000"/>
                </a:solidFill>
              </a:rPr>
              <a:t> </a:t>
            </a:r>
            <a:r>
              <a:rPr lang="en-GB" sz="1600" kern="0" dirty="0" err="1">
                <a:solidFill>
                  <a:srgbClr val="000000"/>
                </a:solidFill>
              </a:rPr>
              <a:t>veckan</a:t>
            </a:r>
            <a:r>
              <a:rPr lang="en-GB" sz="1600" kern="0" dirty="0">
                <a:solidFill>
                  <a:srgbClr val="000000"/>
                </a:solidFill>
              </a:rPr>
              <a:t>: </a:t>
            </a:r>
            <a:r>
              <a:rPr lang="en-GB" sz="1600" kern="0" dirty="0" err="1">
                <a:solidFill>
                  <a:srgbClr val="000000"/>
                </a:solidFill>
              </a:rPr>
              <a:t>idrott</a:t>
            </a:r>
            <a:r>
              <a:rPr lang="en-GB" sz="1600" kern="0" dirty="0">
                <a:solidFill>
                  <a:srgbClr val="000000"/>
                </a:solidFill>
              </a:rPr>
              <a:t>, </a:t>
            </a:r>
            <a:r>
              <a:rPr lang="en-GB" sz="1600" kern="0" dirty="0" err="1">
                <a:solidFill>
                  <a:srgbClr val="000000"/>
                </a:solidFill>
              </a:rPr>
              <a:t>festligheter</a:t>
            </a:r>
            <a:r>
              <a:rPr lang="en-GB" sz="1600" kern="0" dirty="0">
                <a:solidFill>
                  <a:srgbClr val="000000"/>
                </a:solidFill>
              </a:rPr>
              <a:t>, kultur, </a:t>
            </a:r>
            <a:r>
              <a:rPr lang="en-GB" sz="1600" kern="0" dirty="0" err="1">
                <a:solidFill>
                  <a:srgbClr val="000000"/>
                </a:solidFill>
              </a:rPr>
              <a:t>lobbyverksamhet</a:t>
            </a:r>
            <a:r>
              <a:rPr lang="en-GB" sz="1600" kern="0" dirty="0">
                <a:solidFill>
                  <a:srgbClr val="000000"/>
                </a:solidFill>
              </a:rPr>
              <a:t>, </a:t>
            </a:r>
            <a:r>
              <a:rPr lang="en-GB" sz="1600" kern="0" dirty="0" err="1">
                <a:solidFill>
                  <a:srgbClr val="000000"/>
                </a:solidFill>
              </a:rPr>
              <a:t>företagsbesök</a:t>
            </a:r>
            <a:r>
              <a:rPr lang="en-GB" sz="1600" kern="0" dirty="0">
                <a:solidFill>
                  <a:srgbClr val="000000"/>
                </a:solidFill>
              </a:rPr>
              <a:t> </a:t>
            </a:r>
          </a:p>
          <a:p>
            <a:pPr marL="342900" indent="-342900">
              <a:buFont typeface="Arial" panose="020B0604020202020204" pitchFamily="34" charset="0"/>
              <a:buChar char="•"/>
            </a:pPr>
            <a:r>
              <a:rPr lang="sv-FI" sz="1600" kern="0" dirty="0">
                <a:solidFill>
                  <a:srgbClr val="000000"/>
                </a:solidFill>
              </a:rPr>
              <a:t>Bli kåraktiv i våra </a:t>
            </a:r>
            <a:r>
              <a:rPr lang="sv-FI" sz="1600" kern="0" dirty="0">
                <a:solidFill>
                  <a:srgbClr val="000000"/>
                </a:solidFill>
                <a:hlinkClick r:id="rId3"/>
              </a:rPr>
              <a:t>kommittéer</a:t>
            </a:r>
            <a:r>
              <a:rPr lang="sv-FI" sz="1600" kern="0" dirty="0">
                <a:solidFill>
                  <a:srgbClr val="000000"/>
                </a:solidFill>
              </a:rPr>
              <a:t> och </a:t>
            </a:r>
            <a:r>
              <a:rPr lang="sv-FI" sz="1600" kern="0" dirty="0">
                <a:solidFill>
                  <a:srgbClr val="000000"/>
                </a:solidFill>
                <a:hlinkClick r:id="rId4"/>
              </a:rPr>
              <a:t>klubbar</a:t>
            </a:r>
            <a:r>
              <a:rPr lang="sv-FI" sz="1600" kern="0" dirty="0">
                <a:solidFill>
                  <a:srgbClr val="000000"/>
                </a:solidFill>
              </a:rPr>
              <a:t>  </a:t>
            </a:r>
          </a:p>
          <a:p>
            <a:pPr marL="342900" indent="-342900">
              <a:buFont typeface="Arial" panose="020B0604020202020204" pitchFamily="34" charset="0"/>
              <a:buChar char="•"/>
            </a:pPr>
            <a:r>
              <a:rPr lang="sv-FI" sz="1600" kern="0" dirty="0" err="1">
                <a:solidFill>
                  <a:srgbClr val="000000"/>
                </a:solidFill>
                <a:hlinkClick r:id="rId5"/>
              </a:rPr>
              <a:t>Gekko</a:t>
            </a:r>
            <a:r>
              <a:rPr lang="sv-FI" sz="1600" kern="0" dirty="0">
                <a:solidFill>
                  <a:srgbClr val="000000"/>
                </a:solidFill>
                <a:hlinkClick r:id="rId5"/>
              </a:rPr>
              <a:t> – Gulnäbbskommittén </a:t>
            </a:r>
            <a:r>
              <a:rPr lang="sv-FI" sz="1600" kern="0" dirty="0">
                <a:solidFill>
                  <a:srgbClr val="000000"/>
                </a:solidFill>
              </a:rPr>
              <a:t>ansvarar för tutorverksamheten för </a:t>
            </a:r>
            <a:r>
              <a:rPr lang="sv-FI" sz="1600" kern="0" dirty="0" err="1">
                <a:solidFill>
                  <a:srgbClr val="000000"/>
                </a:solidFill>
              </a:rPr>
              <a:t>gulisar</a:t>
            </a:r>
            <a:r>
              <a:rPr lang="sv-FI" sz="1600" kern="0" dirty="0">
                <a:solidFill>
                  <a:srgbClr val="000000"/>
                </a:solidFill>
              </a:rPr>
              <a:t> på svenskspråkiga kandidatlinjen!</a:t>
            </a:r>
          </a:p>
          <a:p>
            <a:pPr marL="342900" indent="-342900">
              <a:buFont typeface="Arial" panose="020B0604020202020204" pitchFamily="34" charset="0"/>
              <a:buChar char="•"/>
            </a:pPr>
            <a:r>
              <a:rPr lang="sv-FI" sz="1600" b="1" kern="0" dirty="0">
                <a:solidFill>
                  <a:srgbClr val="000000"/>
                </a:solidFill>
              </a:rPr>
              <a:t>Förmåner som studentkårsmedlem: </a:t>
            </a:r>
            <a:r>
              <a:rPr lang="sv-FI" sz="1600" kern="0" dirty="0" err="1">
                <a:solidFill>
                  <a:srgbClr val="000000"/>
                </a:solidFill>
              </a:rPr>
              <a:t>Unisport</a:t>
            </a:r>
            <a:r>
              <a:rPr lang="sv-FI" sz="1600" kern="0" dirty="0">
                <a:solidFill>
                  <a:srgbClr val="000000"/>
                </a:solidFill>
              </a:rPr>
              <a:t>, Studenthälsan, Frank studierabatter (lunch, studiematerial, kläder mm), HRT studeranderabatt bland mycket annat!</a:t>
            </a:r>
            <a:endParaRPr lang="en-US" sz="1600" dirty="0"/>
          </a:p>
          <a:p>
            <a:endParaRPr lang="sv-FI" noProof="0" dirty="0"/>
          </a:p>
        </p:txBody>
      </p:sp>
      <p:sp>
        <p:nvSpPr>
          <p:cNvPr id="4" name="Title 3">
            <a:extLst>
              <a:ext uri="{FF2B5EF4-FFF2-40B4-BE49-F238E27FC236}">
                <a16:creationId xmlns:a16="http://schemas.microsoft.com/office/drawing/2014/main" id="{A09D9FD5-C025-F19D-5F83-54626992C628}"/>
              </a:ext>
            </a:extLst>
          </p:cNvPr>
          <p:cNvSpPr>
            <a:spLocks noGrp="1"/>
          </p:cNvSpPr>
          <p:nvPr>
            <p:ph type="title"/>
          </p:nvPr>
        </p:nvSpPr>
        <p:spPr/>
        <p:txBody>
          <a:bodyPr/>
          <a:lstStyle/>
          <a:p>
            <a:r>
              <a:rPr lang="sv-FI" noProof="0" dirty="0"/>
              <a:t>SHS</a:t>
            </a:r>
          </a:p>
        </p:txBody>
      </p:sp>
      <p:sp>
        <p:nvSpPr>
          <p:cNvPr id="5" name="Text Placeholder 4">
            <a:extLst>
              <a:ext uri="{FF2B5EF4-FFF2-40B4-BE49-F238E27FC236}">
                <a16:creationId xmlns:a16="http://schemas.microsoft.com/office/drawing/2014/main" id="{0E983093-51B5-D28A-3B1F-6A8A55E3FBB5}"/>
              </a:ext>
            </a:extLst>
          </p:cNvPr>
          <p:cNvSpPr>
            <a:spLocks noGrp="1"/>
          </p:cNvSpPr>
          <p:nvPr>
            <p:ph type="body" sz="quarter" idx="11"/>
          </p:nvPr>
        </p:nvSpPr>
        <p:spPr/>
        <p:txBody>
          <a:bodyPr/>
          <a:lstStyle/>
          <a:p>
            <a:endParaRPr lang="sv-FI" noProof="0" dirty="0"/>
          </a:p>
        </p:txBody>
      </p:sp>
      <p:pic>
        <p:nvPicPr>
          <p:cNvPr id="8" name="Picture 2" descr="Data protection policy - SHS">
            <a:extLst>
              <a:ext uri="{FF2B5EF4-FFF2-40B4-BE49-F238E27FC236}">
                <a16:creationId xmlns:a16="http://schemas.microsoft.com/office/drawing/2014/main" id="{C71056B9-851C-594F-092F-78DC1FF1B221}"/>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6173430" y="5440433"/>
            <a:ext cx="1238213" cy="12643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04FC23-1DB6-403B-75EF-15FAD9BFC76B}"/>
              </a:ext>
            </a:extLst>
          </p:cNvPr>
          <p:cNvSpPr txBox="1"/>
          <p:nvPr/>
        </p:nvSpPr>
        <p:spPr>
          <a:xfrm>
            <a:off x="1379877" y="6072620"/>
            <a:ext cx="2009554" cy="646331"/>
          </a:xfrm>
          <a:prstGeom prst="rect">
            <a:avLst/>
          </a:prstGeom>
          <a:noFill/>
        </p:spPr>
        <p:txBody>
          <a:bodyPr wrap="square" rtlCol="0">
            <a:spAutoFit/>
          </a:bodyPr>
          <a:lstStyle/>
          <a:p>
            <a:r>
              <a:rPr lang="sv-SE" dirty="0"/>
              <a:t>@shsmoments</a:t>
            </a:r>
          </a:p>
          <a:p>
            <a:r>
              <a:rPr lang="sv-SE" dirty="0"/>
              <a:t>@shsgekko</a:t>
            </a:r>
            <a:endParaRPr lang="sv-FI" dirty="0"/>
          </a:p>
        </p:txBody>
      </p:sp>
      <p:pic>
        <p:nvPicPr>
          <p:cNvPr id="6" name="Bildobjekt 25" descr="A logo of a camera&#10;&#10;Description automatically generated">
            <a:extLst>
              <a:ext uri="{FF2B5EF4-FFF2-40B4-BE49-F238E27FC236}">
                <a16:creationId xmlns:a16="http://schemas.microsoft.com/office/drawing/2014/main" id="{1F9A5916-5031-602D-01B1-70E08CDEA1B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31413" y="6072620"/>
            <a:ext cx="754152" cy="711560"/>
          </a:xfrm>
          <a:prstGeom prst="rect">
            <a:avLst/>
          </a:prstGeom>
        </p:spPr>
      </p:pic>
      <p:pic>
        <p:nvPicPr>
          <p:cNvPr id="9" name="Picture 6" descr="Tiktok Logo Icon PNGs for Free Download">
            <a:extLst>
              <a:ext uri="{FF2B5EF4-FFF2-40B4-BE49-F238E27FC236}">
                <a16:creationId xmlns:a16="http://schemas.microsoft.com/office/drawing/2014/main" id="{BF24B682-8D21-F364-CB3D-8FE76AA34B3F}"/>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54466" y="5996687"/>
            <a:ext cx="861313" cy="86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11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978E9-3C83-6071-512B-706D7512C4D5}"/>
            </a:ext>
          </a:extLst>
        </p:cNvPr>
        <p:cNvGrpSpPr/>
        <p:nvPr/>
      </p:nvGrpSpPr>
      <p:grpSpPr>
        <a:xfrm>
          <a:off x="0" y="0"/>
          <a:ext cx="0" cy="0"/>
          <a:chOff x="0" y="0"/>
          <a:chExt cx="0" cy="0"/>
        </a:xfrm>
      </p:grpSpPr>
      <p:pic>
        <p:nvPicPr>
          <p:cNvPr id="2" name="Picture Placeholder 6" descr="A group of women walking on a brick path&#10;&#10;Description automatically generated">
            <a:extLst>
              <a:ext uri="{FF2B5EF4-FFF2-40B4-BE49-F238E27FC236}">
                <a16:creationId xmlns:a16="http://schemas.microsoft.com/office/drawing/2014/main" id="{AF48441B-1661-47FC-E5DE-C94674318EE1}"/>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val="0"/>
              </a:ext>
            </a:extLst>
          </a:blip>
          <a:srcRect/>
          <a:stretch/>
        </p:blipFill>
        <p:spPr>
          <a:xfrm>
            <a:off x="7747000" y="0"/>
            <a:ext cx="4445000" cy="6858000"/>
          </a:xfrm>
        </p:spPr>
      </p:pic>
      <p:sp>
        <p:nvSpPr>
          <p:cNvPr id="3" name="Subtitle 2">
            <a:extLst>
              <a:ext uri="{FF2B5EF4-FFF2-40B4-BE49-F238E27FC236}">
                <a16:creationId xmlns:a16="http://schemas.microsoft.com/office/drawing/2014/main" id="{E134C654-485A-757B-8A31-15D11258CD71}"/>
              </a:ext>
            </a:extLst>
          </p:cNvPr>
          <p:cNvSpPr>
            <a:spLocks noGrp="1"/>
          </p:cNvSpPr>
          <p:nvPr>
            <p:ph type="subTitle" idx="1"/>
          </p:nvPr>
        </p:nvSpPr>
        <p:spPr>
          <a:xfrm>
            <a:off x="1268325" y="1483189"/>
            <a:ext cx="6291424" cy="4827176"/>
          </a:xfrm>
        </p:spPr>
        <p:txBody>
          <a:bodyPr/>
          <a:lstStyle/>
          <a:p>
            <a:r>
              <a:rPr lang="sv-FI" sz="1600" b="1" dirty="0"/>
              <a:t>SSHV - Studentföreningen vid Svenska handelshögskolan i Vasa</a:t>
            </a:r>
          </a:p>
          <a:p>
            <a:pPr marL="285750" indent="-285750">
              <a:buFont typeface="Arial" panose="020B0604020202020204" pitchFamily="34" charset="0"/>
              <a:buChar char="•"/>
            </a:pPr>
            <a:r>
              <a:rPr lang="sv-FI" sz="1600" dirty="0"/>
              <a:t>De </a:t>
            </a:r>
            <a:r>
              <a:rPr lang="sv-FI" sz="1600" dirty="0" err="1"/>
              <a:t>Hankeiter</a:t>
            </a:r>
            <a:r>
              <a:rPr lang="sv-FI" sz="1600" dirty="0"/>
              <a:t> som studerar på Hanken i Vasa kan förutom det automatiska medlemskapet i SHS även vara en del av SSHV </a:t>
            </a:r>
            <a:r>
              <a:rPr lang="sv-FI" sz="1600" dirty="0" err="1"/>
              <a:t>rf</a:t>
            </a:r>
            <a:r>
              <a:rPr lang="sv-FI" sz="1600" dirty="0"/>
              <a:t>.</a:t>
            </a:r>
          </a:p>
          <a:p>
            <a:pPr marL="285750" indent="-285750">
              <a:buFont typeface="Arial" panose="020B0604020202020204" pitchFamily="34" charset="0"/>
              <a:buChar char="•"/>
            </a:pPr>
            <a:r>
              <a:rPr lang="sv-FI" sz="1600" b="1" dirty="0"/>
              <a:t>Ordnar studieevenemang: </a:t>
            </a:r>
            <a:r>
              <a:rPr lang="sv-FI" sz="1600" dirty="0"/>
              <a:t>idrott, fest, kultur, lobbyverksamhet, företagsbesök – allt du kan tänka dig!</a:t>
            </a:r>
          </a:p>
          <a:p>
            <a:pPr marL="285750" indent="-285750">
              <a:buFont typeface="Arial" panose="020B0604020202020204" pitchFamily="34" charset="0"/>
              <a:buChar char="•"/>
            </a:pPr>
            <a:r>
              <a:rPr lang="sv-FI" sz="1600" dirty="0" err="1"/>
              <a:t>SSHV:s</a:t>
            </a:r>
            <a:r>
              <a:rPr lang="sv-FI" sz="1600" dirty="0"/>
              <a:t> </a:t>
            </a:r>
            <a:r>
              <a:rPr lang="sv-FI" sz="1600" dirty="0" err="1"/>
              <a:t>gulistutorer</a:t>
            </a:r>
            <a:r>
              <a:rPr lang="sv-FI" sz="1600" dirty="0"/>
              <a:t> är ansvariga för tutorverksamheten</a:t>
            </a:r>
          </a:p>
          <a:p>
            <a:pPr marL="285750" indent="-285750">
              <a:buFont typeface="Arial" panose="020B0604020202020204" pitchFamily="34" charset="0"/>
              <a:buChar char="•"/>
            </a:pPr>
            <a:r>
              <a:rPr lang="sv-FI" sz="1600" dirty="0"/>
              <a:t>Förmåner som studentkårsmedlem: Studenthälsan, Frank studierabatter (lunch, studiematerial, kläder)</a:t>
            </a:r>
          </a:p>
          <a:p>
            <a:endParaRPr lang="sv-FI" noProof="0" dirty="0"/>
          </a:p>
        </p:txBody>
      </p:sp>
      <p:sp>
        <p:nvSpPr>
          <p:cNvPr id="4" name="Title 3">
            <a:extLst>
              <a:ext uri="{FF2B5EF4-FFF2-40B4-BE49-F238E27FC236}">
                <a16:creationId xmlns:a16="http://schemas.microsoft.com/office/drawing/2014/main" id="{55BA7E33-C58A-5F57-B37C-BC50CB0347BC}"/>
              </a:ext>
            </a:extLst>
          </p:cNvPr>
          <p:cNvSpPr>
            <a:spLocks noGrp="1"/>
          </p:cNvSpPr>
          <p:nvPr>
            <p:ph type="title"/>
          </p:nvPr>
        </p:nvSpPr>
        <p:spPr/>
        <p:txBody>
          <a:bodyPr/>
          <a:lstStyle/>
          <a:p>
            <a:r>
              <a:rPr lang="sv-FI" noProof="0" dirty="0"/>
              <a:t>SSHV</a:t>
            </a:r>
          </a:p>
        </p:txBody>
      </p:sp>
      <p:sp>
        <p:nvSpPr>
          <p:cNvPr id="5" name="Text Placeholder 4">
            <a:extLst>
              <a:ext uri="{FF2B5EF4-FFF2-40B4-BE49-F238E27FC236}">
                <a16:creationId xmlns:a16="http://schemas.microsoft.com/office/drawing/2014/main" id="{396E6C7B-997A-8BF1-5BAF-53122A008575}"/>
              </a:ext>
            </a:extLst>
          </p:cNvPr>
          <p:cNvSpPr>
            <a:spLocks noGrp="1"/>
          </p:cNvSpPr>
          <p:nvPr>
            <p:ph type="body" sz="quarter" idx="11"/>
          </p:nvPr>
        </p:nvSpPr>
        <p:spPr/>
        <p:txBody>
          <a:bodyPr/>
          <a:lstStyle/>
          <a:p>
            <a:endParaRPr lang="sv-FI" noProof="0" dirty="0"/>
          </a:p>
        </p:txBody>
      </p:sp>
      <p:sp>
        <p:nvSpPr>
          <p:cNvPr id="7" name="TextBox 6">
            <a:extLst>
              <a:ext uri="{FF2B5EF4-FFF2-40B4-BE49-F238E27FC236}">
                <a16:creationId xmlns:a16="http://schemas.microsoft.com/office/drawing/2014/main" id="{A55387E8-56FD-D153-07EA-C097FD399026}"/>
              </a:ext>
            </a:extLst>
          </p:cNvPr>
          <p:cNvSpPr txBox="1"/>
          <p:nvPr/>
        </p:nvSpPr>
        <p:spPr>
          <a:xfrm>
            <a:off x="1379876" y="6072620"/>
            <a:ext cx="2819983" cy="646331"/>
          </a:xfrm>
          <a:prstGeom prst="rect">
            <a:avLst/>
          </a:prstGeom>
          <a:noFill/>
        </p:spPr>
        <p:txBody>
          <a:bodyPr wrap="square" rtlCol="0">
            <a:spAutoFit/>
          </a:bodyPr>
          <a:lstStyle/>
          <a:p>
            <a:r>
              <a:rPr lang="sv-SE" dirty="0"/>
              <a:t>@sshvrf (IG och </a:t>
            </a:r>
            <a:r>
              <a:rPr lang="sv-SE" dirty="0" err="1"/>
              <a:t>Tiktok</a:t>
            </a:r>
            <a:r>
              <a:rPr lang="sv-SE" dirty="0"/>
              <a:t>)</a:t>
            </a:r>
          </a:p>
          <a:p>
            <a:r>
              <a:rPr lang="sv-SE" dirty="0"/>
              <a:t>@sshvgulis (IG)</a:t>
            </a:r>
            <a:endParaRPr lang="sv-FI" dirty="0"/>
          </a:p>
        </p:txBody>
      </p:sp>
      <p:pic>
        <p:nvPicPr>
          <p:cNvPr id="8" name="Bildobjekt 25" descr="A logo of a camera&#10;&#10;Description automatically generated">
            <a:extLst>
              <a:ext uri="{FF2B5EF4-FFF2-40B4-BE49-F238E27FC236}">
                <a16:creationId xmlns:a16="http://schemas.microsoft.com/office/drawing/2014/main" id="{7D3EB0BB-C0A6-6BB3-C9CB-A9B6C8A8D21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1413" y="6072620"/>
            <a:ext cx="754152" cy="711560"/>
          </a:xfrm>
          <a:prstGeom prst="rect">
            <a:avLst/>
          </a:prstGeom>
        </p:spPr>
      </p:pic>
      <p:pic>
        <p:nvPicPr>
          <p:cNvPr id="9" name="Picture 6" descr="Tiktok Logo Icon PNGs for Free Download">
            <a:extLst>
              <a:ext uri="{FF2B5EF4-FFF2-40B4-BE49-F238E27FC236}">
                <a16:creationId xmlns:a16="http://schemas.microsoft.com/office/drawing/2014/main" id="{181372C9-C390-8CAD-AF5E-4B340C08293D}"/>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54466" y="5996687"/>
            <a:ext cx="861313" cy="8613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yheter - SSHV">
            <a:extLst>
              <a:ext uri="{FF2B5EF4-FFF2-40B4-BE49-F238E27FC236}">
                <a16:creationId xmlns:a16="http://schemas.microsoft.com/office/drawing/2014/main" id="{9E8890F7-52E6-8F92-AEB6-193D2156AA39}"/>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231802" y="5397943"/>
            <a:ext cx="1186239" cy="118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634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posing for a photo&#10;&#10;AI-generated content may be incorrect.">
            <a:extLst>
              <a:ext uri="{FF2B5EF4-FFF2-40B4-BE49-F238E27FC236}">
                <a16:creationId xmlns:a16="http://schemas.microsoft.com/office/drawing/2014/main" id="{840B85B8-4941-E0D5-9F4D-8B69DA024265}"/>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a:xfrm>
            <a:off x="7747000" y="0"/>
            <a:ext cx="4445000" cy="6858000"/>
          </a:xfrm>
        </p:spPr>
      </p:pic>
      <p:sp>
        <p:nvSpPr>
          <p:cNvPr id="3" name="Subtitle 2">
            <a:extLst>
              <a:ext uri="{FF2B5EF4-FFF2-40B4-BE49-F238E27FC236}">
                <a16:creationId xmlns:a16="http://schemas.microsoft.com/office/drawing/2014/main" id="{CEF0C7E6-D394-7F26-2B7C-0FE4D535BBA2}"/>
              </a:ext>
            </a:extLst>
          </p:cNvPr>
          <p:cNvSpPr>
            <a:spLocks noGrp="1"/>
          </p:cNvSpPr>
          <p:nvPr>
            <p:ph type="subTitle" idx="1"/>
          </p:nvPr>
        </p:nvSpPr>
        <p:spPr>
          <a:xfrm>
            <a:off x="1268325" y="1483189"/>
            <a:ext cx="5406795" cy="4827176"/>
          </a:xfrm>
        </p:spPr>
        <p:txBody>
          <a:bodyPr/>
          <a:lstStyle/>
          <a:p>
            <a:pPr marL="285750" indent="-285750">
              <a:buFont typeface="Arial" panose="020B0604020202020204" pitchFamily="34" charset="0"/>
              <a:buChar char="•"/>
            </a:pPr>
            <a:r>
              <a:rPr lang="sv-FI" sz="1800" dirty="0"/>
              <a:t>Den enda handelshögskolan med en obligatorisk utbytestermin – vilket garanterar internationell erfarenhet för alla studenter</a:t>
            </a:r>
          </a:p>
          <a:p>
            <a:pPr marL="285750" indent="-285750">
              <a:buFont typeface="Arial" panose="020B0604020202020204" pitchFamily="34" charset="0"/>
              <a:buChar char="•"/>
            </a:pPr>
            <a:r>
              <a:rPr lang="sv-FI" sz="1800" dirty="0"/>
              <a:t>Varje år kommer cirka 200 utbytesstudenter till Hanken och lämnar som ambassadörer – 98 % skulle rekommendera sin upplevelse</a:t>
            </a:r>
          </a:p>
          <a:p>
            <a:pPr marL="285750" indent="-285750">
              <a:buFont typeface="Arial" panose="020B0604020202020204" pitchFamily="34" charset="0"/>
              <a:buChar char="•"/>
            </a:pPr>
            <a:r>
              <a:rPr lang="sv-FI" sz="1800" dirty="0"/>
              <a:t>Vi har ett ökande antal internationella studenter.</a:t>
            </a:r>
          </a:p>
          <a:p>
            <a:pPr marL="742950" lvl="1" indent="-285750" algn="l">
              <a:buFont typeface="Arial" panose="020B0604020202020204" pitchFamily="34" charset="0"/>
              <a:buChar char="•"/>
            </a:pPr>
            <a:r>
              <a:rPr lang="sv-FI" sz="1600" dirty="0"/>
              <a:t>Genom vårt integrationsprogram, som inkluderar studier i de inhemska språken, strävar vi efter att en betydande andel av våra utexaminerade bygger ett liv i Finland</a:t>
            </a:r>
          </a:p>
          <a:p>
            <a:endParaRPr lang="sv-FI" dirty="0"/>
          </a:p>
        </p:txBody>
      </p:sp>
      <p:sp>
        <p:nvSpPr>
          <p:cNvPr id="4" name="Title 3">
            <a:extLst>
              <a:ext uri="{FF2B5EF4-FFF2-40B4-BE49-F238E27FC236}">
                <a16:creationId xmlns:a16="http://schemas.microsoft.com/office/drawing/2014/main" id="{5A7B51B4-F432-53BD-C6BA-4838B235C843}"/>
              </a:ext>
            </a:extLst>
          </p:cNvPr>
          <p:cNvSpPr>
            <a:spLocks noGrp="1"/>
          </p:cNvSpPr>
          <p:nvPr>
            <p:ph type="title"/>
          </p:nvPr>
        </p:nvSpPr>
        <p:spPr/>
        <p:txBody>
          <a:bodyPr/>
          <a:lstStyle/>
          <a:p>
            <a:r>
              <a:rPr lang="sv-FI" dirty="0"/>
              <a:t>INTERNATIONELL MILJÖ</a:t>
            </a:r>
          </a:p>
        </p:txBody>
      </p:sp>
      <p:sp>
        <p:nvSpPr>
          <p:cNvPr id="5" name="Text Placeholder 4">
            <a:extLst>
              <a:ext uri="{FF2B5EF4-FFF2-40B4-BE49-F238E27FC236}">
                <a16:creationId xmlns:a16="http://schemas.microsoft.com/office/drawing/2014/main" id="{0821A2B1-B04C-71F7-090C-5F942191FB66}"/>
              </a:ext>
            </a:extLst>
          </p:cNvPr>
          <p:cNvSpPr>
            <a:spLocks noGrp="1"/>
          </p:cNvSpPr>
          <p:nvPr>
            <p:ph type="body" sz="quarter" idx="11"/>
          </p:nvPr>
        </p:nvSpPr>
        <p:spPr/>
        <p:txBody>
          <a:bodyPr/>
          <a:lstStyle/>
          <a:p>
            <a:endParaRPr lang="sv-FI"/>
          </a:p>
        </p:txBody>
      </p:sp>
    </p:spTree>
    <p:extLst>
      <p:ext uri="{BB962C8B-B14F-4D97-AF65-F5344CB8AC3E}">
        <p14:creationId xmlns:p14="http://schemas.microsoft.com/office/powerpoint/2010/main" val="59726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3EC28-1FC3-D87E-02F9-7C9DCF1AEC66}"/>
              </a:ext>
            </a:extLst>
          </p:cNvPr>
          <p:cNvSpPr>
            <a:spLocks noGrp="1"/>
          </p:cNvSpPr>
          <p:nvPr>
            <p:ph type="title"/>
          </p:nvPr>
        </p:nvSpPr>
        <p:spPr/>
        <p:txBody>
          <a:bodyPr/>
          <a:lstStyle/>
          <a:p>
            <a:r>
              <a:rPr lang="sv-FI" noProof="0" dirty="0"/>
              <a:t>UTLANDSVISTELSE</a:t>
            </a:r>
          </a:p>
        </p:txBody>
      </p:sp>
      <p:pic>
        <p:nvPicPr>
          <p:cNvPr id="16" name="Picture Placeholder 15" descr="A group of people sitting around a table&#10;&#10;AI-generated content may be incorrect.">
            <a:extLst>
              <a:ext uri="{FF2B5EF4-FFF2-40B4-BE49-F238E27FC236}">
                <a16:creationId xmlns:a16="http://schemas.microsoft.com/office/drawing/2014/main" id="{42E77CD3-FA94-B446-EC4D-FAEDBCEF9C06}"/>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a:xfrm>
            <a:off x="7747000" y="0"/>
            <a:ext cx="4445000" cy="6858000"/>
          </a:xfrm>
        </p:spPr>
      </p:pic>
      <p:sp>
        <p:nvSpPr>
          <p:cNvPr id="4" name="Text Placeholder 3">
            <a:extLst>
              <a:ext uri="{FF2B5EF4-FFF2-40B4-BE49-F238E27FC236}">
                <a16:creationId xmlns:a16="http://schemas.microsoft.com/office/drawing/2014/main" id="{E633FCF2-F238-90FD-F101-0CF876B730CC}"/>
              </a:ext>
            </a:extLst>
          </p:cNvPr>
          <p:cNvSpPr>
            <a:spLocks noGrp="1"/>
          </p:cNvSpPr>
          <p:nvPr>
            <p:ph type="body" sz="quarter" idx="11"/>
          </p:nvPr>
        </p:nvSpPr>
        <p:spPr/>
        <p:txBody>
          <a:bodyPr/>
          <a:lstStyle/>
          <a:p>
            <a:endParaRPr lang="sv-FI" noProof="0" dirty="0"/>
          </a:p>
        </p:txBody>
      </p:sp>
      <p:sp>
        <p:nvSpPr>
          <p:cNvPr id="6" name="Subtitle 5">
            <a:extLst>
              <a:ext uri="{FF2B5EF4-FFF2-40B4-BE49-F238E27FC236}">
                <a16:creationId xmlns:a16="http://schemas.microsoft.com/office/drawing/2014/main" id="{755DE6F2-F74B-029F-12A9-8B9988003744}"/>
              </a:ext>
            </a:extLst>
          </p:cNvPr>
          <p:cNvSpPr>
            <a:spLocks noGrp="1"/>
          </p:cNvSpPr>
          <p:nvPr>
            <p:ph type="subTitle" idx="1"/>
          </p:nvPr>
        </p:nvSpPr>
        <p:spPr>
          <a:xfrm>
            <a:off x="1268325" y="1483189"/>
            <a:ext cx="5938233" cy="5073059"/>
          </a:xfrm>
        </p:spPr>
        <p:txBody>
          <a:bodyPr/>
          <a:lstStyle/>
          <a:p>
            <a:pPr marL="285750" indent="-285750">
              <a:buFont typeface="Arial" panose="020B0604020202020204" pitchFamily="34" charset="0"/>
              <a:buChar char="•"/>
            </a:pPr>
            <a:r>
              <a:rPr lang="sv-FI" noProof="0" dirty="0"/>
              <a:t>Kandidatprogrammet inkluderar en obligatorisk utlandsvistelse i form av studier eller praktik</a:t>
            </a:r>
          </a:p>
          <a:p>
            <a:pPr marL="285750" indent="-285750">
              <a:buFont typeface="Arial" panose="020B0604020202020204" pitchFamily="34" charset="0"/>
              <a:buChar char="•"/>
            </a:pPr>
            <a:r>
              <a:rPr lang="sv-FI" noProof="0" dirty="0"/>
              <a:t>Inom det engelskspråkiga kandidatprogrammet kan utlandsvistelsen ersättas med en integrationsstudiehelhet på vissa grunder</a:t>
            </a:r>
          </a:p>
          <a:p>
            <a:r>
              <a:rPr lang="sv-FI" b="1" noProof="0" dirty="0"/>
              <a:t>Hankens utbyte</a:t>
            </a:r>
          </a:p>
          <a:p>
            <a:pPr marL="285750" indent="-285750">
              <a:buFont typeface="Arial" panose="020B0604020202020204" pitchFamily="34" charset="0"/>
              <a:buChar char="•"/>
            </a:pPr>
            <a:r>
              <a:rPr lang="sv-FI" noProof="0" dirty="0"/>
              <a:t>Utbytet baseras på ömsesidiga bilaterala avtal med partneruniversiteten</a:t>
            </a:r>
          </a:p>
          <a:p>
            <a:pPr marL="285750" indent="-285750">
              <a:buFont typeface="Arial" panose="020B0604020202020204" pitchFamily="34" charset="0"/>
              <a:buChar char="•"/>
            </a:pPr>
            <a:r>
              <a:rPr lang="sv-FI" noProof="0" dirty="0"/>
              <a:t>Hanken har över 100 partneruniversitet runt om i världen:</a:t>
            </a:r>
          </a:p>
          <a:p>
            <a:pPr marL="971550" lvl="1" indent="-285750"/>
            <a:r>
              <a:rPr lang="sv-FI" noProof="0" dirty="0"/>
              <a:t>I Europa, Afrika, Amerika, Asien och Oceanien</a:t>
            </a:r>
            <a:endParaRPr lang="sv-FI" dirty="0"/>
          </a:p>
          <a:p>
            <a:pPr marL="285750" indent="-285750">
              <a:buFont typeface="Arial" panose="020B0604020202020204" pitchFamily="34" charset="0"/>
              <a:buChar char="•"/>
            </a:pPr>
            <a:r>
              <a:rPr lang="sv-FI" noProof="0" dirty="0"/>
              <a:t>Hanken attraherar studenter från partneruniversitet och välkomnar varje år utbytesstudenter från många länder och partneruniversitet</a:t>
            </a:r>
          </a:p>
          <a:p>
            <a:pPr marL="285750" indent="-285750">
              <a:buFont typeface="Arial" panose="020B0604020202020204" pitchFamily="34" charset="0"/>
              <a:buChar char="•"/>
            </a:pPr>
            <a:endParaRPr lang="sv-FI" noProof="0" dirty="0"/>
          </a:p>
        </p:txBody>
      </p:sp>
    </p:spTree>
    <p:extLst>
      <p:ext uri="{BB962C8B-B14F-4D97-AF65-F5344CB8AC3E}">
        <p14:creationId xmlns:p14="http://schemas.microsoft.com/office/powerpoint/2010/main" val="3107223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7B22E8-FE83-78E8-CEA7-D94BAFBD71DB}"/>
              </a:ext>
            </a:extLst>
          </p:cNvPr>
          <p:cNvSpPr>
            <a:spLocks noGrp="1"/>
          </p:cNvSpPr>
          <p:nvPr>
            <p:ph type="title"/>
          </p:nvPr>
        </p:nvSpPr>
        <p:spPr>
          <a:xfrm>
            <a:off x="708238" y="813740"/>
            <a:ext cx="10085475" cy="711881"/>
          </a:xfrm>
        </p:spPr>
        <p:txBody>
          <a:bodyPr/>
          <a:lstStyle/>
          <a:p>
            <a:r>
              <a:rPr lang="sv-FI" noProof="0" dirty="0"/>
              <a:t>UTBYTESERFARENHETER</a:t>
            </a:r>
          </a:p>
        </p:txBody>
      </p:sp>
      <p:sp>
        <p:nvSpPr>
          <p:cNvPr id="4" name="TextBox 3">
            <a:extLst>
              <a:ext uri="{FF2B5EF4-FFF2-40B4-BE49-F238E27FC236}">
                <a16:creationId xmlns:a16="http://schemas.microsoft.com/office/drawing/2014/main" id="{971C7C3A-526D-8A93-13FA-80285C4F7ADB}"/>
              </a:ext>
            </a:extLst>
          </p:cNvPr>
          <p:cNvSpPr txBox="1"/>
          <p:nvPr/>
        </p:nvSpPr>
        <p:spPr>
          <a:xfrm>
            <a:off x="355148" y="4013395"/>
            <a:ext cx="3256229" cy="2031325"/>
          </a:xfrm>
          <a:prstGeom prst="rect">
            <a:avLst/>
          </a:prstGeom>
          <a:noFill/>
        </p:spPr>
        <p:txBody>
          <a:bodyPr wrap="square" rtlCol="0">
            <a:spAutoFit/>
          </a:bodyPr>
          <a:lstStyle/>
          <a:p>
            <a:pPr algn="ctr"/>
            <a:r>
              <a:rPr lang="sv-FI" sz="1400" i="1" dirty="0"/>
              <a:t>Hong Kong hade allting jag kunde önska mig av mitt utbyte -  oslagbar utbytesgemenskap, fint och stort campus mitt i centrum, händelserik och livlig storstad samt en fin natur med stränder och berg.</a:t>
            </a:r>
            <a:br>
              <a:rPr lang="sv-FI" sz="1400" i="1" dirty="0"/>
            </a:br>
            <a:br>
              <a:rPr lang="sv-FI" sz="1400" i="1" dirty="0"/>
            </a:br>
            <a:r>
              <a:rPr lang="sv-SE" sz="1400" i="1" dirty="0"/>
              <a:t>Ville Ruokonen om </a:t>
            </a:r>
            <a:r>
              <a:rPr lang="sv-FI" sz="1400" b="1" i="1" dirty="0"/>
              <a:t>The Hong Kong </a:t>
            </a:r>
            <a:r>
              <a:rPr lang="sv-FI" sz="1400" b="1" i="1" dirty="0" err="1"/>
              <a:t>Polytechnic</a:t>
            </a:r>
            <a:r>
              <a:rPr lang="sv-FI" sz="1400" b="1" i="1" dirty="0"/>
              <a:t> University</a:t>
            </a:r>
          </a:p>
        </p:txBody>
      </p:sp>
      <p:sp>
        <p:nvSpPr>
          <p:cNvPr id="5" name="TextBox 4">
            <a:extLst>
              <a:ext uri="{FF2B5EF4-FFF2-40B4-BE49-F238E27FC236}">
                <a16:creationId xmlns:a16="http://schemas.microsoft.com/office/drawing/2014/main" id="{33539DAF-AC36-39A6-AE40-06126B661B4E}"/>
              </a:ext>
            </a:extLst>
          </p:cNvPr>
          <p:cNvSpPr txBox="1"/>
          <p:nvPr/>
        </p:nvSpPr>
        <p:spPr>
          <a:xfrm>
            <a:off x="4159388" y="3947771"/>
            <a:ext cx="3443095" cy="2462213"/>
          </a:xfrm>
          <a:prstGeom prst="rect">
            <a:avLst/>
          </a:prstGeom>
          <a:noFill/>
        </p:spPr>
        <p:txBody>
          <a:bodyPr wrap="square" rtlCol="0">
            <a:spAutoFit/>
          </a:bodyPr>
          <a:lstStyle/>
          <a:p>
            <a:pPr algn="ctr"/>
            <a:r>
              <a:rPr lang="sv-FI" sz="1400" i="1" dirty="0"/>
              <a:t>För mig var utbyte i Lugano en otrolig upplevelse! Både att få uppleva att bo i ett nytt land men också alla härliga människor jag träffade är saker jag kommer att minnas för evigt! Att kunna utforska både Schweiz och Italien var en stor fördel i Lugano, och bidrog till många roliga resor! </a:t>
            </a:r>
          </a:p>
          <a:p>
            <a:pPr algn="ctr"/>
            <a:endParaRPr lang="sv-FI" sz="1400" i="1" dirty="0"/>
          </a:p>
          <a:p>
            <a:pPr algn="ctr"/>
            <a:r>
              <a:rPr lang="sv-FI" sz="1400" i="1" dirty="0"/>
              <a:t> </a:t>
            </a:r>
            <a:r>
              <a:rPr lang="sv-SE" sz="1400" i="1" dirty="0"/>
              <a:t>Frida Winberg om </a:t>
            </a:r>
            <a:r>
              <a:rPr lang="it-IT" sz="1400" b="1" i="1" dirty="0"/>
              <a:t>USI Università della Svizzera Italiana</a:t>
            </a:r>
            <a:endParaRPr lang="sv-FI" sz="1400" b="1" i="1" dirty="0"/>
          </a:p>
        </p:txBody>
      </p:sp>
      <p:sp>
        <p:nvSpPr>
          <p:cNvPr id="6" name="TextBox 5">
            <a:extLst>
              <a:ext uri="{FF2B5EF4-FFF2-40B4-BE49-F238E27FC236}">
                <a16:creationId xmlns:a16="http://schemas.microsoft.com/office/drawing/2014/main" id="{9A3A1088-64DB-19DD-6215-54DD49F5ADE9}"/>
              </a:ext>
            </a:extLst>
          </p:cNvPr>
          <p:cNvSpPr txBox="1"/>
          <p:nvPr/>
        </p:nvSpPr>
        <p:spPr>
          <a:xfrm>
            <a:off x="8213869" y="3947771"/>
            <a:ext cx="3418678" cy="2369880"/>
          </a:xfrm>
          <a:prstGeom prst="rect">
            <a:avLst/>
          </a:prstGeom>
          <a:noFill/>
        </p:spPr>
        <p:txBody>
          <a:bodyPr wrap="square" rtlCol="0">
            <a:spAutoFit/>
          </a:bodyPr>
          <a:lstStyle/>
          <a:p>
            <a:pPr algn="ctr"/>
            <a:r>
              <a:rPr lang="sv-FI" sz="1200" i="1" dirty="0"/>
              <a:t>Tiden i Montréal var fantastisk, och staden är än i dag som mitt andra hem. Montréal är enorm storstad som bjöd på både kultur (främst vad språken och deras historia hade att bjuda på) samt liv och otrolig natur. Universitetets utbyteskommitté ordnade veckovis allt från evenemang till resor - både inom Kanada och utomlands. De otroliga människorna jag träffade från alla världens hörn har gett mig vänner för livet, och är evigt tacksam för upplevelsen! </a:t>
            </a:r>
            <a:br>
              <a:rPr lang="sv-FI" sz="1400" i="1" dirty="0"/>
            </a:br>
            <a:br>
              <a:rPr lang="sv-FI" sz="1400" i="1" dirty="0"/>
            </a:br>
            <a:r>
              <a:rPr lang="sv-SE" sz="1400" i="1" dirty="0" err="1"/>
              <a:t>Nicolina</a:t>
            </a:r>
            <a:r>
              <a:rPr lang="sv-SE" sz="1400" i="1" dirty="0"/>
              <a:t> Rosvall om </a:t>
            </a:r>
            <a:r>
              <a:rPr lang="sv-FI" sz="1400" b="1" i="1" dirty="0"/>
              <a:t>HEC Montréal</a:t>
            </a:r>
          </a:p>
        </p:txBody>
      </p:sp>
      <p:pic>
        <p:nvPicPr>
          <p:cNvPr id="7" name="Picture 6" descr="A person standing on a railing with a city in the background&#10;&#10;Description automatically generated">
            <a:extLst>
              <a:ext uri="{FF2B5EF4-FFF2-40B4-BE49-F238E27FC236}">
                <a16:creationId xmlns:a16="http://schemas.microsoft.com/office/drawing/2014/main" id="{CFD9A315-08D7-0444-59A9-37B59024CB8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871962" y="1613721"/>
            <a:ext cx="2017949" cy="2157851"/>
          </a:xfrm>
          <a:prstGeom prst="rect">
            <a:avLst/>
          </a:prstGeom>
        </p:spPr>
      </p:pic>
      <p:pic>
        <p:nvPicPr>
          <p:cNvPr id="8" name="Picture 2">
            <a:extLst>
              <a:ext uri="{FF2B5EF4-FFF2-40B4-BE49-F238E27FC236}">
                <a16:creationId xmlns:a16="http://schemas.microsoft.com/office/drawing/2014/main" id="{EC25D9DF-9C19-C5FB-9C91-C481D8EC8E67}"/>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988809" y="1613500"/>
            <a:ext cx="1862155" cy="21201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0DCD607F-E3D2-263C-B12F-B063CAC0F507}"/>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867521" y="1613500"/>
            <a:ext cx="2111374" cy="215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44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BF7C8-4802-B452-F27A-1D766793417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2AEC250-B44F-51B2-0902-03955919A8CE}"/>
              </a:ext>
            </a:extLst>
          </p:cNvPr>
          <p:cNvSpPr>
            <a:spLocks noGrp="1"/>
          </p:cNvSpPr>
          <p:nvPr>
            <p:ph type="body" sz="quarter" idx="11"/>
          </p:nvPr>
        </p:nvSpPr>
        <p:spPr/>
        <p:txBody>
          <a:bodyPr/>
          <a:lstStyle/>
          <a:p>
            <a:endParaRPr lang="sv-FI" noProof="0" dirty="0"/>
          </a:p>
        </p:txBody>
      </p:sp>
      <p:sp>
        <p:nvSpPr>
          <p:cNvPr id="3" name="Title 2">
            <a:extLst>
              <a:ext uri="{FF2B5EF4-FFF2-40B4-BE49-F238E27FC236}">
                <a16:creationId xmlns:a16="http://schemas.microsoft.com/office/drawing/2014/main" id="{A95E6A5F-58AE-82B5-55EA-C115923881A3}"/>
              </a:ext>
            </a:extLst>
          </p:cNvPr>
          <p:cNvSpPr>
            <a:spLocks noGrp="1"/>
          </p:cNvSpPr>
          <p:nvPr>
            <p:ph type="title"/>
          </p:nvPr>
        </p:nvSpPr>
        <p:spPr>
          <a:xfrm>
            <a:off x="1053262" y="2499236"/>
            <a:ext cx="10085475" cy="919670"/>
          </a:xfrm>
        </p:spPr>
        <p:txBody>
          <a:bodyPr/>
          <a:lstStyle/>
          <a:p>
            <a:r>
              <a:rPr lang="sv-FI" noProof="0" dirty="0"/>
              <a:t>PROGRAM OCH EXAMENSSTRUKTUR</a:t>
            </a:r>
          </a:p>
        </p:txBody>
      </p:sp>
      <p:sp>
        <p:nvSpPr>
          <p:cNvPr id="4" name="Subtitle 3">
            <a:extLst>
              <a:ext uri="{FF2B5EF4-FFF2-40B4-BE49-F238E27FC236}">
                <a16:creationId xmlns:a16="http://schemas.microsoft.com/office/drawing/2014/main" id="{9D5F9F15-C22D-AED9-C18C-93AEE03E05E8}"/>
              </a:ext>
            </a:extLst>
          </p:cNvPr>
          <p:cNvSpPr>
            <a:spLocks noGrp="1"/>
          </p:cNvSpPr>
          <p:nvPr>
            <p:ph type="subTitle" idx="1"/>
          </p:nvPr>
        </p:nvSpPr>
        <p:spPr>
          <a:xfrm>
            <a:off x="1053262" y="3749106"/>
            <a:ext cx="10085475" cy="1043458"/>
          </a:xfrm>
        </p:spPr>
        <p:txBody>
          <a:bodyPr/>
          <a:lstStyle/>
          <a:p>
            <a:endParaRPr lang="sv-FI" noProof="0" dirty="0"/>
          </a:p>
        </p:txBody>
      </p:sp>
    </p:spTree>
    <p:extLst>
      <p:ext uri="{BB962C8B-B14F-4D97-AF65-F5344CB8AC3E}">
        <p14:creationId xmlns:p14="http://schemas.microsoft.com/office/powerpoint/2010/main" val="4012424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3BC03F-D974-1D91-07A1-0FBCB25FB761}"/>
              </a:ext>
            </a:extLst>
          </p:cNvPr>
          <p:cNvSpPr>
            <a:spLocks noGrp="1"/>
          </p:cNvSpPr>
          <p:nvPr>
            <p:ph type="body" sz="quarter" idx="11"/>
          </p:nvPr>
        </p:nvSpPr>
        <p:spPr/>
        <p:txBody>
          <a:bodyPr/>
          <a:lstStyle/>
          <a:p>
            <a:endParaRPr lang="sv-FI" noProof="0" dirty="0"/>
          </a:p>
        </p:txBody>
      </p:sp>
      <p:sp>
        <p:nvSpPr>
          <p:cNvPr id="5" name="Title 2">
            <a:extLst>
              <a:ext uri="{FF2B5EF4-FFF2-40B4-BE49-F238E27FC236}">
                <a16:creationId xmlns:a16="http://schemas.microsoft.com/office/drawing/2014/main" id="{AA7D8B59-0AB2-99A3-FC29-8CB80288891E}"/>
              </a:ext>
            </a:extLst>
          </p:cNvPr>
          <p:cNvSpPr>
            <a:spLocks noGrp="1"/>
          </p:cNvSpPr>
          <p:nvPr>
            <p:ph type="title"/>
          </p:nvPr>
        </p:nvSpPr>
        <p:spPr>
          <a:xfrm>
            <a:off x="838200" y="771525"/>
            <a:ext cx="10085388" cy="711200"/>
          </a:xfrm>
        </p:spPr>
        <p:txBody>
          <a:bodyPr/>
          <a:lstStyle/>
          <a:p>
            <a:r>
              <a:rPr lang="sv-FI" noProof="0" dirty="0"/>
              <a:t>Program och examen</a:t>
            </a:r>
            <a:endParaRPr lang="sv-FI" b="0" noProof="0" dirty="0">
              <a:latin typeface="+mn-lt"/>
            </a:endParaRPr>
          </a:p>
        </p:txBody>
      </p:sp>
      <p:sp>
        <p:nvSpPr>
          <p:cNvPr id="6" name="Text Placeholder 6">
            <a:extLst>
              <a:ext uri="{FF2B5EF4-FFF2-40B4-BE49-F238E27FC236}">
                <a16:creationId xmlns:a16="http://schemas.microsoft.com/office/drawing/2014/main" id="{708EC95F-3767-71D6-1946-F5F6CA010928}"/>
              </a:ext>
            </a:extLst>
          </p:cNvPr>
          <p:cNvSpPr>
            <a:spLocks noGrp="1"/>
          </p:cNvSpPr>
          <p:nvPr>
            <p:ph type="subTitle" idx="1"/>
          </p:nvPr>
        </p:nvSpPr>
        <p:spPr>
          <a:xfrm>
            <a:off x="908194" y="1482725"/>
            <a:ext cx="10445606" cy="5073650"/>
          </a:xfrm>
        </p:spPr>
        <p:txBody>
          <a:bodyPr/>
          <a:lstStyle/>
          <a:p>
            <a:pPr>
              <a:lnSpc>
                <a:spcPct val="100000"/>
              </a:lnSpc>
              <a:buClr>
                <a:schemeClr val="tx1"/>
              </a:buClr>
            </a:pPr>
            <a:r>
              <a:rPr lang="sv-FI" sz="1600" b="1" noProof="0" dirty="0"/>
              <a:t>Kandidatprogram </a:t>
            </a:r>
          </a:p>
          <a:p>
            <a:pPr marL="285750" indent="-285750">
              <a:lnSpc>
                <a:spcPct val="100000"/>
              </a:lnSpc>
              <a:buClr>
                <a:schemeClr val="tx1"/>
              </a:buClr>
              <a:buFont typeface="Arial" panose="020B0604020202020204" pitchFamily="34" charset="0"/>
              <a:buChar char="•"/>
            </a:pPr>
            <a:r>
              <a:rPr lang="sv-FI" sz="1600" noProof="0" dirty="0"/>
              <a:t>Det svenskspråkiga programmet (revideras 2025): Grundkurser på svenska och övriga kurser på svenska och engelska (Helsingfors och Vasa campus), 300+ studenter per år (inklusive10-20 från Sverige)</a:t>
            </a:r>
          </a:p>
          <a:p>
            <a:pPr marL="285750" indent="-285750">
              <a:lnSpc>
                <a:spcPct val="100000"/>
              </a:lnSpc>
              <a:spcAft>
                <a:spcPts val="1800"/>
              </a:spcAft>
              <a:buClr>
                <a:schemeClr val="tx1"/>
              </a:buClr>
              <a:buFont typeface="Arial" panose="020B0604020202020204" pitchFamily="34" charset="0"/>
              <a:buChar char="•"/>
            </a:pPr>
            <a:r>
              <a:rPr lang="sv-FI" sz="1600" noProof="0" dirty="0"/>
              <a:t>Bachelor in Business </a:t>
            </a:r>
            <a:r>
              <a:rPr lang="sv-FI" sz="1600" noProof="0" dirty="0" err="1"/>
              <a:t>programme</a:t>
            </a:r>
            <a:r>
              <a:rPr lang="sv-FI" sz="1600" noProof="0" dirty="0"/>
              <a:t> på engelska, 2024- (Helsingfors campus), 80 studenter</a:t>
            </a:r>
          </a:p>
          <a:p>
            <a:pPr>
              <a:lnSpc>
                <a:spcPct val="100000"/>
              </a:lnSpc>
              <a:buClr>
                <a:schemeClr val="tx1"/>
              </a:buClr>
            </a:pPr>
            <a:r>
              <a:rPr lang="sv-FI" sz="1600" b="1" noProof="0" dirty="0"/>
              <a:t>Magisterprogram </a:t>
            </a:r>
          </a:p>
          <a:p>
            <a:pPr marL="285750" indent="-285750">
              <a:lnSpc>
                <a:spcPct val="100000"/>
              </a:lnSpc>
              <a:buClr>
                <a:schemeClr val="tx1"/>
              </a:buClr>
              <a:buFont typeface="Arial" panose="020B0604020202020204" pitchFamily="34" charset="0"/>
              <a:buChar char="•"/>
            </a:pPr>
            <a:r>
              <a:rPr lang="sv-FI" sz="1600" noProof="0" dirty="0"/>
              <a:t>Kandidatstudenter fortsätter sina studier+ separat antagning för programmen på svenska och engelska (Helsingfors &amp; Vasa campus), </a:t>
            </a:r>
          </a:p>
          <a:p>
            <a:pPr marL="285750" indent="-285750">
              <a:lnSpc>
                <a:spcPct val="100000"/>
              </a:lnSpc>
              <a:buClr>
                <a:schemeClr val="tx1"/>
              </a:buClr>
              <a:buFont typeface="Arial" panose="020B0604020202020204" pitchFamily="34" charset="0"/>
              <a:buChar char="•"/>
            </a:pPr>
            <a:r>
              <a:rPr lang="sv-FI" sz="1600" noProof="0" dirty="0"/>
              <a:t>Man kan söka in direkt till ett svenskspråkigt magisterprogram (120 sp, 2 år)</a:t>
            </a:r>
          </a:p>
          <a:p>
            <a:pPr marL="285750" indent="-285750">
              <a:lnSpc>
                <a:spcPct val="100000"/>
              </a:lnSpc>
              <a:buClr>
                <a:schemeClr val="tx1"/>
              </a:buClr>
              <a:buFont typeface="Arial" panose="020B0604020202020204" pitchFamily="34" charset="0"/>
              <a:buChar char="•"/>
            </a:pPr>
            <a:r>
              <a:rPr lang="sv-FI" sz="1600" noProof="0" dirty="0"/>
              <a:t>Nytt ettårigt magisterprogram ‘</a:t>
            </a:r>
            <a:r>
              <a:rPr lang="sv-FI" sz="1600" i="1" noProof="0" dirty="0" err="1"/>
              <a:t>Financial</a:t>
            </a:r>
            <a:r>
              <a:rPr lang="sv-FI" sz="1600" i="1" noProof="0" dirty="0"/>
              <a:t> </a:t>
            </a:r>
            <a:r>
              <a:rPr lang="sv-FI" sz="1600" i="1" noProof="0" dirty="0" err="1"/>
              <a:t>Analysis</a:t>
            </a:r>
            <a:r>
              <a:rPr lang="sv-FI" sz="1600" i="1" noProof="0" dirty="0"/>
              <a:t> and </a:t>
            </a:r>
            <a:r>
              <a:rPr lang="sv-FI" sz="1600" i="1" noProof="0" dirty="0" err="1"/>
              <a:t>Sustainability</a:t>
            </a:r>
            <a:r>
              <a:rPr lang="sv-FI" sz="1600" i="1" noProof="0" dirty="0"/>
              <a:t> </a:t>
            </a:r>
            <a:r>
              <a:rPr lang="sv-FI" sz="1600" i="1" noProof="0" dirty="0" err="1"/>
              <a:t>Reporting</a:t>
            </a:r>
            <a:r>
              <a:rPr lang="sv-FI" sz="1600" noProof="0" dirty="0"/>
              <a:t>’ </a:t>
            </a:r>
            <a:r>
              <a:rPr lang="sv-FI" sz="1600" noProof="0" dirty="0" err="1"/>
              <a:t>tillsamans</a:t>
            </a:r>
            <a:r>
              <a:rPr lang="sv-FI" sz="1600" noProof="0" dirty="0"/>
              <a:t> med Umeå Universitet, 2025- (Vasa campus),  60 platser </a:t>
            </a:r>
            <a:endParaRPr lang="sv-FI" sz="1600" dirty="0"/>
          </a:p>
          <a:p>
            <a:pPr>
              <a:lnSpc>
                <a:spcPct val="100000"/>
              </a:lnSpc>
              <a:buClr>
                <a:schemeClr val="tx1"/>
              </a:buClr>
            </a:pPr>
            <a:r>
              <a:rPr lang="sv-FI" sz="1600" b="1" dirty="0"/>
              <a:t>Doktorsprogrammet </a:t>
            </a:r>
            <a:r>
              <a:rPr lang="sv-FI" sz="1600" noProof="0" dirty="0"/>
              <a:t>(finansiellt stöd, 4 år)</a:t>
            </a:r>
          </a:p>
          <a:p>
            <a:pPr marL="285750" indent="-285750">
              <a:lnSpc>
                <a:spcPct val="100000"/>
              </a:lnSpc>
              <a:buClr>
                <a:schemeClr val="tx1"/>
              </a:buClr>
              <a:buFont typeface="Arial" panose="020B0604020202020204" pitchFamily="34" charset="0"/>
              <a:buChar char="•"/>
            </a:pPr>
            <a:r>
              <a:rPr lang="sv-FI" sz="1600" dirty="0"/>
              <a:t>Undervisningen sker huvudsakligen på engelska (campus Helsingfors &amp; Vasa), cirka 20 studenter per år</a:t>
            </a:r>
            <a:endParaRPr lang="sv-FI" sz="1600" noProof="0" dirty="0"/>
          </a:p>
        </p:txBody>
      </p:sp>
    </p:spTree>
    <p:extLst>
      <p:ext uri="{BB962C8B-B14F-4D97-AF65-F5344CB8AC3E}">
        <p14:creationId xmlns:p14="http://schemas.microsoft.com/office/powerpoint/2010/main" val="3199514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standing outside a building&#10;&#10;AI-generated content may be incorrect.">
            <a:extLst>
              <a:ext uri="{FF2B5EF4-FFF2-40B4-BE49-F238E27FC236}">
                <a16:creationId xmlns:a16="http://schemas.microsoft.com/office/drawing/2014/main" id="{E831C949-B071-9BBA-F247-3B2C09FF709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a:xfrm>
            <a:off x="7747000" y="0"/>
            <a:ext cx="4445000" cy="6858000"/>
          </a:xfrm>
        </p:spPr>
      </p:pic>
      <p:sp>
        <p:nvSpPr>
          <p:cNvPr id="3" name="Title 2">
            <a:extLst>
              <a:ext uri="{FF2B5EF4-FFF2-40B4-BE49-F238E27FC236}">
                <a16:creationId xmlns:a16="http://schemas.microsoft.com/office/drawing/2014/main" id="{A59776C4-4AA4-999E-D574-3E31848AF08C}"/>
              </a:ext>
            </a:extLst>
          </p:cNvPr>
          <p:cNvSpPr>
            <a:spLocks noGrp="1"/>
          </p:cNvSpPr>
          <p:nvPr>
            <p:ph type="title"/>
          </p:nvPr>
        </p:nvSpPr>
        <p:spPr>
          <a:xfrm>
            <a:off x="838200" y="586250"/>
            <a:ext cx="6908800" cy="711881"/>
          </a:xfrm>
        </p:spPr>
        <p:txBody>
          <a:bodyPr/>
          <a:lstStyle/>
          <a:p>
            <a:r>
              <a:rPr lang="sv-FI" noProof="0" dirty="0"/>
              <a:t>innehåll</a:t>
            </a:r>
          </a:p>
        </p:txBody>
      </p:sp>
      <p:sp>
        <p:nvSpPr>
          <p:cNvPr id="4" name="Text Placeholder 3">
            <a:extLst>
              <a:ext uri="{FF2B5EF4-FFF2-40B4-BE49-F238E27FC236}">
                <a16:creationId xmlns:a16="http://schemas.microsoft.com/office/drawing/2014/main" id="{C91B9339-6FD0-3E25-9043-0AB2907F7168}"/>
              </a:ext>
            </a:extLst>
          </p:cNvPr>
          <p:cNvSpPr>
            <a:spLocks noGrp="1"/>
          </p:cNvSpPr>
          <p:nvPr>
            <p:ph type="body" sz="quarter" idx="13"/>
          </p:nvPr>
        </p:nvSpPr>
        <p:spPr/>
        <p:txBody>
          <a:bodyPr/>
          <a:lstStyle/>
          <a:p>
            <a:endParaRPr lang="sv-FI" noProof="0" dirty="0"/>
          </a:p>
        </p:txBody>
      </p:sp>
      <p:sp>
        <p:nvSpPr>
          <p:cNvPr id="5" name="Text Placeholder 4">
            <a:extLst>
              <a:ext uri="{FF2B5EF4-FFF2-40B4-BE49-F238E27FC236}">
                <a16:creationId xmlns:a16="http://schemas.microsoft.com/office/drawing/2014/main" id="{8D160467-5A03-6878-10F2-5798DC8C273A}"/>
              </a:ext>
            </a:extLst>
          </p:cNvPr>
          <p:cNvSpPr>
            <a:spLocks noGrp="1"/>
          </p:cNvSpPr>
          <p:nvPr>
            <p:ph type="body" sz="quarter" idx="11"/>
          </p:nvPr>
        </p:nvSpPr>
        <p:spPr/>
        <p:txBody>
          <a:bodyPr/>
          <a:lstStyle/>
          <a:p>
            <a:endParaRPr lang="sv-FI" noProof="0" dirty="0"/>
          </a:p>
        </p:txBody>
      </p:sp>
      <p:sp>
        <p:nvSpPr>
          <p:cNvPr id="6" name="Subtitle 5">
            <a:extLst>
              <a:ext uri="{FF2B5EF4-FFF2-40B4-BE49-F238E27FC236}">
                <a16:creationId xmlns:a16="http://schemas.microsoft.com/office/drawing/2014/main" id="{C0920BC6-E3AB-5A45-D667-00235BC4E75A}"/>
              </a:ext>
            </a:extLst>
          </p:cNvPr>
          <p:cNvSpPr>
            <a:spLocks noGrp="1"/>
          </p:cNvSpPr>
          <p:nvPr>
            <p:ph type="subTitle" idx="1"/>
          </p:nvPr>
        </p:nvSpPr>
        <p:spPr>
          <a:xfrm>
            <a:off x="1068931" y="1298131"/>
            <a:ext cx="6447338" cy="5559869"/>
          </a:xfrm>
        </p:spPr>
        <p:txBody>
          <a:bodyPr/>
          <a:lstStyle/>
          <a:p>
            <a:r>
              <a:rPr lang="sv-FI" sz="1600" noProof="0" dirty="0"/>
              <a:t>Den här PowerPoint-presentationen kan användas vid studentrekrytering för elever i andra stadiet eller för studenter vid andra universitet.</a:t>
            </a:r>
            <a:br>
              <a:rPr lang="sv-FI" sz="1600" dirty="0"/>
            </a:br>
            <a:br>
              <a:rPr lang="sv-FI" sz="1600" noProof="0" dirty="0"/>
            </a:br>
            <a:r>
              <a:rPr lang="sv-FI" sz="1600" noProof="0" dirty="0"/>
              <a:t>Vänligen använd de sidorna du behöver och ta bort resten dvs. om du presenterar </a:t>
            </a:r>
            <a:r>
              <a:rPr lang="sv-FI" sz="1600" dirty="0"/>
              <a:t>k</a:t>
            </a:r>
            <a:r>
              <a:rPr lang="sv-FI" sz="1600" noProof="0" dirty="0" err="1"/>
              <a:t>andidatutbildningen</a:t>
            </a:r>
            <a:r>
              <a:rPr lang="sv-FI" sz="1600" noProof="0" dirty="0"/>
              <a:t>, göm magistersidorna. Fyll i information om vem du är och vad agendan är. </a:t>
            </a:r>
          </a:p>
          <a:p>
            <a:r>
              <a:rPr lang="sv-FI" sz="1600" dirty="0">
                <a:solidFill>
                  <a:srgbClr val="FF0000"/>
                </a:solidFill>
              </a:rPr>
              <a:t>OBS! </a:t>
            </a:r>
            <a:r>
              <a:rPr lang="sv-FI" sz="1600" noProof="0" dirty="0"/>
              <a:t>Ändra inte på informationen som finns om Hanken eller Hankens utbildningar. </a:t>
            </a:r>
          </a:p>
          <a:p>
            <a:endParaRPr lang="sv-FI" b="1" noProof="0" dirty="0"/>
          </a:p>
          <a:p>
            <a:r>
              <a:rPr lang="sv-FI" b="1" noProof="0" dirty="0"/>
              <a:t>Innehåll: </a:t>
            </a:r>
          </a:p>
          <a:p>
            <a:pPr marL="285750" indent="-285750">
              <a:buFont typeface="Arial" panose="020B0604020202020204" pitchFamily="34" charset="0"/>
              <a:buChar char="•"/>
            </a:pPr>
            <a:r>
              <a:rPr lang="sv-FI" noProof="0" dirty="0"/>
              <a:t>Introduktionssidor</a:t>
            </a:r>
          </a:p>
          <a:p>
            <a:pPr marL="285750" indent="-285750">
              <a:buFont typeface="Arial" panose="020B0604020202020204" pitchFamily="34" charset="0"/>
              <a:buChar char="•"/>
            </a:pPr>
            <a:r>
              <a:rPr lang="sv-FI" noProof="0" dirty="0"/>
              <a:t>Information om Hanken</a:t>
            </a:r>
          </a:p>
          <a:p>
            <a:r>
              <a:rPr lang="sv-FI" b="1" noProof="0" dirty="0"/>
              <a:t>Våra program och examina</a:t>
            </a:r>
          </a:p>
          <a:p>
            <a:pPr marL="285750" indent="-285750">
              <a:buFont typeface="Arial" panose="020B0604020202020204" pitchFamily="34" charset="0"/>
              <a:buChar char="•"/>
            </a:pPr>
            <a:r>
              <a:rPr lang="sv-FI" noProof="0" dirty="0"/>
              <a:t>Den svenskspråkiga kandidatlinjen</a:t>
            </a:r>
          </a:p>
          <a:p>
            <a:pPr marL="285750" indent="-285750">
              <a:buFont typeface="Arial" panose="020B0604020202020204" pitchFamily="34" charset="0"/>
              <a:buChar char="•"/>
            </a:pPr>
            <a:r>
              <a:rPr lang="sv-FI" noProof="0" dirty="0"/>
              <a:t>Den engelskspråkiga kandidatlinjen (på engelska)</a:t>
            </a:r>
          </a:p>
          <a:p>
            <a:pPr marL="285750" indent="-285750">
              <a:buFont typeface="Arial" panose="020B0604020202020204" pitchFamily="34" charset="0"/>
              <a:buChar char="•"/>
            </a:pPr>
            <a:r>
              <a:rPr lang="sv-FI" noProof="0" dirty="0"/>
              <a:t>Magisterprogrammet på svenska</a:t>
            </a:r>
          </a:p>
        </p:txBody>
      </p:sp>
    </p:spTree>
    <p:extLst>
      <p:ext uri="{BB962C8B-B14F-4D97-AF65-F5344CB8AC3E}">
        <p14:creationId xmlns:p14="http://schemas.microsoft.com/office/powerpoint/2010/main" val="1817813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556111-7C0C-FF7B-779B-B7A4490CB102}"/>
              </a:ext>
            </a:extLst>
          </p:cNvPr>
          <p:cNvSpPr>
            <a:spLocks noGrp="1"/>
          </p:cNvSpPr>
          <p:nvPr>
            <p:ph type="title"/>
          </p:nvPr>
        </p:nvSpPr>
        <p:spPr/>
        <p:txBody>
          <a:bodyPr/>
          <a:lstStyle/>
          <a:p>
            <a:r>
              <a:rPr lang="sv-FI" sz="3200" dirty="0"/>
              <a:t>Det svenskspråkiga kandidatprogrammet</a:t>
            </a:r>
            <a:endParaRPr lang="sv-FI" sz="3200" noProof="0" dirty="0"/>
          </a:p>
        </p:txBody>
      </p:sp>
      <p:pic>
        <p:nvPicPr>
          <p:cNvPr id="4" name="Picture 3" descr="A screenshot of a computer&#10;&#10;AI-generated content may be incorrect.">
            <a:extLst>
              <a:ext uri="{FF2B5EF4-FFF2-40B4-BE49-F238E27FC236}">
                <a16:creationId xmlns:a16="http://schemas.microsoft.com/office/drawing/2014/main" id="{A98F4055-0FFA-39A0-7DAD-B1913713991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393678" y="1342066"/>
            <a:ext cx="6974517" cy="5086166"/>
          </a:xfrm>
          <a:prstGeom prst="rect">
            <a:avLst/>
          </a:prstGeom>
        </p:spPr>
      </p:pic>
    </p:spTree>
    <p:extLst>
      <p:ext uri="{BB962C8B-B14F-4D97-AF65-F5344CB8AC3E}">
        <p14:creationId xmlns:p14="http://schemas.microsoft.com/office/powerpoint/2010/main" val="2373483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95DE-0963-643E-CBB0-D2F93ADC9E07}"/>
              </a:ext>
            </a:extLst>
          </p:cNvPr>
          <p:cNvSpPr>
            <a:spLocks noGrp="1"/>
          </p:cNvSpPr>
          <p:nvPr>
            <p:ph type="title"/>
          </p:nvPr>
        </p:nvSpPr>
        <p:spPr/>
        <p:txBody>
          <a:bodyPr/>
          <a:lstStyle/>
          <a:p>
            <a:r>
              <a:rPr lang="sv-FI" sz="2800" dirty="0"/>
              <a:t>Huvudämnen i det svenskspråkiga programmet</a:t>
            </a:r>
          </a:p>
        </p:txBody>
      </p:sp>
      <p:pic>
        <p:nvPicPr>
          <p:cNvPr id="4" name="Picture 3">
            <a:extLst>
              <a:ext uri="{FF2B5EF4-FFF2-40B4-BE49-F238E27FC236}">
                <a16:creationId xmlns:a16="http://schemas.microsoft.com/office/drawing/2014/main" id="{E0DC1D76-A91F-874B-EA4F-22C93EB6027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38784" y="1556340"/>
            <a:ext cx="7788208" cy="4685801"/>
          </a:xfrm>
          <a:prstGeom prst="rect">
            <a:avLst/>
          </a:prstGeom>
        </p:spPr>
      </p:pic>
    </p:spTree>
    <p:extLst>
      <p:ext uri="{BB962C8B-B14F-4D97-AF65-F5344CB8AC3E}">
        <p14:creationId xmlns:p14="http://schemas.microsoft.com/office/powerpoint/2010/main" val="1684540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women walking on a walkway&#10;&#10;AI-generated content may be incorrect.">
            <a:extLst>
              <a:ext uri="{FF2B5EF4-FFF2-40B4-BE49-F238E27FC236}">
                <a16:creationId xmlns:a16="http://schemas.microsoft.com/office/drawing/2014/main" id="{B88CAF4C-CC07-8899-94FE-EFB377C32215}"/>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a:xfrm>
            <a:off x="7747000" y="0"/>
            <a:ext cx="4445000" cy="6858000"/>
          </a:xfrm>
        </p:spPr>
      </p:pic>
      <p:sp>
        <p:nvSpPr>
          <p:cNvPr id="3" name="Subtitle 2">
            <a:extLst>
              <a:ext uri="{FF2B5EF4-FFF2-40B4-BE49-F238E27FC236}">
                <a16:creationId xmlns:a16="http://schemas.microsoft.com/office/drawing/2014/main" id="{2C7212B2-2811-CDEA-EC38-49783852BCF7}"/>
              </a:ext>
            </a:extLst>
          </p:cNvPr>
          <p:cNvSpPr>
            <a:spLocks noGrp="1"/>
          </p:cNvSpPr>
          <p:nvPr>
            <p:ph type="subTitle" idx="1"/>
          </p:nvPr>
        </p:nvSpPr>
        <p:spPr>
          <a:xfrm>
            <a:off x="1268325" y="1483189"/>
            <a:ext cx="5887387" cy="4827176"/>
          </a:xfrm>
        </p:spPr>
        <p:txBody>
          <a:bodyPr/>
          <a:lstStyle/>
          <a:p>
            <a:pPr marL="285750" indent="-285750">
              <a:buFont typeface="Arial" panose="020B0604020202020204" pitchFamily="34" charset="0"/>
              <a:buChar char="•"/>
            </a:pPr>
            <a:r>
              <a:rPr lang="nb-NO" altLang="sv-FI" sz="1800" b="1" dirty="0"/>
              <a:t>10.3.2026 kl. 8.00 − 24.3.2026 kl. 15.00.</a:t>
            </a:r>
          </a:p>
          <a:p>
            <a:pPr marL="285750" indent="-285750">
              <a:buFont typeface="Arial" panose="020B0604020202020204" pitchFamily="34" charset="0"/>
              <a:buChar char="•"/>
            </a:pPr>
            <a:r>
              <a:rPr lang="en-US" altLang="sv-FI" sz="1800" dirty="0"/>
              <a:t>Hanken </a:t>
            </a:r>
            <a:r>
              <a:rPr lang="en-US" altLang="sv-FI" sz="1800" dirty="0" err="1"/>
              <a:t>i</a:t>
            </a:r>
            <a:r>
              <a:rPr lang="en-US" altLang="sv-FI" sz="1800" dirty="0"/>
              <a:t> Helsingfors och Vasa </a:t>
            </a:r>
            <a:r>
              <a:rPr lang="en-US" altLang="sv-FI" sz="1800" dirty="0" err="1"/>
              <a:t>är</a:t>
            </a:r>
            <a:r>
              <a:rPr lang="en-US" altLang="sv-FI" sz="1800" dirty="0"/>
              <a:t> </a:t>
            </a:r>
            <a:r>
              <a:rPr lang="en-US" altLang="sv-FI" sz="1800" dirty="0" err="1"/>
              <a:t>två</a:t>
            </a:r>
            <a:r>
              <a:rPr lang="en-US" altLang="sv-FI" sz="1800" dirty="0"/>
              <a:t> </a:t>
            </a:r>
            <a:r>
              <a:rPr lang="en-US" altLang="sv-FI" sz="1800" dirty="0" err="1"/>
              <a:t>olika</a:t>
            </a:r>
            <a:r>
              <a:rPr lang="en-US" altLang="sv-FI" sz="1800" dirty="0"/>
              <a:t> </a:t>
            </a:r>
            <a:r>
              <a:rPr lang="en-US" altLang="sv-FI" sz="1800" dirty="0" err="1"/>
              <a:t>ansökningsmål</a:t>
            </a:r>
            <a:r>
              <a:rPr lang="en-US" altLang="sv-FI" sz="1800" dirty="0"/>
              <a:t> </a:t>
            </a:r>
            <a:r>
              <a:rPr lang="en-US" altLang="sv-FI" sz="1800" dirty="0" err="1"/>
              <a:t>i</a:t>
            </a:r>
            <a:r>
              <a:rPr lang="en-US" altLang="sv-FI" sz="1800" dirty="0"/>
              <a:t> </a:t>
            </a:r>
            <a:r>
              <a:rPr lang="en-US" altLang="sv-FI" sz="1800" dirty="0" err="1"/>
              <a:t>vårens</a:t>
            </a:r>
            <a:r>
              <a:rPr lang="en-US" altLang="sv-FI" sz="1800" dirty="0"/>
              <a:t> </a:t>
            </a:r>
            <a:r>
              <a:rPr lang="en-US" altLang="sv-FI" sz="1800" dirty="0" err="1"/>
              <a:t>andra</a:t>
            </a:r>
            <a:r>
              <a:rPr lang="en-US" altLang="sv-FI" sz="1800" dirty="0"/>
              <a:t> </a:t>
            </a:r>
            <a:r>
              <a:rPr lang="en-US" altLang="sv-FI" sz="1800" dirty="0" err="1"/>
              <a:t>gemensamma</a:t>
            </a:r>
            <a:r>
              <a:rPr lang="en-US" altLang="sv-FI" sz="1800" dirty="0"/>
              <a:t> </a:t>
            </a:r>
            <a:r>
              <a:rPr lang="en-US" altLang="sv-FI" sz="1800" dirty="0" err="1"/>
              <a:t>ansökan</a:t>
            </a:r>
            <a:r>
              <a:rPr lang="en-US" altLang="sv-FI" sz="1800" dirty="0"/>
              <a:t>. Du </a:t>
            </a:r>
            <a:r>
              <a:rPr lang="en-US" altLang="sv-FI" sz="1800" dirty="0" err="1"/>
              <a:t>kan</a:t>
            </a:r>
            <a:r>
              <a:rPr lang="en-US" altLang="sv-FI" sz="1800" dirty="0"/>
              <a:t> </a:t>
            </a:r>
            <a:r>
              <a:rPr lang="en-US" altLang="sv-FI" sz="1800" dirty="0" err="1"/>
              <a:t>söka</a:t>
            </a:r>
            <a:r>
              <a:rPr lang="en-US" altLang="sv-FI" sz="1800" dirty="0"/>
              <a:t> till den </a:t>
            </a:r>
            <a:r>
              <a:rPr lang="en-US" altLang="sv-FI" sz="1800" dirty="0" err="1"/>
              <a:t>ena</a:t>
            </a:r>
            <a:r>
              <a:rPr lang="en-US" altLang="sv-FI" sz="1800" dirty="0"/>
              <a:t> </a:t>
            </a:r>
            <a:r>
              <a:rPr lang="en-US" altLang="sv-FI" sz="1800" dirty="0" err="1"/>
              <a:t>eller</a:t>
            </a:r>
            <a:r>
              <a:rPr lang="en-US" altLang="sv-FI" sz="1800" dirty="0"/>
              <a:t> till </a:t>
            </a:r>
            <a:r>
              <a:rPr lang="en-US" altLang="sv-FI" sz="1800" dirty="0" err="1"/>
              <a:t>båda</a:t>
            </a:r>
            <a:r>
              <a:rPr lang="en-US" altLang="sv-FI" sz="1800" dirty="0"/>
              <a:t> </a:t>
            </a:r>
            <a:r>
              <a:rPr lang="en-US" altLang="sv-FI" sz="1800" dirty="0" err="1"/>
              <a:t>orterna</a:t>
            </a:r>
            <a:r>
              <a:rPr lang="en-US" altLang="sv-FI" sz="1800" dirty="0"/>
              <a:t>.</a:t>
            </a:r>
          </a:p>
          <a:p>
            <a:pPr marL="285750" indent="-285750">
              <a:buFont typeface="Arial" panose="020B0604020202020204" pitchFamily="34" charset="0"/>
              <a:buChar char="•"/>
            </a:pPr>
            <a:r>
              <a:rPr lang="en-US" altLang="sv-FI" sz="1800" b="1" dirty="0"/>
              <a:t>70% </a:t>
            </a:r>
            <a:r>
              <a:rPr lang="en-US" altLang="sv-FI" sz="1800" dirty="0" err="1"/>
              <a:t>antas</a:t>
            </a:r>
            <a:r>
              <a:rPr lang="en-US" altLang="sv-FI" sz="1800" dirty="0"/>
              <a:t> </a:t>
            </a:r>
            <a:r>
              <a:rPr lang="en-US" altLang="sv-FI" sz="1800" dirty="0" err="1"/>
              <a:t>på</a:t>
            </a:r>
            <a:r>
              <a:rPr lang="en-US" altLang="sv-FI" sz="1800" dirty="0"/>
              <a:t> </a:t>
            </a:r>
            <a:r>
              <a:rPr lang="en-US" altLang="sv-FI" sz="1800" dirty="0" err="1"/>
              <a:t>basen</a:t>
            </a:r>
            <a:r>
              <a:rPr lang="en-US" altLang="sv-FI" sz="1800" dirty="0"/>
              <a:t> av </a:t>
            </a:r>
            <a:r>
              <a:rPr lang="en-US" altLang="sv-FI" sz="1800" dirty="0" err="1"/>
              <a:t>studentbetyg</a:t>
            </a:r>
            <a:r>
              <a:rPr lang="en-US" altLang="sv-FI" sz="1800" dirty="0"/>
              <a:t> </a:t>
            </a:r>
            <a:br>
              <a:rPr lang="en-US" altLang="sv-FI" sz="1800" dirty="0"/>
            </a:br>
            <a:r>
              <a:rPr lang="en-US" altLang="sv-FI" sz="1800" dirty="0"/>
              <a:t>&amp; </a:t>
            </a:r>
            <a:r>
              <a:rPr lang="en-US" altLang="sv-FI" sz="1800" b="1" dirty="0"/>
              <a:t>30% </a:t>
            </a:r>
            <a:r>
              <a:rPr lang="en-US" altLang="sv-FI" sz="1800" dirty="0" err="1"/>
              <a:t>på</a:t>
            </a:r>
            <a:r>
              <a:rPr lang="en-US" altLang="sv-FI" sz="1800" dirty="0"/>
              <a:t> </a:t>
            </a:r>
            <a:r>
              <a:rPr lang="en-US" altLang="sv-FI" sz="1800" dirty="0" err="1"/>
              <a:t>basen</a:t>
            </a:r>
            <a:r>
              <a:rPr lang="en-US" altLang="sv-FI" sz="1800" dirty="0"/>
              <a:t> av </a:t>
            </a:r>
            <a:r>
              <a:rPr lang="en-US" altLang="sv-FI" sz="1800" dirty="0" err="1"/>
              <a:t>inträdesprov</a:t>
            </a:r>
            <a:r>
              <a:rPr lang="en-US" altLang="sv-FI" sz="1800" dirty="0"/>
              <a:t>.</a:t>
            </a:r>
          </a:p>
          <a:p>
            <a:pPr marL="285750" indent="-285750">
              <a:buFont typeface="Arial" panose="020B0604020202020204" pitchFamily="34" charset="0"/>
              <a:buChar char="•"/>
            </a:pPr>
            <a:r>
              <a:rPr lang="en-US" altLang="sv-FI" sz="1800" dirty="0"/>
              <a:t>Ansökan </a:t>
            </a:r>
            <a:r>
              <a:rPr lang="en-US" altLang="sv-FI" sz="1800" dirty="0" err="1"/>
              <a:t>lämnas</a:t>
            </a:r>
            <a:r>
              <a:rPr lang="en-US" altLang="sv-FI" sz="1800" dirty="0"/>
              <a:t> in via Studieinfo-</a:t>
            </a:r>
            <a:r>
              <a:rPr lang="en-US" altLang="sv-FI" sz="1800" dirty="0" err="1"/>
              <a:t>portalen</a:t>
            </a:r>
            <a:r>
              <a:rPr lang="en-US" altLang="sv-FI" sz="1800" dirty="0"/>
              <a:t>!</a:t>
            </a:r>
          </a:p>
          <a:p>
            <a:pPr marL="285750" indent="-285750">
              <a:buFont typeface="Arial" panose="020B0604020202020204" pitchFamily="34" charset="0"/>
              <a:buChar char="•"/>
            </a:pPr>
            <a:r>
              <a:rPr lang="en-US" altLang="sv-FI" sz="1800" dirty="0">
                <a:hlinkClick r:id="rId3"/>
              </a:rPr>
              <a:t>Ansökan </a:t>
            </a:r>
            <a:r>
              <a:rPr lang="en-US" altLang="sv-FI" sz="1800" dirty="0" err="1">
                <a:hlinkClick r:id="rId3"/>
              </a:rPr>
              <a:t>steg</a:t>
            </a:r>
            <a:r>
              <a:rPr lang="en-US" altLang="sv-FI" sz="1800" dirty="0">
                <a:hlinkClick r:id="rId3"/>
              </a:rPr>
              <a:t>-för-</a:t>
            </a:r>
            <a:r>
              <a:rPr lang="en-US" altLang="sv-FI" sz="1800" dirty="0" err="1">
                <a:hlinkClick r:id="rId3"/>
              </a:rPr>
              <a:t>steg</a:t>
            </a:r>
            <a:endParaRPr lang="en-US" altLang="sv-FI" sz="1800" dirty="0"/>
          </a:p>
        </p:txBody>
      </p:sp>
      <p:sp>
        <p:nvSpPr>
          <p:cNvPr id="4" name="Title 3">
            <a:extLst>
              <a:ext uri="{FF2B5EF4-FFF2-40B4-BE49-F238E27FC236}">
                <a16:creationId xmlns:a16="http://schemas.microsoft.com/office/drawing/2014/main" id="{44CD57FB-2E17-A2E2-FE62-7254397CB826}"/>
              </a:ext>
            </a:extLst>
          </p:cNvPr>
          <p:cNvSpPr>
            <a:spLocks noGrp="1"/>
          </p:cNvSpPr>
          <p:nvPr>
            <p:ph type="title"/>
          </p:nvPr>
        </p:nvSpPr>
        <p:spPr/>
        <p:txBody>
          <a:bodyPr/>
          <a:lstStyle/>
          <a:p>
            <a:r>
              <a:rPr lang="sv-FI" noProof="0" dirty="0"/>
              <a:t>ANSÖK! </a:t>
            </a:r>
          </a:p>
        </p:txBody>
      </p:sp>
      <p:sp>
        <p:nvSpPr>
          <p:cNvPr id="5" name="Text Placeholder 4">
            <a:extLst>
              <a:ext uri="{FF2B5EF4-FFF2-40B4-BE49-F238E27FC236}">
                <a16:creationId xmlns:a16="http://schemas.microsoft.com/office/drawing/2014/main" id="{3CF0652E-497B-E54F-83B4-C879B730E5E4}"/>
              </a:ext>
            </a:extLst>
          </p:cNvPr>
          <p:cNvSpPr>
            <a:spLocks noGrp="1"/>
          </p:cNvSpPr>
          <p:nvPr>
            <p:ph type="body" sz="quarter" idx="11"/>
          </p:nvPr>
        </p:nvSpPr>
        <p:spPr/>
        <p:txBody>
          <a:bodyPr/>
          <a:lstStyle/>
          <a:p>
            <a:endParaRPr lang="sv-FI" noProof="0" dirty="0"/>
          </a:p>
        </p:txBody>
      </p:sp>
    </p:spTree>
    <p:extLst>
      <p:ext uri="{BB962C8B-B14F-4D97-AF65-F5344CB8AC3E}">
        <p14:creationId xmlns:p14="http://schemas.microsoft.com/office/powerpoint/2010/main" val="3229300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EA6043-F96E-5276-0392-902A4296763F}"/>
              </a:ext>
            </a:extLst>
          </p:cNvPr>
          <p:cNvSpPr>
            <a:spLocks noGrp="1"/>
          </p:cNvSpPr>
          <p:nvPr>
            <p:ph type="title"/>
          </p:nvPr>
        </p:nvSpPr>
        <p:spPr/>
        <p:txBody>
          <a:bodyPr/>
          <a:lstStyle/>
          <a:p>
            <a:r>
              <a:rPr lang="sv-FI" b="0" dirty="0"/>
              <a:t>BETYGSANTAGNING</a:t>
            </a:r>
            <a:endParaRPr lang="sv-FI" noProof="0" dirty="0"/>
          </a:p>
        </p:txBody>
      </p:sp>
      <p:sp>
        <p:nvSpPr>
          <p:cNvPr id="4" name="Text Placeholder 2">
            <a:extLst>
              <a:ext uri="{FF2B5EF4-FFF2-40B4-BE49-F238E27FC236}">
                <a16:creationId xmlns:a16="http://schemas.microsoft.com/office/drawing/2014/main" id="{E306739B-31E1-E26B-23DF-BF173D5D7D89}"/>
              </a:ext>
            </a:extLst>
          </p:cNvPr>
          <p:cNvSpPr txBox="1">
            <a:spLocks/>
          </p:cNvSpPr>
          <p:nvPr/>
        </p:nvSpPr>
        <p:spPr>
          <a:xfrm>
            <a:off x="746591" y="1789019"/>
            <a:ext cx="4129087" cy="4060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6865" indent="-316865">
              <a:spcBef>
                <a:spcPts val="0"/>
              </a:spcBef>
              <a:spcAft>
                <a:spcPts val="2667"/>
              </a:spcAft>
            </a:pPr>
            <a:r>
              <a:rPr lang="sv-FI" sz="1600" dirty="0"/>
              <a:t>Tröskelkrav: Godkänt vitsord i </a:t>
            </a:r>
            <a:br>
              <a:rPr lang="sv-FI" sz="1600" dirty="0"/>
            </a:br>
            <a:r>
              <a:rPr lang="sv-FI" sz="1600" b="1" i="1" dirty="0"/>
              <a:t>matematik</a:t>
            </a:r>
            <a:r>
              <a:rPr lang="sv-FI" sz="1600" dirty="0"/>
              <a:t> (lång eller kort) </a:t>
            </a:r>
            <a:endParaRPr lang="en-US" sz="1600" dirty="0"/>
          </a:p>
          <a:p>
            <a:pPr marL="0" indent="0">
              <a:buNone/>
            </a:pPr>
            <a:r>
              <a:rPr lang="sv-FI" sz="1600" b="1" dirty="0"/>
              <a:t>Poäng ges för fem (5) ämnen:</a:t>
            </a:r>
            <a:endParaRPr lang="sv-FI" sz="1600" dirty="0"/>
          </a:p>
          <a:p>
            <a:pPr marL="380365" lvl="1"/>
            <a:r>
              <a:rPr lang="sv-FI" sz="1600" dirty="0"/>
              <a:t>Du kan få poäng för högst fem ämnen, enligt följande:</a:t>
            </a:r>
          </a:p>
          <a:p>
            <a:pPr marL="380365" lvl="1"/>
            <a:endParaRPr lang="sv-FI" sz="1600" i="1" dirty="0"/>
          </a:p>
          <a:p>
            <a:pPr marL="380365" lvl="1"/>
            <a:r>
              <a:rPr lang="sv-FI" sz="1600" dirty="0"/>
              <a:t>modersmål och litteratur</a:t>
            </a:r>
          </a:p>
          <a:p>
            <a:pPr marL="380365" lvl="1"/>
            <a:r>
              <a:rPr lang="sv-FI" sz="1600" dirty="0"/>
              <a:t>matematik (lång eller kort)</a:t>
            </a:r>
          </a:p>
          <a:p>
            <a:pPr marL="380365" lvl="1"/>
            <a:r>
              <a:rPr lang="sv-FI" sz="1600" dirty="0"/>
              <a:t>tre andra ämnen som du skrivit och som ger dig de bästa poängen</a:t>
            </a:r>
          </a:p>
          <a:p>
            <a:pPr marL="380365" lvl="1"/>
            <a:r>
              <a:rPr lang="sv-FI" sz="1600" dirty="0"/>
              <a:t>Det maximala poängantalet är 149,9.</a:t>
            </a:r>
            <a:endParaRPr lang="sv-FI" sz="1800" noProof="0" dirty="0"/>
          </a:p>
          <a:p>
            <a:pPr>
              <a:spcBef>
                <a:spcPts val="0"/>
              </a:spcBef>
              <a:spcAft>
                <a:spcPts val="2667"/>
              </a:spcAft>
            </a:pPr>
            <a:endParaRPr lang="sv-FI" sz="1800" i="1" noProof="0" dirty="0"/>
          </a:p>
          <a:p>
            <a:endParaRPr lang="sv-FI" sz="1800" noProof="0" dirty="0"/>
          </a:p>
        </p:txBody>
      </p:sp>
      <p:sp>
        <p:nvSpPr>
          <p:cNvPr id="5" name="Text Placeholder 3">
            <a:extLst>
              <a:ext uri="{FF2B5EF4-FFF2-40B4-BE49-F238E27FC236}">
                <a16:creationId xmlns:a16="http://schemas.microsoft.com/office/drawing/2014/main" id="{2F35C317-FE36-903B-C3C4-CD25E9F7F547}"/>
              </a:ext>
            </a:extLst>
          </p:cNvPr>
          <p:cNvSpPr txBox="1">
            <a:spLocks/>
          </p:cNvSpPr>
          <p:nvPr/>
        </p:nvSpPr>
        <p:spPr>
          <a:xfrm>
            <a:off x="5149999" y="1789018"/>
            <a:ext cx="6499458" cy="4060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6865" indent="-316865"/>
            <a:r>
              <a:rPr lang="sv-FI" sz="1600" dirty="0"/>
              <a:t>Om en sökande saknar något av nämnda ämnen får hen inga poäng för det ämnet. Sökanden beaktas ändå i </a:t>
            </a:r>
            <a:r>
              <a:rPr lang="sv-FI" sz="1600" dirty="0" err="1"/>
              <a:t>betygsantagningen</a:t>
            </a:r>
            <a:r>
              <a:rPr lang="sv-FI" sz="1600" dirty="0"/>
              <a:t> om tröskelkravet uppfylls.</a:t>
            </a:r>
          </a:p>
          <a:p>
            <a:pPr marL="316865" indent="-316865"/>
            <a:r>
              <a:rPr lang="sv-FI" sz="1600" dirty="0"/>
              <a:t>Poäng ges endast en gång per ämne. Man kan endast få poäng för lång eller kort matematik.</a:t>
            </a:r>
          </a:p>
          <a:p>
            <a:pPr marL="316865" indent="-316865"/>
            <a:r>
              <a:rPr lang="sv-FI" sz="1600" dirty="0"/>
              <a:t>I </a:t>
            </a:r>
            <a:r>
              <a:rPr lang="sv-FI" sz="1600" dirty="0" err="1"/>
              <a:t>betygsantagningen</a:t>
            </a:r>
            <a:r>
              <a:rPr lang="sv-FI" sz="1600" dirty="0"/>
              <a:t> kan du bli antagen på basis av ditt finländska studentexamensbetyg eller IB-/EB-/finländskt RP/DIA-examensbetyg. För att kunna beaktas i </a:t>
            </a:r>
            <a:r>
              <a:rPr lang="sv-FI" sz="1600" dirty="0" err="1"/>
              <a:t>betygsantagningen</a:t>
            </a:r>
            <a:r>
              <a:rPr lang="sv-FI" sz="1600" dirty="0"/>
              <a:t> krävs att du är förstagångssökande och får minst 75 betygspoäng.</a:t>
            </a:r>
          </a:p>
          <a:p>
            <a:pPr marL="0" indent="0">
              <a:buNone/>
            </a:pPr>
            <a:endParaRPr lang="sv-FI" sz="2000" dirty="0"/>
          </a:p>
          <a:p>
            <a:pPr marL="0" indent="0">
              <a:buNone/>
            </a:pPr>
            <a:r>
              <a:rPr lang="sv-FI" sz="1800" b="1" i="1" dirty="0"/>
              <a:t>Notera: </a:t>
            </a:r>
            <a:r>
              <a:rPr lang="sv-FI" sz="1800" i="1" dirty="0"/>
              <a:t>Från och med 2026 tas en ny poängsättning i bruk!</a:t>
            </a:r>
          </a:p>
          <a:p>
            <a:pPr marL="0" indent="0">
              <a:buNone/>
            </a:pPr>
            <a:r>
              <a:rPr lang="sv-FI" sz="1800" i="1" dirty="0">
                <a:solidFill>
                  <a:srgbClr val="FF0000"/>
                </a:solidFill>
                <a:hlinkClick r:id="rId3"/>
              </a:rPr>
              <a:t>Hitta poängtabellerna här</a:t>
            </a:r>
            <a:endParaRPr lang="sv-FI" sz="1800" i="1" dirty="0">
              <a:solidFill>
                <a:srgbClr val="FF0000"/>
              </a:solidFill>
            </a:endParaRPr>
          </a:p>
        </p:txBody>
      </p:sp>
    </p:spTree>
    <p:extLst>
      <p:ext uri="{BB962C8B-B14F-4D97-AF65-F5344CB8AC3E}">
        <p14:creationId xmlns:p14="http://schemas.microsoft.com/office/powerpoint/2010/main" val="1263444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DA75E9-A231-9E98-5523-FBA802768764}"/>
              </a:ext>
            </a:extLst>
          </p:cNvPr>
          <p:cNvSpPr>
            <a:spLocks noGrp="1"/>
          </p:cNvSpPr>
          <p:nvPr>
            <p:ph type="subTitle" idx="1"/>
          </p:nvPr>
        </p:nvSpPr>
        <p:spPr>
          <a:xfrm>
            <a:off x="1394013" y="1483188"/>
            <a:ext cx="10076728" cy="4472512"/>
          </a:xfrm>
        </p:spPr>
        <p:txBody>
          <a:bodyPr/>
          <a:lstStyle/>
          <a:p>
            <a:r>
              <a:rPr lang="sv-FI" sz="1800" dirty="0"/>
              <a:t>Om du inte antas på basis av dina betygspoäng kan du istället delta i </a:t>
            </a:r>
            <a:r>
              <a:rPr lang="sv-FI" sz="1800" b="1" dirty="0"/>
              <a:t>urvalsprovet.</a:t>
            </a:r>
          </a:p>
          <a:p>
            <a:pPr marL="285750" indent="-285750">
              <a:buFont typeface="Arial" panose="020B0604020202020204" pitchFamily="34" charset="0"/>
              <a:buChar char="•"/>
            </a:pPr>
            <a:r>
              <a:rPr lang="sv-FI" sz="1800" dirty="0"/>
              <a:t>Urvalsprovet baserar sig på lärandemålen för två obligatoriska kurser i gymnasiet. Dessutom kan provet basera sig på material som delas ut vid provtillfället.</a:t>
            </a:r>
          </a:p>
          <a:p>
            <a:pPr marL="285750" indent="-285750">
              <a:buFont typeface="Arial" panose="020B0604020202020204" pitchFamily="34" charset="0"/>
              <a:buChar char="•"/>
            </a:pPr>
            <a:r>
              <a:rPr lang="sv-FI" sz="1800" dirty="0"/>
              <a:t>Notera! Urvalsprovet testar inte dina kunskaper i någon specifik bok, utan hur väl du kan tillämpa de lärandemål som lagts upp för ovanstående kurser.</a:t>
            </a:r>
          </a:p>
          <a:p>
            <a:r>
              <a:rPr lang="sv-SE" sz="1800" b="1" dirty="0"/>
              <a:t>Universitetens urvalsprov förnyades nationellt 2025!</a:t>
            </a:r>
          </a:p>
          <a:p>
            <a:pPr marL="342900" indent="-342900">
              <a:buFont typeface="Arial" panose="020B0604020202020204" pitchFamily="34" charset="0"/>
              <a:buChar char="•"/>
            </a:pPr>
            <a:r>
              <a:rPr lang="sv-SE" sz="1800" b="1" dirty="0"/>
              <a:t>Alla ansökningsmål i ekonomi hör till samma Urvalsprov </a:t>
            </a:r>
          </a:p>
          <a:p>
            <a:pPr marL="342900" indent="-342900">
              <a:buFont typeface="Arial" panose="020B0604020202020204" pitchFamily="34" charset="0"/>
              <a:buChar char="•"/>
            </a:pPr>
            <a:r>
              <a:rPr lang="sv-SE" sz="1800" b="1" dirty="0">
                <a:hlinkClick r:id="rId2"/>
              </a:rPr>
              <a:t>Urvalsprov F</a:t>
            </a:r>
            <a:endParaRPr lang="sv-SE" sz="1800" b="1" dirty="0"/>
          </a:p>
          <a:p>
            <a:pPr marL="342900" indent="-342900">
              <a:buFont typeface="Arial" panose="020B0604020202020204" pitchFamily="34" charset="0"/>
              <a:buChar char="•"/>
            </a:pPr>
            <a:r>
              <a:rPr lang="sv-SE" sz="1800" dirty="0"/>
              <a:t>Provet motsvarar det tidigare urvalsprovet men är numera digitalt. </a:t>
            </a:r>
            <a:r>
              <a:rPr lang="sv-SE" sz="1800" b="1" dirty="0"/>
              <a:t>Alla deltagare behöver ha med egen dator. </a:t>
            </a:r>
          </a:p>
          <a:p>
            <a:pPr marL="342900" indent="-342900">
              <a:buFont typeface="Arial" panose="020B0604020202020204" pitchFamily="34" charset="0"/>
              <a:buChar char="•"/>
            </a:pPr>
            <a:r>
              <a:rPr lang="sv-SE" sz="1800" dirty="0"/>
              <a:t>Provet kan göras på många olika orter, det går att välja provets språk (svenska/finska) på alla provställen.</a:t>
            </a:r>
            <a:endParaRPr lang="sv-FI" sz="1800" dirty="0"/>
          </a:p>
          <a:p>
            <a:r>
              <a:rPr lang="sv-FI" sz="1800" dirty="0"/>
              <a:t>Ett annat alternativ är att antas via </a:t>
            </a:r>
            <a:r>
              <a:rPr lang="sv-FI" sz="1800" b="1" dirty="0"/>
              <a:t>öppna universitetsstudier</a:t>
            </a:r>
          </a:p>
          <a:p>
            <a:pPr marL="285750" indent="-285750">
              <a:buFont typeface="Arial" panose="020B0604020202020204" pitchFamily="34" charset="0"/>
              <a:buChar char="•"/>
            </a:pPr>
            <a:r>
              <a:rPr lang="sv-FI" sz="1800" b="1" dirty="0"/>
              <a:t>Snabbleden </a:t>
            </a:r>
            <a:r>
              <a:rPr lang="sv-FI" sz="1800" dirty="0"/>
              <a:t>– möjligt att studera ett paket på 26 sp under ett år och bli antagen på basis av det</a:t>
            </a:r>
          </a:p>
          <a:p>
            <a:pPr marL="285750" indent="-285750">
              <a:buFont typeface="Arial" panose="020B0604020202020204" pitchFamily="34" charset="0"/>
              <a:buChar char="•"/>
            </a:pPr>
            <a:r>
              <a:rPr lang="sv-FI" sz="1800" b="1" dirty="0"/>
              <a:t>60 sp </a:t>
            </a:r>
            <a:r>
              <a:rPr lang="sv-FI" sz="1800" dirty="0"/>
              <a:t>– studera 60 sp ÖPU studier och bli antagen på basis av det</a:t>
            </a:r>
          </a:p>
        </p:txBody>
      </p:sp>
      <p:sp>
        <p:nvSpPr>
          <p:cNvPr id="4" name="Title 3">
            <a:extLst>
              <a:ext uri="{FF2B5EF4-FFF2-40B4-BE49-F238E27FC236}">
                <a16:creationId xmlns:a16="http://schemas.microsoft.com/office/drawing/2014/main" id="{063ADFF0-3ADC-97F4-C93D-533CEEB23646}"/>
              </a:ext>
            </a:extLst>
          </p:cNvPr>
          <p:cNvSpPr>
            <a:spLocks noGrp="1"/>
          </p:cNvSpPr>
          <p:nvPr>
            <p:ph type="title"/>
          </p:nvPr>
        </p:nvSpPr>
        <p:spPr>
          <a:xfrm>
            <a:off x="838200" y="771307"/>
            <a:ext cx="9959787" cy="711881"/>
          </a:xfrm>
        </p:spPr>
        <p:txBody>
          <a:bodyPr/>
          <a:lstStyle/>
          <a:p>
            <a:r>
              <a:rPr lang="sv-FI" noProof="0" dirty="0"/>
              <a:t>URVALSPROV ELLER ÖPPNA UNIVERSITETET</a:t>
            </a:r>
          </a:p>
        </p:txBody>
      </p:sp>
      <p:sp>
        <p:nvSpPr>
          <p:cNvPr id="5" name="Text Placeholder 4">
            <a:extLst>
              <a:ext uri="{FF2B5EF4-FFF2-40B4-BE49-F238E27FC236}">
                <a16:creationId xmlns:a16="http://schemas.microsoft.com/office/drawing/2014/main" id="{DBDCBC0C-7E55-F797-5B52-D6708392465C}"/>
              </a:ext>
            </a:extLst>
          </p:cNvPr>
          <p:cNvSpPr>
            <a:spLocks noGrp="1"/>
          </p:cNvSpPr>
          <p:nvPr>
            <p:ph type="body" sz="quarter" idx="11"/>
          </p:nvPr>
        </p:nvSpPr>
        <p:spPr/>
        <p:txBody>
          <a:bodyPr/>
          <a:lstStyle/>
          <a:p>
            <a:endParaRPr lang="sv-FI" noProof="0" dirty="0"/>
          </a:p>
        </p:txBody>
      </p:sp>
    </p:spTree>
    <p:extLst>
      <p:ext uri="{BB962C8B-B14F-4D97-AF65-F5344CB8AC3E}">
        <p14:creationId xmlns:p14="http://schemas.microsoft.com/office/powerpoint/2010/main" val="2005450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tanding in front of a whiteboard&#10;&#10;Description automatically generated">
            <a:extLst>
              <a:ext uri="{FF2B5EF4-FFF2-40B4-BE49-F238E27FC236}">
                <a16:creationId xmlns:a16="http://schemas.microsoft.com/office/drawing/2014/main" id="{65722D51-D816-4D7C-9493-BB4AF1CC026F}"/>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val="0"/>
              </a:ext>
            </a:extLst>
          </a:blip>
          <a:srcRect/>
          <a:stretch/>
        </p:blipFill>
        <p:spPr>
          <a:xfrm>
            <a:off x="7747000" y="0"/>
            <a:ext cx="4445000" cy="6858000"/>
          </a:xfrm>
        </p:spPr>
      </p:pic>
      <p:sp>
        <p:nvSpPr>
          <p:cNvPr id="3" name="Subtitle 2">
            <a:extLst>
              <a:ext uri="{FF2B5EF4-FFF2-40B4-BE49-F238E27FC236}">
                <a16:creationId xmlns:a16="http://schemas.microsoft.com/office/drawing/2014/main" id="{BE6BEE1C-7E74-FA10-6860-89031A1EE789}"/>
              </a:ext>
            </a:extLst>
          </p:cNvPr>
          <p:cNvSpPr>
            <a:spLocks noGrp="1"/>
          </p:cNvSpPr>
          <p:nvPr>
            <p:ph type="subTitle" idx="1"/>
          </p:nvPr>
        </p:nvSpPr>
        <p:spPr>
          <a:xfrm>
            <a:off x="1414840" y="2435381"/>
            <a:ext cx="6060322" cy="4101319"/>
          </a:xfrm>
        </p:spPr>
        <p:txBody>
          <a:bodyPr/>
          <a:lstStyle/>
          <a:p>
            <a:pPr>
              <a:defRPr/>
            </a:pPr>
            <a:r>
              <a:rPr lang="SV-SE" altLang="sv-FI" sz="1800" b="1" dirty="0"/>
              <a:t>Du uppfyller kraven om du har:</a:t>
            </a:r>
          </a:p>
          <a:p>
            <a:pPr marL="380238" indent="-380238">
              <a:spcBef>
                <a:spcPts val="800"/>
              </a:spcBef>
              <a:buFont typeface="Arial" panose="020B0604020202020204" pitchFamily="34" charset="0"/>
              <a:buChar char="•"/>
              <a:defRPr/>
            </a:pPr>
            <a:r>
              <a:rPr lang="SV-SE" altLang="SV-FI" sz="1800" dirty="0"/>
              <a:t>L eller E i lång A-svenska</a:t>
            </a:r>
          </a:p>
          <a:p>
            <a:pPr marL="380238" indent="-380238">
              <a:spcBef>
                <a:spcPts val="800"/>
              </a:spcBef>
              <a:buFont typeface="Arial" panose="020B0604020202020204" pitchFamily="34" charset="0"/>
              <a:buChar char="•"/>
              <a:defRPr/>
            </a:pPr>
            <a:r>
              <a:rPr lang="sv-SE" altLang="SV-FI" sz="1800" dirty="0"/>
              <a:t>L i medellång B-svenska</a:t>
            </a:r>
            <a:endParaRPr lang="SV-SE" altLang="SV-FI" sz="1800" dirty="0"/>
          </a:p>
          <a:p>
            <a:pPr marL="380238" indent="-380238">
              <a:spcBef>
                <a:spcPts val="800"/>
              </a:spcBef>
              <a:buFont typeface="Arial" panose="020B0604020202020204" pitchFamily="34" charset="0"/>
              <a:buChar char="•"/>
              <a:defRPr/>
            </a:pPr>
            <a:r>
              <a:rPr lang="SV-SE" altLang="SV-FI" sz="1800" dirty="0"/>
              <a:t>Godkänt resultat i ett språktest </a:t>
            </a:r>
            <a:r>
              <a:rPr lang="SV-SE" altLang="SV-FI" sz="1800" dirty="0">
                <a:hlinkClick r:id="rId3"/>
              </a:rPr>
              <a:t>(de som Hanken godkänner finns på hemsidan)</a:t>
            </a:r>
            <a:br>
              <a:rPr lang="sv-SE" altLang="sv-FI" sz="1800" dirty="0"/>
            </a:br>
            <a:endParaRPr lang="SV-SE" altLang="sv-FI" sz="1800" dirty="0"/>
          </a:p>
          <a:p>
            <a:pPr>
              <a:defRPr/>
            </a:pPr>
            <a:r>
              <a:rPr lang="SV-SE" altLang="SV-FI" sz="1800" b="1" dirty="0"/>
              <a:t>ELLER</a:t>
            </a:r>
            <a:r>
              <a:rPr lang="SV-SE" altLang="SV-FI" sz="1800" dirty="0"/>
              <a:t>: Språkprov i svenska</a:t>
            </a:r>
          </a:p>
          <a:p>
            <a:pPr marL="380238" indent="-380238">
              <a:buFont typeface="Arial" panose="020B0604020202020204" pitchFamily="34" charset="0"/>
              <a:buChar char="•"/>
              <a:defRPr/>
            </a:pPr>
            <a:r>
              <a:rPr lang="sv-SE" altLang="SV-FI" sz="1800" dirty="0"/>
              <a:t>Består oftast </a:t>
            </a:r>
            <a:r>
              <a:rPr lang="SV-SE" altLang="SV-FI" sz="1800" dirty="0"/>
              <a:t>av hörförståelse och skriftliga uppgifter.</a:t>
            </a:r>
          </a:p>
        </p:txBody>
      </p:sp>
      <p:sp>
        <p:nvSpPr>
          <p:cNvPr id="4" name="Title 3">
            <a:extLst>
              <a:ext uri="{FF2B5EF4-FFF2-40B4-BE49-F238E27FC236}">
                <a16:creationId xmlns:a16="http://schemas.microsoft.com/office/drawing/2014/main" id="{126EB373-CF5C-3EDD-CCDA-8188160B3E87}"/>
              </a:ext>
            </a:extLst>
          </p:cNvPr>
          <p:cNvSpPr>
            <a:spLocks noGrp="1"/>
          </p:cNvSpPr>
          <p:nvPr>
            <p:ph type="title"/>
          </p:nvPr>
        </p:nvSpPr>
        <p:spPr/>
        <p:txBody>
          <a:bodyPr/>
          <a:lstStyle/>
          <a:p>
            <a:r>
              <a:rPr lang="sv-FI" noProof="0" dirty="0"/>
              <a:t>SPRÅKKRAV I SVENSKA FÖR</a:t>
            </a:r>
            <a:br>
              <a:rPr lang="sv-FI" noProof="0" dirty="0"/>
            </a:br>
            <a:r>
              <a:rPr lang="sv-FI" noProof="0" dirty="0"/>
              <a:t>FINSKSPRÅKIGA</a:t>
            </a:r>
          </a:p>
        </p:txBody>
      </p:sp>
      <p:sp>
        <p:nvSpPr>
          <p:cNvPr id="5" name="Text Placeholder 4">
            <a:extLst>
              <a:ext uri="{FF2B5EF4-FFF2-40B4-BE49-F238E27FC236}">
                <a16:creationId xmlns:a16="http://schemas.microsoft.com/office/drawing/2014/main" id="{2519FCD6-117F-A521-93F0-B562694EBA2A}"/>
              </a:ext>
            </a:extLst>
          </p:cNvPr>
          <p:cNvSpPr>
            <a:spLocks noGrp="1"/>
          </p:cNvSpPr>
          <p:nvPr>
            <p:ph type="body" sz="quarter" idx="11"/>
          </p:nvPr>
        </p:nvSpPr>
        <p:spPr/>
        <p:txBody>
          <a:bodyPr/>
          <a:lstStyle/>
          <a:p>
            <a:endParaRPr lang="sv-FI" noProof="0" dirty="0"/>
          </a:p>
        </p:txBody>
      </p:sp>
    </p:spTree>
    <p:extLst>
      <p:ext uri="{BB962C8B-B14F-4D97-AF65-F5344CB8AC3E}">
        <p14:creationId xmlns:p14="http://schemas.microsoft.com/office/powerpoint/2010/main" val="2297999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03DF0-F231-E336-6D49-505D7FBA93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846193-1AFB-BCD1-9C8E-8ED4CEAE5C59}"/>
              </a:ext>
            </a:extLst>
          </p:cNvPr>
          <p:cNvSpPr>
            <a:spLocks noGrp="1"/>
          </p:cNvSpPr>
          <p:nvPr>
            <p:ph type="title"/>
          </p:nvPr>
        </p:nvSpPr>
        <p:spPr>
          <a:xfrm>
            <a:off x="702268" y="612222"/>
            <a:ext cx="11623844" cy="711881"/>
          </a:xfrm>
        </p:spPr>
        <p:txBody>
          <a:bodyPr/>
          <a:lstStyle/>
          <a:p>
            <a:r>
              <a:rPr lang="sv-SE" sz="2800" dirty="0"/>
              <a:t>The </a:t>
            </a:r>
            <a:r>
              <a:rPr lang="sv-SE" sz="2800" dirty="0" err="1"/>
              <a:t>bachelor</a:t>
            </a:r>
            <a:r>
              <a:rPr lang="sv-SE" sz="2800" dirty="0"/>
              <a:t> in business </a:t>
            </a:r>
            <a:r>
              <a:rPr lang="sv-SE" sz="2800" dirty="0" err="1"/>
              <a:t>programme</a:t>
            </a:r>
            <a:r>
              <a:rPr lang="sv-SE" sz="2800" dirty="0"/>
              <a:t> (PÅ ENGELSKA)</a:t>
            </a:r>
            <a:endParaRPr lang="sv-FI" sz="2800" dirty="0"/>
          </a:p>
        </p:txBody>
      </p:sp>
      <p:pic>
        <p:nvPicPr>
          <p:cNvPr id="5" name="Picture 4">
            <a:extLst>
              <a:ext uri="{FF2B5EF4-FFF2-40B4-BE49-F238E27FC236}">
                <a16:creationId xmlns:a16="http://schemas.microsoft.com/office/drawing/2014/main" id="{21E0D03A-D44D-D9BC-8C17-8459E2E70CE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02268" y="1129854"/>
            <a:ext cx="9695688" cy="5453825"/>
          </a:xfrm>
          <a:prstGeom prst="rect">
            <a:avLst/>
          </a:prstGeom>
        </p:spPr>
      </p:pic>
    </p:spTree>
    <p:extLst>
      <p:ext uri="{BB962C8B-B14F-4D97-AF65-F5344CB8AC3E}">
        <p14:creationId xmlns:p14="http://schemas.microsoft.com/office/powerpoint/2010/main" val="324011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8139C-B439-DA76-24BB-4E5E1BFD5A1A}"/>
            </a:ext>
          </a:extLst>
        </p:cNvPr>
        <p:cNvGrpSpPr/>
        <p:nvPr/>
      </p:nvGrpSpPr>
      <p:grpSpPr>
        <a:xfrm>
          <a:off x="0" y="0"/>
          <a:ext cx="0" cy="0"/>
          <a:chOff x="0" y="0"/>
          <a:chExt cx="0" cy="0"/>
        </a:xfrm>
      </p:grpSpPr>
      <p:pic>
        <p:nvPicPr>
          <p:cNvPr id="7" name="Picture Placeholder 6" descr="A group of women sitting around a table&#10;&#10;AI-generated content may be incorrect.">
            <a:extLst>
              <a:ext uri="{FF2B5EF4-FFF2-40B4-BE49-F238E27FC236}">
                <a16:creationId xmlns:a16="http://schemas.microsoft.com/office/drawing/2014/main" id="{D4553054-CE06-E4B4-BFEE-30C4D4632BCE}"/>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a:xfrm>
            <a:off x="7747000" y="0"/>
            <a:ext cx="4445000" cy="6858000"/>
          </a:xfrm>
        </p:spPr>
      </p:pic>
      <p:sp>
        <p:nvSpPr>
          <p:cNvPr id="3" name="Subtitle 2">
            <a:extLst>
              <a:ext uri="{FF2B5EF4-FFF2-40B4-BE49-F238E27FC236}">
                <a16:creationId xmlns:a16="http://schemas.microsoft.com/office/drawing/2014/main" id="{8B60A0C4-0753-F325-F363-B752A565EE66}"/>
              </a:ext>
            </a:extLst>
          </p:cNvPr>
          <p:cNvSpPr>
            <a:spLocks noGrp="1"/>
          </p:cNvSpPr>
          <p:nvPr>
            <p:ph type="subTitle" idx="1"/>
          </p:nvPr>
        </p:nvSpPr>
        <p:spPr>
          <a:xfrm>
            <a:off x="1268325" y="1483189"/>
            <a:ext cx="6004345" cy="4827176"/>
          </a:xfrm>
        </p:spPr>
        <p:txBody>
          <a:bodyPr/>
          <a:lstStyle/>
          <a:p>
            <a:pPr marL="285750" indent="-285750">
              <a:buFont typeface="Arial" panose="020B0604020202020204" pitchFamily="34" charset="0"/>
              <a:buChar char="•"/>
            </a:pPr>
            <a:r>
              <a:rPr lang="en-GB" sz="1800" dirty="0"/>
              <a:t>7-21 January 2026 until 3 pm (GMT+2)</a:t>
            </a:r>
          </a:p>
          <a:p>
            <a:pPr marL="285750" indent="-285750">
              <a:buFont typeface="Arial" panose="020B0604020202020204" pitchFamily="34" charset="0"/>
              <a:buChar char="•"/>
            </a:pPr>
            <a:r>
              <a:rPr lang="en-GB" sz="1800" dirty="0"/>
              <a:t>The application period for the programme is in January for the study start in autumn the same year.</a:t>
            </a:r>
          </a:p>
          <a:p>
            <a:pPr marL="285750" indent="-285750">
              <a:buFont typeface="Arial" panose="020B0604020202020204" pitchFamily="34" charset="0"/>
              <a:buChar char="•"/>
            </a:pPr>
            <a:r>
              <a:rPr lang="en-GB" sz="1800" dirty="0"/>
              <a:t>60% of new students admitted based on SAT/ACT and 40% will be admitted based on certificates </a:t>
            </a:r>
            <a:r>
              <a:rPr lang="en-GB" sz="1600" i="1" dirty="0"/>
              <a:t>(Finnish matriculation examination, International Baccalaureate, European Baccalaureate or </a:t>
            </a:r>
            <a:r>
              <a:rPr lang="en-GB" sz="1600" i="1" dirty="0" err="1"/>
              <a:t>Reifeprüfung</a:t>
            </a:r>
            <a:r>
              <a:rPr lang="en-GB" sz="1600" i="1" dirty="0"/>
              <a:t>/</a:t>
            </a:r>
            <a:r>
              <a:rPr lang="en-GB" sz="1600" i="1" dirty="0" err="1"/>
              <a:t>Deutsches</a:t>
            </a:r>
            <a:r>
              <a:rPr lang="en-GB" sz="1600" i="1" dirty="0"/>
              <a:t> </a:t>
            </a:r>
            <a:r>
              <a:rPr lang="en-GB" sz="1600" i="1" dirty="0" err="1"/>
              <a:t>Internationales</a:t>
            </a:r>
            <a:r>
              <a:rPr lang="en-GB" sz="1600" i="1" dirty="0"/>
              <a:t> Abitur certificate completed in Finland).</a:t>
            </a:r>
          </a:p>
          <a:p>
            <a:pPr marL="285750" indent="-285750">
              <a:buFont typeface="Arial" panose="020B0604020202020204" pitchFamily="34" charset="0"/>
              <a:buChar char="•"/>
            </a:pPr>
            <a:r>
              <a:rPr lang="en-GB" sz="1800" dirty="0"/>
              <a:t>SAT min. 1100, ACT min. 22</a:t>
            </a:r>
          </a:p>
          <a:p>
            <a:pPr marL="285750" indent="-285750">
              <a:buFont typeface="Arial" panose="020B0604020202020204" pitchFamily="34" charset="0"/>
              <a:buChar char="•"/>
            </a:pPr>
            <a:endParaRPr lang="en-GB" sz="2400" i="1" dirty="0"/>
          </a:p>
        </p:txBody>
      </p:sp>
      <p:sp>
        <p:nvSpPr>
          <p:cNvPr id="4" name="Title 3">
            <a:extLst>
              <a:ext uri="{FF2B5EF4-FFF2-40B4-BE49-F238E27FC236}">
                <a16:creationId xmlns:a16="http://schemas.microsoft.com/office/drawing/2014/main" id="{31DEAAC6-A1A0-33D3-BDD6-6BE8A39A560F}"/>
              </a:ext>
            </a:extLst>
          </p:cNvPr>
          <p:cNvSpPr>
            <a:spLocks noGrp="1"/>
          </p:cNvSpPr>
          <p:nvPr>
            <p:ph type="title"/>
          </p:nvPr>
        </p:nvSpPr>
        <p:spPr/>
        <p:txBody>
          <a:bodyPr/>
          <a:lstStyle/>
          <a:p>
            <a:r>
              <a:rPr lang="sv-SE" sz="3200" dirty="0"/>
              <a:t>APPLY TO BACHELOR IN BUSINESS</a:t>
            </a:r>
            <a:endParaRPr lang="sv-FI" sz="3200" dirty="0"/>
          </a:p>
        </p:txBody>
      </p:sp>
      <p:sp>
        <p:nvSpPr>
          <p:cNvPr id="5" name="Text Placeholder 4">
            <a:extLst>
              <a:ext uri="{FF2B5EF4-FFF2-40B4-BE49-F238E27FC236}">
                <a16:creationId xmlns:a16="http://schemas.microsoft.com/office/drawing/2014/main" id="{2B120189-ED5B-F335-1AF1-61BA48BFEE63}"/>
              </a:ext>
            </a:extLst>
          </p:cNvPr>
          <p:cNvSpPr>
            <a:spLocks noGrp="1"/>
          </p:cNvSpPr>
          <p:nvPr>
            <p:ph type="body" sz="quarter" idx="11"/>
          </p:nvPr>
        </p:nvSpPr>
        <p:spPr/>
        <p:txBody>
          <a:bodyPr/>
          <a:lstStyle/>
          <a:p>
            <a:endParaRPr lang="sv-FI"/>
          </a:p>
        </p:txBody>
      </p:sp>
      <p:pic>
        <p:nvPicPr>
          <p:cNvPr id="6" name="Picture 5" descr="A close-up of a calendar&#10;&#10;AI-generated content may be incorrect.">
            <a:extLst>
              <a:ext uri="{FF2B5EF4-FFF2-40B4-BE49-F238E27FC236}">
                <a16:creationId xmlns:a16="http://schemas.microsoft.com/office/drawing/2014/main" id="{EE4D36CC-C5BD-C740-F842-8FBCDB121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033" y="4979676"/>
            <a:ext cx="5904092" cy="1107017"/>
          </a:xfrm>
          <a:prstGeom prst="rect">
            <a:avLst/>
          </a:prstGeom>
        </p:spPr>
      </p:pic>
    </p:spTree>
    <p:extLst>
      <p:ext uri="{BB962C8B-B14F-4D97-AF65-F5344CB8AC3E}">
        <p14:creationId xmlns:p14="http://schemas.microsoft.com/office/powerpoint/2010/main" val="2292076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A1F939-FFA6-3798-7F37-2918B0219DD9}"/>
              </a:ext>
            </a:extLst>
          </p:cNvPr>
          <p:cNvSpPr>
            <a:spLocks noGrp="1"/>
          </p:cNvSpPr>
          <p:nvPr>
            <p:ph type="subTitle" idx="1"/>
          </p:nvPr>
        </p:nvSpPr>
        <p:spPr>
          <a:xfrm>
            <a:off x="1268325" y="1483189"/>
            <a:ext cx="6218891" cy="4827176"/>
          </a:xfrm>
        </p:spPr>
        <p:txBody>
          <a:bodyPr/>
          <a:lstStyle/>
          <a:p>
            <a:pPr marL="285750" indent="-285750">
              <a:buFont typeface="Arial" panose="020B0604020202020204" pitchFamily="34" charset="0"/>
              <a:buChar char="•"/>
            </a:pPr>
            <a:r>
              <a:rPr lang="sv-FI" sz="1800" noProof="0" dirty="0"/>
              <a:t>2 år långt utbildningsprogram (120 sp)</a:t>
            </a:r>
          </a:p>
          <a:p>
            <a:pPr marL="285750" indent="-285750">
              <a:buFont typeface="Arial" panose="020B0604020202020204" pitchFamily="34" charset="0"/>
              <a:buChar char="•"/>
            </a:pPr>
            <a:r>
              <a:rPr lang="sv-FI" sz="1800" noProof="0" dirty="0"/>
              <a:t>Studiernas språk är i första hand svenska, även om en del av kurserna går på engelska</a:t>
            </a:r>
          </a:p>
          <a:p>
            <a:pPr marL="285750" indent="-285750">
              <a:buFont typeface="Arial" panose="020B0604020202020204" pitchFamily="34" charset="0"/>
              <a:buChar char="•"/>
            </a:pPr>
            <a:r>
              <a:rPr lang="sv-FI" sz="1800" dirty="0"/>
              <a:t>Utbildningen sker på plats antingen i Helsingfors eller i Vasa</a:t>
            </a:r>
            <a:endParaRPr lang="sv-FI" sz="1800" noProof="0" dirty="0"/>
          </a:p>
          <a:p>
            <a:pPr marL="742950" lvl="1" indent="-285750" algn="l">
              <a:buFont typeface="Arial" panose="020B0604020202020204" pitchFamily="34" charset="0"/>
              <a:buChar char="•"/>
            </a:pPr>
            <a:r>
              <a:rPr lang="sv-FI" sz="1800" noProof="0" dirty="0"/>
              <a:t>I Helsingfors kan du välja mellan åtta huvudämnen och i Vasa mellan fem huvudämnen</a:t>
            </a:r>
          </a:p>
          <a:p>
            <a:pPr marL="285750" indent="-285750">
              <a:buFont typeface="Arial" panose="020B0604020202020204" pitchFamily="34" charset="0"/>
              <a:buChar char="•"/>
            </a:pPr>
            <a:r>
              <a:rPr lang="sv-FI" sz="1800" noProof="0" dirty="0"/>
              <a:t>Du kan söka till två ansökningsmål som du prioritetsordnar i din ansökan</a:t>
            </a:r>
          </a:p>
          <a:p>
            <a:pPr marL="285750" indent="-285750">
              <a:buFont typeface="Arial" panose="020B0604020202020204" pitchFamily="34" charset="0"/>
              <a:buChar char="•"/>
            </a:pPr>
            <a:r>
              <a:rPr lang="sv-FI" sz="1800" dirty="0"/>
              <a:t>Examen: Ekonomie magister</a:t>
            </a:r>
          </a:p>
        </p:txBody>
      </p:sp>
      <p:sp>
        <p:nvSpPr>
          <p:cNvPr id="4" name="Title 3">
            <a:extLst>
              <a:ext uri="{FF2B5EF4-FFF2-40B4-BE49-F238E27FC236}">
                <a16:creationId xmlns:a16="http://schemas.microsoft.com/office/drawing/2014/main" id="{FF29EE6D-2197-AFC6-6E7B-D705C364AF47}"/>
              </a:ext>
            </a:extLst>
          </p:cNvPr>
          <p:cNvSpPr>
            <a:spLocks noGrp="1"/>
          </p:cNvSpPr>
          <p:nvPr>
            <p:ph type="title"/>
          </p:nvPr>
        </p:nvSpPr>
        <p:spPr/>
        <p:txBody>
          <a:bodyPr/>
          <a:lstStyle/>
          <a:p>
            <a:r>
              <a:rPr lang="sv-FI" noProof="0" dirty="0"/>
              <a:t>MAGISTER FRÅN HANKEN</a:t>
            </a:r>
          </a:p>
        </p:txBody>
      </p:sp>
      <p:pic>
        <p:nvPicPr>
          <p:cNvPr id="9" name="Picture Placeholder 8" descr="A group of women sitting on a bench&#10;&#10;AI-generated content may be incorrect.">
            <a:extLst>
              <a:ext uri="{FF2B5EF4-FFF2-40B4-BE49-F238E27FC236}">
                <a16:creationId xmlns:a16="http://schemas.microsoft.com/office/drawing/2014/main" id="{85CC4825-5687-221B-7691-72C612B95F55}"/>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a:xfrm>
            <a:off x="7747000" y="0"/>
            <a:ext cx="4445000" cy="6858000"/>
          </a:xfrm>
        </p:spPr>
      </p:pic>
      <p:sp>
        <p:nvSpPr>
          <p:cNvPr id="5" name="Text Placeholder 4">
            <a:extLst>
              <a:ext uri="{FF2B5EF4-FFF2-40B4-BE49-F238E27FC236}">
                <a16:creationId xmlns:a16="http://schemas.microsoft.com/office/drawing/2014/main" id="{F02B4FBA-6C2A-E1A7-6A76-212A98892A38}"/>
              </a:ext>
            </a:extLst>
          </p:cNvPr>
          <p:cNvSpPr>
            <a:spLocks noGrp="1"/>
          </p:cNvSpPr>
          <p:nvPr>
            <p:ph type="body" sz="quarter" idx="11"/>
          </p:nvPr>
        </p:nvSpPr>
        <p:spPr/>
        <p:txBody>
          <a:bodyPr/>
          <a:lstStyle/>
          <a:p>
            <a:endParaRPr lang="sv-FI" noProof="0" dirty="0"/>
          </a:p>
        </p:txBody>
      </p:sp>
    </p:spTree>
    <p:extLst>
      <p:ext uri="{BB962C8B-B14F-4D97-AF65-F5344CB8AC3E}">
        <p14:creationId xmlns:p14="http://schemas.microsoft.com/office/powerpoint/2010/main" val="1968765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FA51-F51A-F6F5-8735-CFAB6CA1E787}"/>
              </a:ext>
            </a:extLst>
          </p:cNvPr>
          <p:cNvSpPr>
            <a:spLocks noGrp="1"/>
          </p:cNvSpPr>
          <p:nvPr>
            <p:ph type="title"/>
          </p:nvPr>
        </p:nvSpPr>
        <p:spPr/>
        <p:txBody>
          <a:bodyPr/>
          <a:lstStyle/>
          <a:p>
            <a:r>
              <a:rPr lang="sv-FI" dirty="0"/>
              <a:t>HUVUDÄMNEN</a:t>
            </a:r>
          </a:p>
        </p:txBody>
      </p:sp>
      <p:sp>
        <p:nvSpPr>
          <p:cNvPr id="4" name="Subtitle 1">
            <a:extLst>
              <a:ext uri="{FF2B5EF4-FFF2-40B4-BE49-F238E27FC236}">
                <a16:creationId xmlns:a16="http://schemas.microsoft.com/office/drawing/2014/main" id="{E0E6A251-1322-6562-D1A1-24849905F48E}"/>
              </a:ext>
            </a:extLst>
          </p:cNvPr>
          <p:cNvSpPr>
            <a:spLocks noGrp="1"/>
          </p:cNvSpPr>
          <p:nvPr>
            <p:ph type="subTitle" idx="1"/>
          </p:nvPr>
        </p:nvSpPr>
        <p:spPr>
          <a:xfrm>
            <a:off x="1268325" y="1483189"/>
            <a:ext cx="3867201" cy="4827176"/>
          </a:xfrm>
        </p:spPr>
        <p:txBody>
          <a:bodyPr/>
          <a:lstStyle/>
          <a:p>
            <a:r>
              <a:rPr lang="sv-FI" sz="1800" b="1" noProof="0" dirty="0"/>
              <a:t>HELSINGFORS:</a:t>
            </a:r>
          </a:p>
          <a:p>
            <a:pPr marL="285750" indent="-285750">
              <a:buFont typeface="Arial" panose="020B0604020202020204" pitchFamily="34" charset="0"/>
              <a:buChar char="•"/>
            </a:pPr>
            <a:r>
              <a:rPr lang="sv-FI" sz="1800" dirty="0"/>
              <a:t>Finansiell ekonomi</a:t>
            </a:r>
          </a:p>
          <a:p>
            <a:pPr marL="285750" indent="-285750">
              <a:buFont typeface="Arial" panose="020B0604020202020204" pitchFamily="34" charset="0"/>
              <a:buChar char="•"/>
            </a:pPr>
            <a:r>
              <a:rPr lang="sv-FI" sz="1800" noProof="0" dirty="0"/>
              <a:t>Nationalekonomi</a:t>
            </a:r>
            <a:endParaRPr lang="sv-FI" sz="1800" dirty="0"/>
          </a:p>
          <a:p>
            <a:pPr marL="285750" indent="-285750">
              <a:buFont typeface="Arial" panose="020B0604020202020204" pitchFamily="34" charset="0"/>
              <a:buChar char="•"/>
            </a:pPr>
            <a:r>
              <a:rPr lang="sv-FI" sz="1800" noProof="0" dirty="0"/>
              <a:t>Företagsledning och organisation</a:t>
            </a:r>
          </a:p>
          <a:p>
            <a:pPr marL="285750" indent="-285750">
              <a:buFont typeface="Arial" panose="020B0604020202020204" pitchFamily="34" charset="0"/>
              <a:buChar char="•"/>
            </a:pPr>
            <a:r>
              <a:rPr lang="sv-FI" sz="1800" dirty="0"/>
              <a:t>Entreprenörskap och företagsledning</a:t>
            </a:r>
          </a:p>
          <a:p>
            <a:pPr marL="285750" indent="-285750">
              <a:buFont typeface="Arial" panose="020B0604020202020204" pitchFamily="34" charset="0"/>
              <a:buChar char="•"/>
            </a:pPr>
            <a:r>
              <a:rPr lang="sv-FI" sz="1800" noProof="0" dirty="0" err="1"/>
              <a:t>Markn</a:t>
            </a:r>
            <a:r>
              <a:rPr lang="sv-FI" sz="1800" dirty="0" err="1"/>
              <a:t>adsföring</a:t>
            </a:r>
            <a:endParaRPr lang="sv-FI" sz="1800" dirty="0"/>
          </a:p>
          <a:p>
            <a:pPr marL="285750" indent="-285750">
              <a:buFont typeface="Arial" panose="020B0604020202020204" pitchFamily="34" charset="0"/>
              <a:buChar char="•"/>
            </a:pPr>
            <a:r>
              <a:rPr lang="sv-FI" sz="1800" noProof="0" dirty="0"/>
              <a:t>Handelsrätt</a:t>
            </a:r>
          </a:p>
          <a:p>
            <a:pPr marL="285750" indent="-285750">
              <a:buFont typeface="Arial" panose="020B0604020202020204" pitchFamily="34" charset="0"/>
              <a:buChar char="•"/>
            </a:pPr>
            <a:r>
              <a:rPr lang="sv-FI" sz="1800" dirty="0"/>
              <a:t>Styrning av försörjningskedjor</a:t>
            </a:r>
          </a:p>
          <a:p>
            <a:pPr marL="285750" indent="-285750">
              <a:buFont typeface="Arial" panose="020B0604020202020204" pitchFamily="34" charset="0"/>
              <a:buChar char="•"/>
            </a:pPr>
            <a:r>
              <a:rPr lang="sv-FI" sz="1800" noProof="0" dirty="0"/>
              <a:t>Redovisning</a:t>
            </a:r>
          </a:p>
        </p:txBody>
      </p:sp>
      <p:sp>
        <p:nvSpPr>
          <p:cNvPr id="5" name="Subtitle 1">
            <a:extLst>
              <a:ext uri="{FF2B5EF4-FFF2-40B4-BE49-F238E27FC236}">
                <a16:creationId xmlns:a16="http://schemas.microsoft.com/office/drawing/2014/main" id="{1FEA2D37-BE2C-5014-82FA-65E62E2C4D6D}"/>
              </a:ext>
            </a:extLst>
          </p:cNvPr>
          <p:cNvSpPr txBox="1">
            <a:spLocks/>
          </p:cNvSpPr>
          <p:nvPr/>
        </p:nvSpPr>
        <p:spPr>
          <a:xfrm>
            <a:off x="5205073" y="1483188"/>
            <a:ext cx="3867201" cy="482717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FI" sz="1800" b="1" dirty="0"/>
              <a:t>VASA:</a:t>
            </a:r>
          </a:p>
          <a:p>
            <a:pPr marL="285750" indent="-285750">
              <a:buFont typeface="Arial" panose="020B0604020202020204" pitchFamily="34" charset="0"/>
              <a:buChar char="•"/>
            </a:pPr>
            <a:r>
              <a:rPr lang="sv-FI" sz="1800" dirty="0"/>
              <a:t>Företagsledning och organisation</a:t>
            </a:r>
          </a:p>
          <a:p>
            <a:pPr marL="285750" indent="-285750">
              <a:buFont typeface="Arial" panose="020B0604020202020204" pitchFamily="34" charset="0"/>
              <a:buChar char="•"/>
            </a:pPr>
            <a:r>
              <a:rPr lang="sv-FI" sz="1800" dirty="0"/>
              <a:t>Finansiell ekonomi</a:t>
            </a:r>
          </a:p>
          <a:p>
            <a:pPr marL="285750" indent="-285750">
              <a:buFont typeface="Arial" panose="020B0604020202020204" pitchFamily="34" charset="0"/>
              <a:buChar char="•"/>
            </a:pPr>
            <a:r>
              <a:rPr lang="sv-FI" sz="1800" dirty="0"/>
              <a:t>Marknadsföring</a:t>
            </a:r>
          </a:p>
          <a:p>
            <a:pPr marL="285750" indent="-285750">
              <a:buFont typeface="Arial" panose="020B0604020202020204" pitchFamily="34" charset="0"/>
              <a:buChar char="•"/>
            </a:pPr>
            <a:r>
              <a:rPr lang="sv-FI" sz="1800" dirty="0"/>
              <a:t>Handelsrätt</a:t>
            </a:r>
          </a:p>
          <a:p>
            <a:pPr marL="285750" indent="-285750">
              <a:buFont typeface="Arial" panose="020B0604020202020204" pitchFamily="34" charset="0"/>
              <a:buChar char="•"/>
            </a:pPr>
            <a:r>
              <a:rPr lang="sv-FI" sz="1800" dirty="0"/>
              <a:t>Redovisning</a:t>
            </a:r>
          </a:p>
        </p:txBody>
      </p:sp>
      <p:sp>
        <p:nvSpPr>
          <p:cNvPr id="3" name="TextBox 2">
            <a:extLst>
              <a:ext uri="{FF2B5EF4-FFF2-40B4-BE49-F238E27FC236}">
                <a16:creationId xmlns:a16="http://schemas.microsoft.com/office/drawing/2014/main" id="{08C94EE5-4CCE-C8C9-75AC-700323B3AC83}"/>
              </a:ext>
            </a:extLst>
          </p:cNvPr>
          <p:cNvSpPr txBox="1"/>
          <p:nvPr/>
        </p:nvSpPr>
        <p:spPr>
          <a:xfrm>
            <a:off x="5135526" y="4728480"/>
            <a:ext cx="5475515" cy="646331"/>
          </a:xfrm>
          <a:prstGeom prst="rect">
            <a:avLst/>
          </a:prstGeom>
          <a:noFill/>
        </p:spPr>
        <p:txBody>
          <a:bodyPr wrap="square" rtlCol="0">
            <a:spAutoFit/>
          </a:bodyPr>
          <a:lstStyle/>
          <a:p>
            <a:r>
              <a:rPr lang="sv-FI" i="1" dirty="0">
                <a:solidFill>
                  <a:srgbClr val="FF0000"/>
                </a:solidFill>
              </a:rPr>
              <a:t>Notera att det inte alla år tas in nya studenter till alla ämnen på svenska</a:t>
            </a:r>
          </a:p>
        </p:txBody>
      </p:sp>
    </p:spTree>
    <p:extLst>
      <p:ext uri="{BB962C8B-B14F-4D97-AF65-F5344CB8AC3E}">
        <p14:creationId xmlns:p14="http://schemas.microsoft.com/office/powerpoint/2010/main" val="255198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ED46E-8D64-79BB-46C8-7B4C2263DF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DADDF52-9BA5-EC0F-9220-734CA6F67593}"/>
              </a:ext>
            </a:extLst>
          </p:cNvPr>
          <p:cNvSpPr>
            <a:spLocks noGrp="1"/>
          </p:cNvSpPr>
          <p:nvPr>
            <p:ph type="body" sz="quarter" idx="11"/>
          </p:nvPr>
        </p:nvSpPr>
        <p:spPr/>
        <p:txBody>
          <a:bodyPr/>
          <a:lstStyle/>
          <a:p>
            <a:endParaRPr lang="sv-FI" noProof="0" dirty="0"/>
          </a:p>
        </p:txBody>
      </p:sp>
      <p:sp>
        <p:nvSpPr>
          <p:cNvPr id="3" name="Title 2">
            <a:extLst>
              <a:ext uri="{FF2B5EF4-FFF2-40B4-BE49-F238E27FC236}">
                <a16:creationId xmlns:a16="http://schemas.microsoft.com/office/drawing/2014/main" id="{25458F8B-D2F3-AF8D-D95F-6C314B9A4F12}"/>
              </a:ext>
            </a:extLst>
          </p:cNvPr>
          <p:cNvSpPr>
            <a:spLocks noGrp="1"/>
          </p:cNvSpPr>
          <p:nvPr>
            <p:ph type="title"/>
          </p:nvPr>
        </p:nvSpPr>
        <p:spPr>
          <a:xfrm>
            <a:off x="1053262" y="2499236"/>
            <a:ext cx="10085475" cy="919670"/>
          </a:xfrm>
        </p:spPr>
        <p:txBody>
          <a:bodyPr/>
          <a:lstStyle/>
          <a:p>
            <a:r>
              <a:rPr lang="sv-FI" noProof="0" dirty="0"/>
              <a:t>INTRODUKTIONSSIDOR</a:t>
            </a:r>
          </a:p>
        </p:txBody>
      </p:sp>
      <p:sp>
        <p:nvSpPr>
          <p:cNvPr id="4" name="Subtitle 3">
            <a:extLst>
              <a:ext uri="{FF2B5EF4-FFF2-40B4-BE49-F238E27FC236}">
                <a16:creationId xmlns:a16="http://schemas.microsoft.com/office/drawing/2014/main" id="{5531F999-624F-1EA8-5C32-A93CDABD9DD4}"/>
              </a:ext>
            </a:extLst>
          </p:cNvPr>
          <p:cNvSpPr>
            <a:spLocks noGrp="1"/>
          </p:cNvSpPr>
          <p:nvPr>
            <p:ph type="subTitle" idx="1"/>
          </p:nvPr>
        </p:nvSpPr>
        <p:spPr>
          <a:xfrm>
            <a:off x="1053262" y="3749106"/>
            <a:ext cx="10085475" cy="1043458"/>
          </a:xfrm>
        </p:spPr>
        <p:txBody>
          <a:bodyPr/>
          <a:lstStyle/>
          <a:p>
            <a:endParaRPr lang="sv-FI" noProof="0" dirty="0"/>
          </a:p>
        </p:txBody>
      </p:sp>
    </p:spTree>
    <p:extLst>
      <p:ext uri="{BB962C8B-B14F-4D97-AF65-F5344CB8AC3E}">
        <p14:creationId xmlns:p14="http://schemas.microsoft.com/office/powerpoint/2010/main" val="1361253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4B7546-513B-CA32-8B64-8ACF3AB61396}"/>
              </a:ext>
            </a:extLst>
          </p:cNvPr>
          <p:cNvSpPr>
            <a:spLocks noGrp="1"/>
          </p:cNvSpPr>
          <p:nvPr>
            <p:ph type="subTitle" idx="1"/>
          </p:nvPr>
        </p:nvSpPr>
        <p:spPr>
          <a:xfrm>
            <a:off x="1268326" y="1483189"/>
            <a:ext cx="5757164" cy="4827176"/>
          </a:xfrm>
        </p:spPr>
        <p:txBody>
          <a:bodyPr/>
          <a:lstStyle/>
          <a:p>
            <a:r>
              <a:rPr lang="sv-FI" sz="1800" b="1" noProof="0" dirty="0"/>
              <a:t>Ansökningstid</a:t>
            </a:r>
          </a:p>
          <a:p>
            <a:pPr marL="285750" indent="-285750">
              <a:buFont typeface="Arial" panose="020B0604020202020204" pitchFamily="34" charset="0"/>
              <a:buChar char="•"/>
            </a:pPr>
            <a:r>
              <a:rPr lang="sv-FI" sz="1800" noProof="0" dirty="0"/>
              <a:t>Ansökningsperiod: 10-24.3.2026 kl.15.00.</a:t>
            </a:r>
          </a:p>
          <a:p>
            <a:r>
              <a:rPr lang="sv-FI" sz="1800" b="1" noProof="0" dirty="0"/>
              <a:t>Antagningskrav</a:t>
            </a:r>
            <a:endParaRPr lang="sv-FI" sz="1800" noProof="0" dirty="0"/>
          </a:p>
          <a:p>
            <a:pPr marL="285750" indent="-285750">
              <a:buFont typeface="Arial" panose="020B0604020202020204" pitchFamily="34" charset="0"/>
              <a:buChar char="•"/>
            </a:pPr>
            <a:r>
              <a:rPr lang="sv-FI" sz="1800" noProof="0" dirty="0"/>
              <a:t>En tidigare examen, minst en kandidatexamen, en yrkeshögskoleexamen eller en utländsk examen som motsvarar 180 studiepoäng vid ett erkänt universitet som ger behörighet för magisterstudier</a:t>
            </a:r>
          </a:p>
          <a:p>
            <a:pPr marL="285750" indent="-285750">
              <a:buFont typeface="Arial" panose="020B0604020202020204" pitchFamily="34" charset="0"/>
              <a:buChar char="•"/>
            </a:pPr>
            <a:r>
              <a:rPr lang="sv-FI" sz="1800" noProof="0" dirty="0"/>
              <a:t>Minst GPA 3 i examen eller GMAT/GRE</a:t>
            </a:r>
          </a:p>
          <a:p>
            <a:pPr marL="285750" indent="-285750">
              <a:buFont typeface="Arial" panose="020B0604020202020204" pitchFamily="34" charset="0"/>
              <a:buChar char="•"/>
            </a:pPr>
            <a:r>
              <a:rPr lang="sv-FI" sz="1800" noProof="0" dirty="0"/>
              <a:t>Minst 25–30 studiepoäng i ekonomiska vetenskaper</a:t>
            </a:r>
          </a:p>
          <a:p>
            <a:pPr marL="285750" indent="-285750">
              <a:buFont typeface="Arial" panose="020B0604020202020204" pitchFamily="34" charset="0"/>
              <a:buChar char="•"/>
            </a:pPr>
            <a:r>
              <a:rPr lang="sv-FI" sz="1800" noProof="0" dirty="0"/>
              <a:t>Kunskaper i svenska</a:t>
            </a:r>
          </a:p>
          <a:p>
            <a:pPr marL="285750" indent="-285750">
              <a:buFont typeface="Arial" panose="020B0604020202020204" pitchFamily="34" charset="0"/>
              <a:buChar char="•"/>
            </a:pPr>
            <a:r>
              <a:rPr lang="sv-FI" sz="1800" noProof="0" dirty="0"/>
              <a:t>CV på svenska</a:t>
            </a:r>
          </a:p>
          <a:p>
            <a:pPr marL="285750" indent="-285750">
              <a:buFont typeface="Arial" panose="020B0604020202020204" pitchFamily="34" charset="0"/>
              <a:buChar char="•"/>
            </a:pPr>
            <a:r>
              <a:rPr lang="sv-FI" sz="1800" dirty="0">
                <a:hlinkClick r:id="rId2"/>
              </a:rPr>
              <a:t>Ansökan steg-för-steg</a:t>
            </a:r>
            <a:endParaRPr lang="sv-FI" sz="1800" noProof="0" dirty="0"/>
          </a:p>
        </p:txBody>
      </p:sp>
      <p:sp>
        <p:nvSpPr>
          <p:cNvPr id="4" name="Title 3">
            <a:extLst>
              <a:ext uri="{FF2B5EF4-FFF2-40B4-BE49-F238E27FC236}">
                <a16:creationId xmlns:a16="http://schemas.microsoft.com/office/drawing/2014/main" id="{535BB08F-2233-896E-6B0C-10F66CDFD99C}"/>
              </a:ext>
            </a:extLst>
          </p:cNvPr>
          <p:cNvSpPr>
            <a:spLocks noGrp="1"/>
          </p:cNvSpPr>
          <p:nvPr>
            <p:ph type="title"/>
          </p:nvPr>
        </p:nvSpPr>
        <p:spPr/>
        <p:txBody>
          <a:bodyPr/>
          <a:lstStyle/>
          <a:p>
            <a:r>
              <a:rPr lang="sv-FI" noProof="0" dirty="0"/>
              <a:t>ANSÖK! </a:t>
            </a:r>
          </a:p>
        </p:txBody>
      </p:sp>
      <p:pic>
        <p:nvPicPr>
          <p:cNvPr id="9" name="Picture Placeholder 8" descr="A group of people looking at a computer&#10;&#10;AI-generated content may be incorrect.">
            <a:extLst>
              <a:ext uri="{FF2B5EF4-FFF2-40B4-BE49-F238E27FC236}">
                <a16:creationId xmlns:a16="http://schemas.microsoft.com/office/drawing/2014/main" id="{8BF9B303-1A35-B040-5E6C-82F0E35D7ACB}"/>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a:fillRect/>
          </a:stretch>
        </p:blipFill>
        <p:spPr>
          <a:xfrm>
            <a:off x="7747000" y="0"/>
            <a:ext cx="4445000" cy="6858000"/>
          </a:xfrm>
        </p:spPr>
      </p:pic>
      <p:sp>
        <p:nvSpPr>
          <p:cNvPr id="5" name="Text Placeholder 4">
            <a:extLst>
              <a:ext uri="{FF2B5EF4-FFF2-40B4-BE49-F238E27FC236}">
                <a16:creationId xmlns:a16="http://schemas.microsoft.com/office/drawing/2014/main" id="{0EDAAAB4-3436-01F2-FD9A-F6137E2401F9}"/>
              </a:ext>
            </a:extLst>
          </p:cNvPr>
          <p:cNvSpPr>
            <a:spLocks noGrp="1"/>
          </p:cNvSpPr>
          <p:nvPr>
            <p:ph type="body" sz="quarter" idx="11"/>
          </p:nvPr>
        </p:nvSpPr>
        <p:spPr/>
        <p:txBody>
          <a:bodyPr/>
          <a:lstStyle/>
          <a:p>
            <a:endParaRPr lang="sv-FI" noProof="0" dirty="0"/>
          </a:p>
        </p:txBody>
      </p:sp>
    </p:spTree>
    <p:extLst>
      <p:ext uri="{BB962C8B-B14F-4D97-AF65-F5344CB8AC3E}">
        <p14:creationId xmlns:p14="http://schemas.microsoft.com/office/powerpoint/2010/main" val="3408426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0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2AD73FC-122C-DDE0-7FAE-FC8730879DED}"/>
              </a:ext>
            </a:extLst>
          </p:cNvPr>
          <p:cNvSpPr>
            <a:spLocks noGrp="1"/>
          </p:cNvSpPr>
          <p:nvPr>
            <p:ph type="pic" sz="quarter" idx="12"/>
          </p:nvPr>
        </p:nvSpPr>
        <p:spPr/>
        <p:txBody>
          <a:bodyPr/>
          <a:lstStyle/>
          <a:p>
            <a:endParaRPr lang="sv-FI" noProof="0" dirty="0"/>
          </a:p>
        </p:txBody>
      </p:sp>
      <p:sp>
        <p:nvSpPr>
          <p:cNvPr id="3" name="Title 2">
            <a:extLst>
              <a:ext uri="{FF2B5EF4-FFF2-40B4-BE49-F238E27FC236}">
                <a16:creationId xmlns:a16="http://schemas.microsoft.com/office/drawing/2014/main" id="{21E5322F-14BE-544E-51F0-E7E66FF3D154}"/>
              </a:ext>
            </a:extLst>
          </p:cNvPr>
          <p:cNvSpPr>
            <a:spLocks noGrp="1"/>
          </p:cNvSpPr>
          <p:nvPr>
            <p:ph type="title"/>
          </p:nvPr>
        </p:nvSpPr>
        <p:spPr/>
        <p:txBody>
          <a:bodyPr/>
          <a:lstStyle/>
          <a:p>
            <a:r>
              <a:rPr lang="sv-FI" noProof="0" dirty="0"/>
              <a:t>VEM ÄR JAG?</a:t>
            </a:r>
          </a:p>
        </p:txBody>
      </p:sp>
      <p:sp>
        <p:nvSpPr>
          <p:cNvPr id="4" name="Text Placeholder 3">
            <a:extLst>
              <a:ext uri="{FF2B5EF4-FFF2-40B4-BE49-F238E27FC236}">
                <a16:creationId xmlns:a16="http://schemas.microsoft.com/office/drawing/2014/main" id="{1CDBA2DF-C420-DE88-011C-E877BF7FEC9A}"/>
              </a:ext>
            </a:extLst>
          </p:cNvPr>
          <p:cNvSpPr>
            <a:spLocks noGrp="1"/>
          </p:cNvSpPr>
          <p:nvPr>
            <p:ph type="body" sz="quarter" idx="11"/>
          </p:nvPr>
        </p:nvSpPr>
        <p:spPr/>
        <p:txBody>
          <a:bodyPr/>
          <a:lstStyle/>
          <a:p>
            <a:endParaRPr lang="sv-FI" noProof="0" dirty="0"/>
          </a:p>
        </p:txBody>
      </p:sp>
      <p:sp>
        <p:nvSpPr>
          <p:cNvPr id="5" name="Text Placeholder 4">
            <a:extLst>
              <a:ext uri="{FF2B5EF4-FFF2-40B4-BE49-F238E27FC236}">
                <a16:creationId xmlns:a16="http://schemas.microsoft.com/office/drawing/2014/main" id="{BC4D70DF-B0FE-8967-9FC6-41C3940DECCD}"/>
              </a:ext>
            </a:extLst>
          </p:cNvPr>
          <p:cNvSpPr>
            <a:spLocks noGrp="1"/>
          </p:cNvSpPr>
          <p:nvPr>
            <p:ph type="body" sz="quarter" idx="13"/>
          </p:nvPr>
        </p:nvSpPr>
        <p:spPr/>
        <p:txBody>
          <a:bodyPr/>
          <a:lstStyle/>
          <a:p>
            <a:endParaRPr lang="sv-FI" noProof="0" dirty="0"/>
          </a:p>
        </p:txBody>
      </p:sp>
      <p:sp>
        <p:nvSpPr>
          <p:cNvPr id="6" name="Subtitle 5">
            <a:extLst>
              <a:ext uri="{FF2B5EF4-FFF2-40B4-BE49-F238E27FC236}">
                <a16:creationId xmlns:a16="http://schemas.microsoft.com/office/drawing/2014/main" id="{94CEE49F-514B-E385-D27F-912FEB7E8BB9}"/>
              </a:ext>
            </a:extLst>
          </p:cNvPr>
          <p:cNvSpPr>
            <a:spLocks noGrp="1"/>
          </p:cNvSpPr>
          <p:nvPr>
            <p:ph type="subTitle" idx="1"/>
          </p:nvPr>
        </p:nvSpPr>
        <p:spPr>
          <a:xfrm>
            <a:off x="1268325" y="1483189"/>
            <a:ext cx="6057508" cy="5073059"/>
          </a:xfrm>
        </p:spPr>
        <p:txBody>
          <a:bodyPr/>
          <a:lstStyle/>
          <a:p>
            <a:r>
              <a:rPr lang="sv-FI" b="1" noProof="0" dirty="0"/>
              <a:t>Namn</a:t>
            </a:r>
          </a:p>
          <a:p>
            <a:pPr marL="285750" indent="-285750">
              <a:buFont typeface="Arial" panose="020B0604020202020204" pitchFamily="34" charset="0"/>
              <a:buChar char="•"/>
            </a:pPr>
            <a:r>
              <a:rPr lang="sv-FI" noProof="0" dirty="0"/>
              <a:t>Huvudämne</a:t>
            </a:r>
          </a:p>
          <a:p>
            <a:pPr marL="285750" indent="-285750">
              <a:buFont typeface="Arial" panose="020B0604020202020204" pitchFamily="34" charset="0"/>
              <a:buChar char="•"/>
            </a:pPr>
            <a:r>
              <a:rPr lang="sv-FI" noProof="0" dirty="0"/>
              <a:t>Biämne</a:t>
            </a:r>
          </a:p>
          <a:p>
            <a:pPr marL="285750" indent="-285750">
              <a:buFont typeface="Arial" panose="020B0604020202020204" pitchFamily="34" charset="0"/>
              <a:buChar char="•"/>
            </a:pPr>
            <a:r>
              <a:rPr lang="sv-FI" noProof="0" dirty="0"/>
              <a:t>Årskurs</a:t>
            </a:r>
          </a:p>
          <a:p>
            <a:endParaRPr lang="sv-FI" noProof="0" dirty="0"/>
          </a:p>
          <a:p>
            <a:r>
              <a:rPr lang="sv-FI" b="1" noProof="0" dirty="0"/>
              <a:t>Om mig</a:t>
            </a:r>
          </a:p>
          <a:p>
            <a:pPr marL="285750" indent="-285750">
              <a:buFont typeface="Arial" panose="020B0604020202020204" pitchFamily="34" charset="0"/>
              <a:buChar char="•"/>
            </a:pPr>
            <a:r>
              <a:rPr lang="sv-FI" noProof="0" dirty="0"/>
              <a:t>Före Hanken gick jag i x gymnasiet</a:t>
            </a:r>
            <a:r>
              <a:rPr lang="sv-FI" dirty="0"/>
              <a:t>/ yrkesskola och blev färdig ...</a:t>
            </a:r>
            <a:endParaRPr lang="sv-FI" noProof="0" dirty="0"/>
          </a:p>
          <a:p>
            <a:pPr marL="285750" indent="-285750">
              <a:buFont typeface="Arial" panose="020B0604020202020204" pitchFamily="34" charset="0"/>
              <a:buChar char="•"/>
            </a:pPr>
            <a:r>
              <a:rPr lang="sv-FI" noProof="0" dirty="0"/>
              <a:t>Jag är aktiv i studentkåren/föreningen på följande sätt</a:t>
            </a:r>
          </a:p>
          <a:p>
            <a:pPr marL="285750" indent="-285750">
              <a:buFont typeface="Arial" panose="020B0604020202020204" pitchFamily="34" charset="0"/>
              <a:buChar char="•"/>
            </a:pPr>
            <a:r>
              <a:rPr lang="sv-FI" noProof="0" dirty="0"/>
              <a:t>Jag jobbar på </a:t>
            </a:r>
          </a:p>
          <a:p>
            <a:pPr marL="285750" indent="-285750">
              <a:buFont typeface="Arial" panose="020B0604020202020204" pitchFamily="34" charset="0"/>
              <a:buChar char="•"/>
            </a:pPr>
            <a:r>
              <a:rPr lang="sv-FI" noProof="0" dirty="0"/>
              <a:t>Annat?</a:t>
            </a:r>
          </a:p>
          <a:p>
            <a:pPr marL="285750" indent="-285750">
              <a:buFont typeface="Arial" panose="020B0604020202020204" pitchFamily="34" charset="0"/>
              <a:buChar char="•"/>
            </a:pPr>
            <a:r>
              <a:rPr lang="sv-FI" noProof="0" dirty="0"/>
              <a:t>En bild på dig </a:t>
            </a:r>
            <a:r>
              <a:rPr lang="sv-FI" noProof="0" dirty="0">
                <a:sym typeface="Wingdings" panose="05000000000000000000" pitchFamily="2" charset="2"/>
              </a:rPr>
              <a:t> </a:t>
            </a:r>
            <a:endParaRPr lang="sv-FI" sz="1600" noProof="0" dirty="0"/>
          </a:p>
          <a:p>
            <a:endParaRPr lang="sv-FI" noProof="0" dirty="0"/>
          </a:p>
          <a:p>
            <a:endParaRPr lang="sv-FI" noProof="0" dirty="0"/>
          </a:p>
        </p:txBody>
      </p:sp>
    </p:spTree>
    <p:extLst>
      <p:ext uri="{BB962C8B-B14F-4D97-AF65-F5344CB8AC3E}">
        <p14:creationId xmlns:p14="http://schemas.microsoft.com/office/powerpoint/2010/main" val="3500896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D728E5A-D35A-1324-1A5D-FE9FDCCE02F5}"/>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a:xfrm>
            <a:off x="7747000" y="0"/>
            <a:ext cx="4445000" cy="6858000"/>
          </a:xfrm>
        </p:spPr>
      </p:pic>
      <p:sp>
        <p:nvSpPr>
          <p:cNvPr id="3" name="Title 2">
            <a:extLst>
              <a:ext uri="{FF2B5EF4-FFF2-40B4-BE49-F238E27FC236}">
                <a16:creationId xmlns:a16="http://schemas.microsoft.com/office/drawing/2014/main" id="{E9BF569C-3C7C-464B-9FD8-68994CE6704B}"/>
              </a:ext>
            </a:extLst>
          </p:cNvPr>
          <p:cNvSpPr>
            <a:spLocks noGrp="1"/>
          </p:cNvSpPr>
          <p:nvPr>
            <p:ph type="title"/>
          </p:nvPr>
        </p:nvSpPr>
        <p:spPr/>
        <p:txBody>
          <a:bodyPr/>
          <a:lstStyle/>
          <a:p>
            <a:r>
              <a:rPr lang="sv-FI" noProof="0" dirty="0"/>
              <a:t>Dagens AGENDA</a:t>
            </a:r>
          </a:p>
        </p:txBody>
      </p:sp>
      <p:sp>
        <p:nvSpPr>
          <p:cNvPr id="4" name="Text Placeholder 3">
            <a:extLst>
              <a:ext uri="{FF2B5EF4-FFF2-40B4-BE49-F238E27FC236}">
                <a16:creationId xmlns:a16="http://schemas.microsoft.com/office/drawing/2014/main" id="{BD1DAA4B-CB45-4400-57B6-6AA887FB2E95}"/>
              </a:ext>
            </a:extLst>
          </p:cNvPr>
          <p:cNvSpPr>
            <a:spLocks noGrp="1"/>
          </p:cNvSpPr>
          <p:nvPr>
            <p:ph type="body" sz="quarter" idx="11"/>
          </p:nvPr>
        </p:nvSpPr>
        <p:spPr/>
        <p:txBody>
          <a:bodyPr/>
          <a:lstStyle/>
          <a:p>
            <a:endParaRPr lang="sv-FI" noProof="0" dirty="0"/>
          </a:p>
        </p:txBody>
      </p:sp>
      <p:sp>
        <p:nvSpPr>
          <p:cNvPr id="6" name="Subtitle 5">
            <a:extLst>
              <a:ext uri="{FF2B5EF4-FFF2-40B4-BE49-F238E27FC236}">
                <a16:creationId xmlns:a16="http://schemas.microsoft.com/office/drawing/2014/main" id="{C6196285-16C6-D594-E561-5FAEC4F45CF6}"/>
              </a:ext>
            </a:extLst>
          </p:cNvPr>
          <p:cNvSpPr>
            <a:spLocks noGrp="1"/>
          </p:cNvSpPr>
          <p:nvPr>
            <p:ph type="subTitle" idx="1"/>
          </p:nvPr>
        </p:nvSpPr>
        <p:spPr/>
        <p:txBody>
          <a:bodyPr/>
          <a:lstStyle/>
          <a:p>
            <a:pPr marL="342900" indent="-342900">
              <a:buFont typeface="+mj-lt"/>
              <a:buAutoNum type="arabicPeriod"/>
            </a:pPr>
            <a:r>
              <a:rPr lang="sv-FI" sz="2000" noProof="0" dirty="0"/>
              <a:t>Välj här en kort översikt </a:t>
            </a:r>
          </a:p>
          <a:p>
            <a:pPr marL="342900" indent="-342900">
              <a:buFont typeface="+mj-lt"/>
              <a:buAutoNum type="arabicPeriod"/>
            </a:pPr>
            <a:r>
              <a:rPr lang="sv-FI" sz="2000" dirty="0"/>
              <a:t>T.ex. Kort om Hanken</a:t>
            </a:r>
          </a:p>
          <a:p>
            <a:pPr marL="342900" indent="-342900">
              <a:buFont typeface="+mj-lt"/>
              <a:buAutoNum type="arabicPeriod"/>
            </a:pPr>
            <a:r>
              <a:rPr lang="sv-FI" sz="2000" noProof="0" dirty="0"/>
              <a:t>Unika drag för Hanken</a:t>
            </a:r>
          </a:p>
          <a:p>
            <a:pPr marL="342900" indent="-342900">
              <a:buFont typeface="+mj-lt"/>
              <a:buAutoNum type="arabicPeriod"/>
            </a:pPr>
            <a:r>
              <a:rPr lang="sv-FI" sz="2000" dirty="0"/>
              <a:t>Osv.</a:t>
            </a:r>
            <a:endParaRPr lang="sv-FI" noProof="0" dirty="0"/>
          </a:p>
          <a:p>
            <a:endParaRPr lang="sv-FI" noProof="0" dirty="0"/>
          </a:p>
        </p:txBody>
      </p:sp>
    </p:spTree>
    <p:extLst>
      <p:ext uri="{BB962C8B-B14F-4D97-AF65-F5344CB8AC3E}">
        <p14:creationId xmlns:p14="http://schemas.microsoft.com/office/powerpoint/2010/main" val="4237535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BB324-4497-BD2F-451C-350D5CC85BA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B8E9642-5678-3F34-DC38-71C65C179DF9}"/>
              </a:ext>
            </a:extLst>
          </p:cNvPr>
          <p:cNvSpPr>
            <a:spLocks noGrp="1"/>
          </p:cNvSpPr>
          <p:nvPr>
            <p:ph type="body" sz="quarter" idx="11"/>
          </p:nvPr>
        </p:nvSpPr>
        <p:spPr/>
        <p:txBody>
          <a:bodyPr/>
          <a:lstStyle/>
          <a:p>
            <a:endParaRPr lang="sv-FI" noProof="0" dirty="0"/>
          </a:p>
        </p:txBody>
      </p:sp>
      <p:sp>
        <p:nvSpPr>
          <p:cNvPr id="3" name="Title 2">
            <a:extLst>
              <a:ext uri="{FF2B5EF4-FFF2-40B4-BE49-F238E27FC236}">
                <a16:creationId xmlns:a16="http://schemas.microsoft.com/office/drawing/2014/main" id="{C56E90DE-F971-CECE-653C-E259CCC98AC4}"/>
              </a:ext>
            </a:extLst>
          </p:cNvPr>
          <p:cNvSpPr>
            <a:spLocks noGrp="1"/>
          </p:cNvSpPr>
          <p:nvPr>
            <p:ph type="title"/>
          </p:nvPr>
        </p:nvSpPr>
        <p:spPr>
          <a:xfrm>
            <a:off x="1053262" y="2499236"/>
            <a:ext cx="10085475" cy="919670"/>
          </a:xfrm>
        </p:spPr>
        <p:txBody>
          <a:bodyPr/>
          <a:lstStyle/>
          <a:p>
            <a:r>
              <a:rPr lang="sv-FI" noProof="0" dirty="0"/>
              <a:t>HANKEN, SVENSKA HANDELSHÖGSKOLAN</a:t>
            </a:r>
          </a:p>
        </p:txBody>
      </p:sp>
      <p:sp>
        <p:nvSpPr>
          <p:cNvPr id="4" name="Subtitle 3">
            <a:extLst>
              <a:ext uri="{FF2B5EF4-FFF2-40B4-BE49-F238E27FC236}">
                <a16:creationId xmlns:a16="http://schemas.microsoft.com/office/drawing/2014/main" id="{753393EC-EB58-A045-9BE9-B4647321EA64}"/>
              </a:ext>
            </a:extLst>
          </p:cNvPr>
          <p:cNvSpPr>
            <a:spLocks noGrp="1"/>
          </p:cNvSpPr>
          <p:nvPr>
            <p:ph type="subTitle" idx="1"/>
          </p:nvPr>
        </p:nvSpPr>
        <p:spPr>
          <a:xfrm>
            <a:off x="1053262" y="3584514"/>
            <a:ext cx="10085475" cy="1043458"/>
          </a:xfrm>
        </p:spPr>
        <p:txBody>
          <a:bodyPr/>
          <a:lstStyle/>
          <a:p>
            <a:endParaRPr lang="sv-FI" noProof="0" dirty="0"/>
          </a:p>
        </p:txBody>
      </p:sp>
    </p:spTree>
    <p:extLst>
      <p:ext uri="{BB962C8B-B14F-4D97-AF65-F5344CB8AC3E}">
        <p14:creationId xmlns:p14="http://schemas.microsoft.com/office/powerpoint/2010/main" val="73568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C4B2F-4441-D08D-2AC1-5390783639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1CCAA-1439-4B17-AA22-7B49C84C3508}"/>
              </a:ext>
            </a:extLst>
          </p:cNvPr>
          <p:cNvSpPr>
            <a:spLocks noGrp="1"/>
          </p:cNvSpPr>
          <p:nvPr>
            <p:ph type="title"/>
          </p:nvPr>
        </p:nvSpPr>
        <p:spPr>
          <a:xfrm>
            <a:off x="838200" y="864874"/>
            <a:ext cx="6908800" cy="711881"/>
          </a:xfrm>
        </p:spPr>
        <p:txBody>
          <a:bodyPr/>
          <a:lstStyle/>
          <a:p>
            <a:r>
              <a:rPr lang="sv-FI" noProof="0" dirty="0"/>
              <a:t>HANKEN</a:t>
            </a:r>
          </a:p>
        </p:txBody>
      </p:sp>
      <p:pic>
        <p:nvPicPr>
          <p:cNvPr id="7" name="Picture Placeholder 6" descr="A group of people posing for a photo&#10;&#10;AI-generated content may be incorrect.">
            <a:extLst>
              <a:ext uri="{FF2B5EF4-FFF2-40B4-BE49-F238E27FC236}">
                <a16:creationId xmlns:a16="http://schemas.microsoft.com/office/drawing/2014/main" id="{5ED4BE83-68FA-741A-D579-711D8493869E}"/>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a:xfrm>
            <a:off x="7747000" y="0"/>
            <a:ext cx="4445000" cy="6858000"/>
          </a:xfrm>
        </p:spPr>
      </p:pic>
      <p:sp>
        <p:nvSpPr>
          <p:cNvPr id="4" name="Text Placeholder 3">
            <a:extLst>
              <a:ext uri="{FF2B5EF4-FFF2-40B4-BE49-F238E27FC236}">
                <a16:creationId xmlns:a16="http://schemas.microsoft.com/office/drawing/2014/main" id="{2CBCB223-6B4D-8A02-3B90-63BDEFF786A9}"/>
              </a:ext>
            </a:extLst>
          </p:cNvPr>
          <p:cNvSpPr>
            <a:spLocks noGrp="1"/>
          </p:cNvSpPr>
          <p:nvPr>
            <p:ph type="body" sz="quarter" idx="11"/>
          </p:nvPr>
        </p:nvSpPr>
        <p:spPr/>
        <p:txBody>
          <a:bodyPr/>
          <a:lstStyle/>
          <a:p>
            <a:endParaRPr lang="sv-FI" noProof="0" dirty="0"/>
          </a:p>
        </p:txBody>
      </p:sp>
      <p:sp>
        <p:nvSpPr>
          <p:cNvPr id="5" name="Text Placeholder 4">
            <a:extLst>
              <a:ext uri="{FF2B5EF4-FFF2-40B4-BE49-F238E27FC236}">
                <a16:creationId xmlns:a16="http://schemas.microsoft.com/office/drawing/2014/main" id="{D6203B61-F67C-2CAF-4DCA-3E2814C7FACB}"/>
              </a:ext>
            </a:extLst>
          </p:cNvPr>
          <p:cNvSpPr>
            <a:spLocks noGrp="1"/>
          </p:cNvSpPr>
          <p:nvPr>
            <p:ph type="body" sz="quarter" idx="13"/>
          </p:nvPr>
        </p:nvSpPr>
        <p:spPr/>
        <p:txBody>
          <a:bodyPr/>
          <a:lstStyle/>
          <a:p>
            <a:endParaRPr lang="sv-FI" noProof="0" dirty="0"/>
          </a:p>
        </p:txBody>
      </p:sp>
      <p:sp>
        <p:nvSpPr>
          <p:cNvPr id="6" name="Subtitle 5">
            <a:extLst>
              <a:ext uri="{FF2B5EF4-FFF2-40B4-BE49-F238E27FC236}">
                <a16:creationId xmlns:a16="http://schemas.microsoft.com/office/drawing/2014/main" id="{CCAA7D5B-1418-DC51-F30F-3F6AD1F5F1BC}"/>
              </a:ext>
            </a:extLst>
          </p:cNvPr>
          <p:cNvSpPr>
            <a:spLocks noGrp="1"/>
          </p:cNvSpPr>
          <p:nvPr>
            <p:ph type="subTitle" idx="1"/>
          </p:nvPr>
        </p:nvSpPr>
        <p:spPr>
          <a:xfrm>
            <a:off x="1147306" y="1477166"/>
            <a:ext cx="6361857" cy="5073059"/>
          </a:xfrm>
        </p:spPr>
        <p:txBody>
          <a:bodyPr/>
          <a:lstStyle/>
          <a:p>
            <a:pPr marL="285750" lvl="0" indent="-285750" eaLnBrk="0" fontAlgn="base" hangingPunct="0">
              <a:lnSpc>
                <a:spcPct val="100000"/>
              </a:lnSpc>
              <a:spcBef>
                <a:spcPct val="0"/>
              </a:spcBef>
              <a:spcAft>
                <a:spcPct val="0"/>
              </a:spcAft>
              <a:buFont typeface="Arial" panose="020B0604020202020204" pitchFamily="34" charset="0"/>
              <a:buChar char="•"/>
            </a:pPr>
            <a:r>
              <a:rPr lang="sv-FI" altLang="sv-FI" dirty="0">
                <a:latin typeface="Aptos" panose="020B0004020202020204" pitchFamily="34" charset="0"/>
              </a:rPr>
              <a:t>Hanken är den enda fristående handelshögskolan i Finland och en av de äldsta handelshögskolorna i Norden</a:t>
            </a:r>
          </a:p>
          <a:p>
            <a:pPr marL="971550" lvl="1" indent="-285750" eaLnBrk="0" fontAlgn="base" hangingPunct="0">
              <a:lnSpc>
                <a:spcPct val="100000"/>
              </a:lnSpc>
              <a:spcBef>
                <a:spcPct val="0"/>
              </a:spcBef>
              <a:spcAft>
                <a:spcPct val="0"/>
              </a:spcAft>
            </a:pPr>
            <a:r>
              <a:rPr lang="sv-FI" altLang="sv-FI" dirty="0">
                <a:latin typeface="Aptos" panose="020B0004020202020204" pitchFamily="34" charset="0"/>
              </a:rPr>
              <a:t>Vi fokuserar all utbildning och forskning uteslutande på ekonomi </a:t>
            </a:r>
          </a:p>
          <a:p>
            <a:pPr marL="285750" indent="-285750" eaLnBrk="0" fontAlgn="base" hangingPunct="0">
              <a:lnSpc>
                <a:spcPct val="100000"/>
              </a:lnSpc>
              <a:spcBef>
                <a:spcPct val="0"/>
              </a:spcBef>
              <a:spcAft>
                <a:spcPct val="0"/>
              </a:spcAft>
              <a:buFont typeface="Arial" panose="020B0604020202020204" pitchFamily="34" charset="0"/>
              <a:buChar char="•"/>
            </a:pPr>
            <a:r>
              <a:rPr lang="sv-FI" altLang="sv-FI" dirty="0">
                <a:latin typeface="Aptos" panose="020B0004020202020204" pitchFamily="34" charset="0"/>
              </a:rPr>
              <a:t>En högt rankad, uppskattad och internationell handelshögskola</a:t>
            </a:r>
          </a:p>
          <a:p>
            <a:pPr marL="285750" lvl="0" indent="-285750" eaLnBrk="0" fontAlgn="base" hangingPunct="0">
              <a:lnSpc>
                <a:spcPct val="100000"/>
              </a:lnSpc>
              <a:spcBef>
                <a:spcPct val="0"/>
              </a:spcBef>
              <a:spcAft>
                <a:spcPct val="0"/>
              </a:spcAft>
              <a:buFont typeface="Arial" panose="020B0604020202020204" pitchFamily="34" charset="0"/>
              <a:buChar char="•"/>
            </a:pPr>
            <a:r>
              <a:rPr lang="sv-FI" altLang="sv-FI" b="1" dirty="0">
                <a:latin typeface="Aptos" panose="020B0004020202020204" pitchFamily="34" charset="0"/>
              </a:rPr>
              <a:t>Trippelackrediterad: </a:t>
            </a:r>
            <a:r>
              <a:rPr lang="sv-FI" altLang="sv-FI" dirty="0">
                <a:latin typeface="Aptos" panose="020B0004020202020204" pitchFamily="34" charset="0"/>
              </a:rPr>
              <a:t>EQUIS, AACSB &amp; AMBA</a:t>
            </a:r>
          </a:p>
          <a:p>
            <a:pPr marL="285750" lvl="0" indent="-285750" eaLnBrk="0" fontAlgn="base" hangingPunct="0">
              <a:lnSpc>
                <a:spcPct val="100000"/>
              </a:lnSpc>
              <a:spcBef>
                <a:spcPct val="0"/>
              </a:spcBef>
              <a:spcAft>
                <a:spcPct val="0"/>
              </a:spcAft>
              <a:buFont typeface="Arial" panose="020B0604020202020204" pitchFamily="34" charset="0"/>
              <a:buChar char="•"/>
            </a:pPr>
            <a:r>
              <a:rPr lang="sv-FI" altLang="sv-FI" b="1" dirty="0">
                <a:latin typeface="Aptos" panose="020B0004020202020204" pitchFamily="34" charset="0"/>
              </a:rPr>
              <a:t>Topp 1 % </a:t>
            </a:r>
            <a:r>
              <a:rPr lang="sv-FI" altLang="sv-FI" dirty="0">
                <a:latin typeface="Aptos" panose="020B0004020202020204" pitchFamily="34" charset="0"/>
              </a:rPr>
              <a:t>av handelshögskolor i världen</a:t>
            </a:r>
          </a:p>
          <a:p>
            <a:pPr lvl="0" eaLnBrk="0" fontAlgn="base" hangingPunct="0">
              <a:lnSpc>
                <a:spcPct val="100000"/>
              </a:lnSpc>
              <a:spcBef>
                <a:spcPct val="0"/>
              </a:spcBef>
              <a:spcAft>
                <a:spcPct val="0"/>
              </a:spcAft>
            </a:pPr>
            <a:endParaRPr lang="sv-FI" altLang="sv-FI" dirty="0">
              <a:latin typeface="Aptos" panose="020B0004020202020204" pitchFamily="34" charset="0"/>
            </a:endParaRPr>
          </a:p>
          <a:p>
            <a:pPr lvl="0" eaLnBrk="0" fontAlgn="base" hangingPunct="0">
              <a:lnSpc>
                <a:spcPct val="100000"/>
              </a:lnSpc>
              <a:spcBef>
                <a:spcPct val="0"/>
              </a:spcBef>
              <a:spcAft>
                <a:spcPct val="0"/>
              </a:spcAft>
            </a:pPr>
            <a:r>
              <a:rPr lang="sv-FI" altLang="sv-FI" b="1" dirty="0">
                <a:latin typeface="Aptos" panose="020B0004020202020204" pitchFamily="34" charset="0"/>
              </a:rPr>
              <a:t>2 815 studenter (2024)</a:t>
            </a:r>
          </a:p>
          <a:p>
            <a:pPr marL="971550" lvl="1" indent="-285750" eaLnBrk="0" fontAlgn="base" hangingPunct="0">
              <a:lnSpc>
                <a:spcPct val="100000"/>
              </a:lnSpc>
              <a:spcBef>
                <a:spcPct val="0"/>
              </a:spcBef>
              <a:spcAft>
                <a:spcPct val="0"/>
              </a:spcAft>
            </a:pPr>
            <a:r>
              <a:rPr lang="sv-FI" altLang="sv-FI" dirty="0">
                <a:latin typeface="Aptos" panose="020B0004020202020204" pitchFamily="34" charset="0"/>
              </a:rPr>
              <a:t>2 690 kandidat- och magisterstuderande</a:t>
            </a:r>
          </a:p>
          <a:p>
            <a:pPr marL="971550" lvl="1" indent="-285750" eaLnBrk="0" fontAlgn="base" hangingPunct="0">
              <a:lnSpc>
                <a:spcPct val="100000"/>
              </a:lnSpc>
              <a:spcBef>
                <a:spcPct val="0"/>
              </a:spcBef>
              <a:spcAft>
                <a:spcPct val="0"/>
              </a:spcAft>
            </a:pPr>
            <a:r>
              <a:rPr lang="sv-FI" altLang="sv-FI" dirty="0">
                <a:latin typeface="Aptos" panose="020B0004020202020204" pitchFamily="34" charset="0"/>
              </a:rPr>
              <a:t>125 doktorander</a:t>
            </a:r>
          </a:p>
          <a:p>
            <a:pPr marL="971550" lvl="1" indent="-285750" eaLnBrk="0" fontAlgn="base" hangingPunct="0">
              <a:lnSpc>
                <a:spcPct val="100000"/>
              </a:lnSpc>
              <a:spcBef>
                <a:spcPct val="0"/>
              </a:spcBef>
              <a:spcAft>
                <a:spcPct val="0"/>
              </a:spcAft>
            </a:pPr>
            <a:r>
              <a:rPr lang="sv-FI" altLang="sv-FI" dirty="0">
                <a:latin typeface="Aptos" panose="020B0004020202020204" pitchFamily="34" charset="0"/>
              </a:rPr>
              <a:t>20 % på campus i Vasa</a:t>
            </a:r>
          </a:p>
          <a:p>
            <a:pPr marL="285750" lvl="0" indent="-285750" eaLnBrk="0" fontAlgn="base" hangingPunct="0">
              <a:lnSpc>
                <a:spcPct val="100000"/>
              </a:lnSpc>
              <a:spcBef>
                <a:spcPct val="0"/>
              </a:spcBef>
              <a:spcAft>
                <a:spcPct val="0"/>
              </a:spcAft>
              <a:buFont typeface="Arial" panose="020B0604020202020204" pitchFamily="34" charset="0"/>
              <a:buChar char="•"/>
            </a:pPr>
            <a:r>
              <a:rPr lang="sv-FI" altLang="sv-FI" dirty="0">
                <a:latin typeface="Aptos" panose="020B0004020202020204" pitchFamily="34" charset="0"/>
              </a:rPr>
              <a:t>Om du söker till kandidatprogrammet har du automatiskt rätt att fortsätta till magisterprogrammet vid Hanken</a:t>
            </a:r>
          </a:p>
          <a:p>
            <a:pPr marL="285750" lvl="0" indent="-285750" eaLnBrk="0" fontAlgn="base" hangingPunct="0">
              <a:lnSpc>
                <a:spcPct val="100000"/>
              </a:lnSpc>
              <a:spcBef>
                <a:spcPct val="0"/>
              </a:spcBef>
              <a:spcAft>
                <a:spcPct val="0"/>
              </a:spcAft>
              <a:buFont typeface="Arial" panose="020B0604020202020204" pitchFamily="34" charset="0"/>
              <a:buChar char="•"/>
            </a:pPr>
            <a:r>
              <a:rPr lang="sv-FI" altLang="sv-FI" dirty="0">
                <a:latin typeface="Aptos" panose="020B0004020202020204" pitchFamily="34" charset="0"/>
              </a:rPr>
              <a:t>Medlem i </a:t>
            </a:r>
            <a:r>
              <a:rPr lang="sv-FI" altLang="sv-FI" b="1" dirty="0">
                <a:latin typeface="Aptos" panose="020B0004020202020204" pitchFamily="34" charset="0"/>
              </a:rPr>
              <a:t>ENGAGE.EU-universitetsalliansen </a:t>
            </a:r>
            <a:r>
              <a:rPr lang="sv-FI" altLang="sv-FI" dirty="0">
                <a:latin typeface="Aptos" panose="020B0004020202020204" pitchFamily="34" charset="0"/>
              </a:rPr>
              <a:t>tillsammans med 8 andra universitet + 1 associerat universitet</a:t>
            </a:r>
          </a:p>
        </p:txBody>
      </p:sp>
    </p:spTree>
    <p:extLst>
      <p:ext uri="{BB962C8B-B14F-4D97-AF65-F5344CB8AC3E}">
        <p14:creationId xmlns:p14="http://schemas.microsoft.com/office/powerpoint/2010/main" val="307734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B9B33-A7E9-346B-41E6-02AFB9E54A18}"/>
            </a:ext>
          </a:extLst>
        </p:cNvPr>
        <p:cNvGrpSpPr/>
        <p:nvPr/>
      </p:nvGrpSpPr>
      <p:grpSpPr>
        <a:xfrm>
          <a:off x="0" y="0"/>
          <a:ext cx="0" cy="0"/>
          <a:chOff x="0" y="0"/>
          <a:chExt cx="0" cy="0"/>
        </a:xfrm>
      </p:grpSpPr>
      <p:pic>
        <p:nvPicPr>
          <p:cNvPr id="7" name="Picture Placeholder 6" descr="A group of people walking in a hallway&#10;&#10;AI-generated content may be incorrect.">
            <a:extLst>
              <a:ext uri="{FF2B5EF4-FFF2-40B4-BE49-F238E27FC236}">
                <a16:creationId xmlns:a16="http://schemas.microsoft.com/office/drawing/2014/main" id="{B8BD5E0A-DA6E-4C54-4549-888FC4B9AFB3}"/>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a:xfrm>
            <a:off x="7747000" y="0"/>
            <a:ext cx="4445000" cy="6858000"/>
          </a:xfrm>
        </p:spPr>
      </p:pic>
      <p:sp>
        <p:nvSpPr>
          <p:cNvPr id="3" name="Title 2">
            <a:extLst>
              <a:ext uri="{FF2B5EF4-FFF2-40B4-BE49-F238E27FC236}">
                <a16:creationId xmlns:a16="http://schemas.microsoft.com/office/drawing/2014/main" id="{C9FCADAA-C9A7-E6F3-1F85-CC2C4FE57850}"/>
              </a:ext>
            </a:extLst>
          </p:cNvPr>
          <p:cNvSpPr>
            <a:spLocks noGrp="1"/>
          </p:cNvSpPr>
          <p:nvPr>
            <p:ph type="title"/>
          </p:nvPr>
        </p:nvSpPr>
        <p:spPr/>
        <p:txBody>
          <a:bodyPr/>
          <a:lstStyle/>
          <a:p>
            <a:r>
              <a:rPr lang="sv-FI" noProof="0" dirty="0"/>
              <a:t>HANKEN – UNIKA DRAG</a:t>
            </a:r>
          </a:p>
        </p:txBody>
      </p:sp>
      <p:sp>
        <p:nvSpPr>
          <p:cNvPr id="4" name="Text Placeholder 3">
            <a:extLst>
              <a:ext uri="{FF2B5EF4-FFF2-40B4-BE49-F238E27FC236}">
                <a16:creationId xmlns:a16="http://schemas.microsoft.com/office/drawing/2014/main" id="{00123E18-183B-4201-5948-3B2FA406D22A}"/>
              </a:ext>
            </a:extLst>
          </p:cNvPr>
          <p:cNvSpPr>
            <a:spLocks noGrp="1"/>
          </p:cNvSpPr>
          <p:nvPr>
            <p:ph type="body" sz="quarter" idx="11"/>
          </p:nvPr>
        </p:nvSpPr>
        <p:spPr/>
        <p:txBody>
          <a:bodyPr/>
          <a:lstStyle/>
          <a:p>
            <a:endParaRPr lang="sv-FI" noProof="0" dirty="0"/>
          </a:p>
        </p:txBody>
      </p:sp>
      <p:sp>
        <p:nvSpPr>
          <p:cNvPr id="5" name="Text Placeholder 4">
            <a:extLst>
              <a:ext uri="{FF2B5EF4-FFF2-40B4-BE49-F238E27FC236}">
                <a16:creationId xmlns:a16="http://schemas.microsoft.com/office/drawing/2014/main" id="{E50D9401-2D27-0AD9-1404-3E990A6D6355}"/>
              </a:ext>
            </a:extLst>
          </p:cNvPr>
          <p:cNvSpPr>
            <a:spLocks noGrp="1"/>
          </p:cNvSpPr>
          <p:nvPr>
            <p:ph type="body" sz="quarter" idx="13"/>
          </p:nvPr>
        </p:nvSpPr>
        <p:spPr/>
        <p:txBody>
          <a:bodyPr/>
          <a:lstStyle/>
          <a:p>
            <a:endParaRPr lang="sv-FI" noProof="0" dirty="0"/>
          </a:p>
        </p:txBody>
      </p:sp>
      <p:sp>
        <p:nvSpPr>
          <p:cNvPr id="6" name="Subtitle 5">
            <a:extLst>
              <a:ext uri="{FF2B5EF4-FFF2-40B4-BE49-F238E27FC236}">
                <a16:creationId xmlns:a16="http://schemas.microsoft.com/office/drawing/2014/main" id="{5804C01C-31E8-E93F-6147-63409CDB9889}"/>
              </a:ext>
            </a:extLst>
          </p:cNvPr>
          <p:cNvSpPr>
            <a:spLocks noGrp="1"/>
          </p:cNvSpPr>
          <p:nvPr>
            <p:ph type="subTitle" idx="1"/>
          </p:nvPr>
        </p:nvSpPr>
        <p:spPr>
          <a:xfrm>
            <a:off x="1269164" y="1493176"/>
            <a:ext cx="6279952" cy="5073059"/>
          </a:xfrm>
        </p:spPr>
        <p:txBody>
          <a:bodyPr/>
          <a:lstStyle/>
          <a:p>
            <a:pPr marL="285750" lvl="0" indent="-285750" eaLnBrk="0" fontAlgn="base" hangingPunct="0">
              <a:lnSpc>
                <a:spcPct val="100000"/>
              </a:lnSpc>
              <a:spcBef>
                <a:spcPct val="0"/>
              </a:spcBef>
              <a:spcAft>
                <a:spcPct val="0"/>
              </a:spcAft>
              <a:buFont typeface="Arial" panose="020B0604020202020204" pitchFamily="34" charset="0"/>
              <a:buChar char="•"/>
            </a:pPr>
            <a:r>
              <a:rPr lang="sv-FI" altLang="sv-FI" b="1" dirty="0">
                <a:latin typeface="Aptos" panose="020B0004020202020204" pitchFamily="34" charset="0"/>
              </a:rPr>
              <a:t>Hanken #1</a:t>
            </a:r>
            <a:r>
              <a:rPr lang="sv-FI" altLang="sv-FI" dirty="0">
                <a:latin typeface="Aptos" panose="020B0004020202020204" pitchFamily="34" charset="0"/>
              </a:rPr>
              <a:t> bland universiteten i Finland när det gäller utexaminerades nöjdhet med magisterstudierna (2023)</a:t>
            </a:r>
          </a:p>
          <a:p>
            <a:pPr marL="285750" lvl="0" indent="-285750" eaLnBrk="0" fontAlgn="base" hangingPunct="0">
              <a:lnSpc>
                <a:spcPct val="100000"/>
              </a:lnSpc>
              <a:spcBef>
                <a:spcPct val="0"/>
              </a:spcBef>
              <a:spcAft>
                <a:spcPct val="0"/>
              </a:spcAft>
              <a:buFont typeface="Arial" panose="020B0604020202020204" pitchFamily="34" charset="0"/>
              <a:buChar char="•"/>
            </a:pPr>
            <a:r>
              <a:rPr lang="sv-FI" altLang="sv-FI" dirty="0">
                <a:latin typeface="Aptos" panose="020B0004020202020204" pitchFamily="34" charset="0"/>
              </a:rPr>
              <a:t>Alla studenter i kandidatprogrammet ska åka på utbyte eller göra utlandspraktik som en del av sin examen!</a:t>
            </a:r>
          </a:p>
          <a:p>
            <a:pPr marL="285750" lvl="0" indent="-285750" eaLnBrk="0" fontAlgn="base" hangingPunct="0">
              <a:lnSpc>
                <a:spcPct val="100000"/>
              </a:lnSpc>
              <a:spcBef>
                <a:spcPct val="0"/>
              </a:spcBef>
              <a:spcAft>
                <a:spcPct val="0"/>
              </a:spcAft>
              <a:buFont typeface="Arial" panose="020B0604020202020204" pitchFamily="34" charset="0"/>
              <a:buChar char="•"/>
            </a:pPr>
            <a:r>
              <a:rPr lang="sv-FI" altLang="sv-FI" dirty="0">
                <a:latin typeface="Aptos" panose="020B0004020202020204" pitchFamily="34" charset="0"/>
              </a:rPr>
              <a:t>Start-</a:t>
            </a:r>
            <a:r>
              <a:rPr lang="sv-FI" altLang="sv-FI" dirty="0" err="1">
                <a:latin typeface="Aptos" panose="020B0004020202020204" pitchFamily="34" charset="0"/>
              </a:rPr>
              <a:t>up</a:t>
            </a:r>
            <a:r>
              <a:rPr lang="sv-FI" altLang="sv-FI" dirty="0">
                <a:latin typeface="Aptos" panose="020B0004020202020204" pitchFamily="34" charset="0"/>
              </a:rPr>
              <a:t>-verksamhet i </a:t>
            </a:r>
            <a:r>
              <a:rPr lang="sv-FI" altLang="sv-FI" b="1" dirty="0">
                <a:latin typeface="Aptos" panose="020B0004020202020204" pitchFamily="34" charset="0"/>
              </a:rPr>
              <a:t>Hanken Business Lab</a:t>
            </a:r>
            <a:endParaRPr lang="sv-FI" altLang="sv-FI" dirty="0">
              <a:latin typeface="Aptos" panose="020B0004020202020204" pitchFamily="34" charset="0"/>
            </a:endParaRPr>
          </a:p>
          <a:p>
            <a:pPr marL="971550" lvl="1" indent="-285750" eaLnBrk="0" fontAlgn="base" hangingPunct="0">
              <a:lnSpc>
                <a:spcPct val="100000"/>
              </a:lnSpc>
              <a:spcBef>
                <a:spcPct val="0"/>
              </a:spcBef>
              <a:spcAft>
                <a:spcPct val="0"/>
              </a:spcAft>
            </a:pPr>
            <a:r>
              <a:rPr lang="sv-FI" altLang="sv-FI" sz="1600" dirty="0">
                <a:latin typeface="Aptos" panose="020B0004020202020204" pitchFamily="34" charset="0"/>
              </a:rPr>
              <a:t>En startup-inkubator som erbjuder tillväxtinriktade stödtjänster till sina </a:t>
            </a:r>
            <a:r>
              <a:rPr lang="sv-FI" altLang="sv-FI" sz="1600" dirty="0" err="1">
                <a:latin typeface="Aptos" panose="020B0004020202020204" pitchFamily="34" charset="0"/>
              </a:rPr>
              <a:t>startups</a:t>
            </a:r>
            <a:r>
              <a:rPr lang="sv-FI" altLang="sv-FI" sz="1600" dirty="0">
                <a:latin typeface="Aptos" panose="020B0004020202020204" pitchFamily="34" charset="0"/>
              </a:rPr>
              <a:t> och entreprenörer genom mentorskap, workshops och gemenskapsbyggande aktiviteter</a:t>
            </a:r>
          </a:p>
          <a:p>
            <a:pPr marL="285750" lvl="0" indent="-285750" eaLnBrk="0" fontAlgn="base" hangingPunct="0">
              <a:lnSpc>
                <a:spcPct val="100000"/>
              </a:lnSpc>
              <a:spcBef>
                <a:spcPct val="0"/>
              </a:spcBef>
              <a:spcAft>
                <a:spcPct val="0"/>
              </a:spcAft>
              <a:buFont typeface="Arial" panose="020B0604020202020204" pitchFamily="34" charset="0"/>
              <a:buChar char="•"/>
            </a:pPr>
            <a:r>
              <a:rPr lang="sv-FI" altLang="sv-FI" b="1" dirty="0">
                <a:latin typeface="Aptos" panose="020B0004020202020204" pitchFamily="34" charset="0"/>
              </a:rPr>
              <a:t>35+ kurser</a:t>
            </a:r>
            <a:r>
              <a:rPr lang="sv-FI" altLang="sv-FI" dirty="0">
                <a:latin typeface="Aptos" panose="020B0004020202020204" pitchFamily="34" charset="0"/>
              </a:rPr>
              <a:t> vid Hanken har en integrerad </a:t>
            </a:r>
            <a:r>
              <a:rPr lang="sv-FI" altLang="sv-FI" b="1" dirty="0">
                <a:latin typeface="Aptos" panose="020B0004020202020204" pitchFamily="34" charset="0"/>
              </a:rPr>
              <a:t>hållbarhetskomponent</a:t>
            </a:r>
            <a:endParaRPr lang="sv-FI" altLang="sv-FI" dirty="0">
              <a:latin typeface="Aptos" panose="020B0004020202020204" pitchFamily="34" charset="0"/>
            </a:endParaRPr>
          </a:p>
          <a:p>
            <a:pPr marL="285750" lvl="0" indent="-285750" eaLnBrk="0" fontAlgn="base" hangingPunct="0">
              <a:lnSpc>
                <a:spcPct val="100000"/>
              </a:lnSpc>
              <a:spcBef>
                <a:spcPct val="0"/>
              </a:spcBef>
              <a:spcAft>
                <a:spcPct val="0"/>
              </a:spcAft>
              <a:buFont typeface="Arial" panose="020B0604020202020204" pitchFamily="34" charset="0"/>
              <a:buChar char="•"/>
            </a:pPr>
            <a:r>
              <a:rPr lang="sv-FI" altLang="sv-FI" dirty="0">
                <a:latin typeface="Aptos" panose="020B0004020202020204" pitchFamily="34" charset="0"/>
              </a:rPr>
              <a:t>Satsningar på studenternas </a:t>
            </a:r>
            <a:r>
              <a:rPr lang="sv-FI" altLang="sv-FI" b="1" dirty="0">
                <a:latin typeface="Aptos" panose="020B0004020202020204" pitchFamily="34" charset="0"/>
              </a:rPr>
              <a:t>välmående</a:t>
            </a:r>
            <a:endParaRPr lang="sv-FI" altLang="sv-FI" dirty="0">
              <a:latin typeface="Aptos" panose="020B0004020202020204" pitchFamily="34" charset="0"/>
            </a:endParaRPr>
          </a:p>
          <a:p>
            <a:pPr marL="971550" lvl="1" indent="-285750" eaLnBrk="0" fontAlgn="base" hangingPunct="0">
              <a:lnSpc>
                <a:spcPct val="100000"/>
              </a:lnSpc>
              <a:spcBef>
                <a:spcPct val="0"/>
              </a:spcBef>
              <a:spcAft>
                <a:spcPct val="0"/>
              </a:spcAft>
            </a:pPr>
            <a:r>
              <a:rPr lang="sv-FI" altLang="sv-FI" sz="1600" dirty="0">
                <a:latin typeface="Aptos" panose="020B0004020202020204" pitchFamily="34" charset="0"/>
              </a:rPr>
              <a:t>Hankens stödtjänster är en viktig del av studenternas vardag: studievägledning, studiepsykolog och psykoterapi</a:t>
            </a:r>
          </a:p>
          <a:p>
            <a:pPr lvl="0" eaLnBrk="0" fontAlgn="base" hangingPunct="0">
              <a:lnSpc>
                <a:spcPct val="100000"/>
              </a:lnSpc>
              <a:spcBef>
                <a:spcPct val="0"/>
              </a:spcBef>
              <a:spcAft>
                <a:spcPct val="0"/>
              </a:spcAft>
            </a:pPr>
            <a:endParaRPr lang="sv-FI" altLang="sv-FI" dirty="0">
              <a:latin typeface="Arial" panose="020B0604020202020204" pitchFamily="34" charset="0"/>
            </a:endParaRPr>
          </a:p>
        </p:txBody>
      </p:sp>
      <p:sp>
        <p:nvSpPr>
          <p:cNvPr id="8" name="Rectangle 1">
            <a:extLst>
              <a:ext uri="{FF2B5EF4-FFF2-40B4-BE49-F238E27FC236}">
                <a16:creationId xmlns:a16="http://schemas.microsoft.com/office/drawing/2014/main" id="{392099BC-BF5E-12AC-9FE9-67F938E1C822}"/>
              </a:ext>
            </a:extLst>
          </p:cNvPr>
          <p:cNvSpPr>
            <a:spLocks noChangeArrowheads="1"/>
          </p:cNvSpPr>
          <p:nvPr/>
        </p:nvSpPr>
        <p:spPr bwMode="auto">
          <a:xfrm>
            <a:off x="0" y="-138499"/>
            <a:ext cx="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0" tIns="0" rIns="-9522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FI" sz="1800" b="0" i="0" u="none" strike="noStrike" cap="none" normalizeH="0" baseline="0" noProof="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362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E5A19-7EDA-3881-5283-BF4AEC0BF068}"/>
            </a:ext>
          </a:extLst>
        </p:cNvPr>
        <p:cNvGrpSpPr/>
        <p:nvPr/>
      </p:nvGrpSpPr>
      <p:grpSpPr>
        <a:xfrm>
          <a:off x="0" y="0"/>
          <a:ext cx="0" cy="0"/>
          <a:chOff x="0" y="0"/>
          <a:chExt cx="0" cy="0"/>
        </a:xfrm>
      </p:grpSpPr>
      <p:pic>
        <p:nvPicPr>
          <p:cNvPr id="7" name="Picture Placeholder 6" descr="A group of people walking in a hallway&#10;&#10;AI-generated content may be incorrect.">
            <a:extLst>
              <a:ext uri="{FF2B5EF4-FFF2-40B4-BE49-F238E27FC236}">
                <a16:creationId xmlns:a16="http://schemas.microsoft.com/office/drawing/2014/main" id="{AEC4A522-65C8-D9D7-CB2C-F5191E4BCEF9}"/>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a:xfrm>
            <a:off x="7747000" y="0"/>
            <a:ext cx="4445000" cy="6858000"/>
          </a:xfrm>
        </p:spPr>
      </p:pic>
      <p:sp>
        <p:nvSpPr>
          <p:cNvPr id="3" name="Title 2">
            <a:extLst>
              <a:ext uri="{FF2B5EF4-FFF2-40B4-BE49-F238E27FC236}">
                <a16:creationId xmlns:a16="http://schemas.microsoft.com/office/drawing/2014/main" id="{4A180BF8-2DE5-7A3D-7BBD-DECC54704781}"/>
              </a:ext>
            </a:extLst>
          </p:cNvPr>
          <p:cNvSpPr>
            <a:spLocks noGrp="1"/>
          </p:cNvSpPr>
          <p:nvPr>
            <p:ph type="title"/>
          </p:nvPr>
        </p:nvSpPr>
        <p:spPr/>
        <p:txBody>
          <a:bodyPr/>
          <a:lstStyle/>
          <a:p>
            <a:r>
              <a:rPr lang="sv-FI" noProof="0" dirty="0"/>
              <a:t>HANKEN – unika drag</a:t>
            </a:r>
          </a:p>
        </p:txBody>
      </p:sp>
      <p:sp>
        <p:nvSpPr>
          <p:cNvPr id="4" name="Text Placeholder 3">
            <a:extLst>
              <a:ext uri="{FF2B5EF4-FFF2-40B4-BE49-F238E27FC236}">
                <a16:creationId xmlns:a16="http://schemas.microsoft.com/office/drawing/2014/main" id="{BFC10295-DE0C-B318-B829-4320C6098F2D}"/>
              </a:ext>
            </a:extLst>
          </p:cNvPr>
          <p:cNvSpPr>
            <a:spLocks noGrp="1"/>
          </p:cNvSpPr>
          <p:nvPr>
            <p:ph type="body" sz="quarter" idx="11"/>
          </p:nvPr>
        </p:nvSpPr>
        <p:spPr/>
        <p:txBody>
          <a:bodyPr/>
          <a:lstStyle/>
          <a:p>
            <a:endParaRPr lang="sv-FI" noProof="0" dirty="0"/>
          </a:p>
        </p:txBody>
      </p:sp>
      <p:sp>
        <p:nvSpPr>
          <p:cNvPr id="5" name="Text Placeholder 4">
            <a:extLst>
              <a:ext uri="{FF2B5EF4-FFF2-40B4-BE49-F238E27FC236}">
                <a16:creationId xmlns:a16="http://schemas.microsoft.com/office/drawing/2014/main" id="{7F13AD82-65B7-3901-32D9-C8BC5A77F1BB}"/>
              </a:ext>
            </a:extLst>
          </p:cNvPr>
          <p:cNvSpPr>
            <a:spLocks noGrp="1"/>
          </p:cNvSpPr>
          <p:nvPr>
            <p:ph type="body" sz="quarter" idx="13"/>
          </p:nvPr>
        </p:nvSpPr>
        <p:spPr/>
        <p:txBody>
          <a:bodyPr/>
          <a:lstStyle/>
          <a:p>
            <a:endParaRPr lang="sv-FI" noProof="0" dirty="0"/>
          </a:p>
        </p:txBody>
      </p:sp>
      <p:sp>
        <p:nvSpPr>
          <p:cNvPr id="6" name="Subtitle 5">
            <a:extLst>
              <a:ext uri="{FF2B5EF4-FFF2-40B4-BE49-F238E27FC236}">
                <a16:creationId xmlns:a16="http://schemas.microsoft.com/office/drawing/2014/main" id="{418F831A-8559-C300-99C1-809FB91F1F1C}"/>
              </a:ext>
            </a:extLst>
          </p:cNvPr>
          <p:cNvSpPr>
            <a:spLocks noGrp="1"/>
          </p:cNvSpPr>
          <p:nvPr>
            <p:ph type="subTitle" idx="1"/>
          </p:nvPr>
        </p:nvSpPr>
        <p:spPr>
          <a:xfrm>
            <a:off x="1269164" y="1493176"/>
            <a:ext cx="5535674" cy="5073059"/>
          </a:xfrm>
        </p:spPr>
        <p:txBody>
          <a:bodyPr/>
          <a:lstStyle/>
          <a:p>
            <a:pPr marL="501016" lvl="1" indent="-285750"/>
            <a:endParaRPr lang="sv-FI" noProof="0" dirty="0"/>
          </a:p>
          <a:p>
            <a:endParaRPr lang="sv-FI" sz="1600" noProof="0" dirty="0"/>
          </a:p>
        </p:txBody>
      </p:sp>
      <p:sp>
        <p:nvSpPr>
          <p:cNvPr id="8" name="Rectangle 1">
            <a:extLst>
              <a:ext uri="{FF2B5EF4-FFF2-40B4-BE49-F238E27FC236}">
                <a16:creationId xmlns:a16="http://schemas.microsoft.com/office/drawing/2014/main" id="{11D3F174-E7E7-5AC7-2320-4C674588E307}"/>
              </a:ext>
            </a:extLst>
          </p:cNvPr>
          <p:cNvSpPr>
            <a:spLocks noChangeArrowheads="1"/>
          </p:cNvSpPr>
          <p:nvPr/>
        </p:nvSpPr>
        <p:spPr bwMode="auto">
          <a:xfrm>
            <a:off x="0" y="-138499"/>
            <a:ext cx="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0" tIns="0" rIns="-9522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FI" sz="1800" b="0" i="0" u="none" strike="noStrike" cap="none" normalizeH="0" baseline="0" noProof="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9344FA8A-0169-0D33-425B-19414B07B286}"/>
              </a:ext>
            </a:extLst>
          </p:cNvPr>
          <p:cNvSpPr txBox="1"/>
          <p:nvPr/>
        </p:nvSpPr>
        <p:spPr>
          <a:xfrm>
            <a:off x="1387944" y="1497794"/>
            <a:ext cx="6065801" cy="3539430"/>
          </a:xfrm>
          <a:prstGeom prst="rect">
            <a:avLst/>
          </a:prstGeom>
          <a:noFill/>
        </p:spPr>
        <p:txBody>
          <a:bodyPr wrap="square" rtlCol="0">
            <a:spAutoFit/>
          </a:bodyPr>
          <a:lstStyle/>
          <a:p>
            <a:pPr marL="285750" indent="-285750">
              <a:buFont typeface="Arial" panose="020B0604020202020204" pitchFamily="34" charset="0"/>
              <a:buChar char="•"/>
            </a:pPr>
            <a:r>
              <a:rPr lang="sv-FI" dirty="0"/>
              <a:t>Hanken är en liten handelshögskola, vilket innebär att känslan av </a:t>
            </a:r>
            <a:r>
              <a:rPr lang="sv-FI" b="1" dirty="0"/>
              <a:t>gemenskap och tillhörighet </a:t>
            </a:r>
            <a:r>
              <a:rPr lang="sv-FI" dirty="0"/>
              <a:t>är unik.</a:t>
            </a:r>
          </a:p>
          <a:p>
            <a:pPr marL="742950" lvl="1" indent="-285750">
              <a:buFont typeface="Arial" panose="020B0604020202020204" pitchFamily="34" charset="0"/>
              <a:buChar char="•"/>
            </a:pPr>
            <a:r>
              <a:rPr lang="sv-FI" sz="1600" dirty="0"/>
              <a:t>Våra alumngemenskap är stark och Hankens alumner vill engagera sig i verksamheten</a:t>
            </a:r>
          </a:p>
          <a:p>
            <a:pPr marL="285750" indent="-285750">
              <a:buFont typeface="Arial" panose="020B0604020202020204" pitchFamily="34" charset="0"/>
              <a:buChar char="•"/>
            </a:pPr>
            <a:r>
              <a:rPr lang="sv-FI" dirty="0"/>
              <a:t>Nära koppling till </a:t>
            </a:r>
            <a:r>
              <a:rPr lang="sv-FI" b="1" dirty="0"/>
              <a:t>näringslivet</a:t>
            </a:r>
            <a:endParaRPr lang="sv-FI" dirty="0"/>
          </a:p>
          <a:p>
            <a:pPr marL="742950" lvl="1" indent="-285750">
              <a:buFont typeface="Arial" panose="020B0604020202020204" pitchFamily="34" charset="0"/>
              <a:buChar char="•"/>
            </a:pPr>
            <a:r>
              <a:rPr lang="sv-FI" sz="1600" dirty="0"/>
              <a:t>Näringslivet återspeglas även i undervisningen: våra partnerföretag deltar till exempel genom verkliga </a:t>
            </a:r>
            <a:r>
              <a:rPr lang="sv-FI" sz="1600" dirty="0" err="1"/>
              <a:t>case</a:t>
            </a:r>
            <a:r>
              <a:rPr lang="sv-FI" sz="1600" dirty="0"/>
              <a:t>, gästföreläsningar, företagsbesök med mer.</a:t>
            </a:r>
          </a:p>
          <a:p>
            <a:pPr marL="285750" indent="-285750">
              <a:buFont typeface="Arial" panose="020B0604020202020204" pitchFamily="34" charset="0"/>
              <a:buChar char="•"/>
            </a:pPr>
            <a:r>
              <a:rPr lang="sv-FI" dirty="0"/>
              <a:t>Över 40 % av forskarna på </a:t>
            </a:r>
            <a:r>
              <a:rPr lang="sv-FI" dirty="0" err="1"/>
              <a:t>tenure</a:t>
            </a:r>
            <a:r>
              <a:rPr lang="sv-FI" dirty="0"/>
              <a:t> </a:t>
            </a:r>
            <a:r>
              <a:rPr lang="sv-FI" dirty="0" err="1"/>
              <a:t>track</a:t>
            </a:r>
            <a:r>
              <a:rPr lang="sv-FI" dirty="0"/>
              <a:t> är internationella</a:t>
            </a:r>
          </a:p>
          <a:p>
            <a:pPr marL="285750" indent="-285750">
              <a:buFont typeface="Arial" panose="020B0604020202020204" pitchFamily="34" charset="0"/>
              <a:buChar char="•"/>
            </a:pPr>
            <a:r>
              <a:rPr lang="sv-FI" b="1" dirty="0"/>
              <a:t>Institutionen för HUMLOG </a:t>
            </a:r>
            <a:r>
              <a:rPr lang="sv-FI" dirty="0"/>
              <a:t>(i samarbete med Försvarshögskolan) är världsledande inom humanitär logistik och samarbetar nära med FN och internationella organisationer</a:t>
            </a:r>
          </a:p>
        </p:txBody>
      </p:sp>
    </p:spTree>
    <p:extLst>
      <p:ext uri="{BB962C8B-B14F-4D97-AF65-F5344CB8AC3E}">
        <p14:creationId xmlns:p14="http://schemas.microsoft.com/office/powerpoint/2010/main" val="3018557124"/>
      </p:ext>
    </p:extLst>
  </p:cSld>
  <p:clrMapOvr>
    <a:masterClrMapping/>
  </p:clrMapOvr>
</p:sld>
</file>

<file path=ppt/theme/theme1.xml><?xml version="1.0" encoding="utf-8"?>
<a:theme xmlns:a="http://schemas.openxmlformats.org/drawingml/2006/main" name="COVER">
  <a:themeElements>
    <a:clrScheme name="HANKEN">
      <a:dk1>
        <a:srgbClr val="262626"/>
      </a:dk1>
      <a:lt1>
        <a:sysClr val="window" lastClr="FFFFFF"/>
      </a:lt1>
      <a:dk2>
        <a:srgbClr val="7C8735"/>
      </a:dk2>
      <a:lt2>
        <a:srgbClr val="FFFFFF"/>
      </a:lt2>
      <a:accent1>
        <a:srgbClr val="07758C"/>
      </a:accent1>
      <a:accent2>
        <a:srgbClr val="B7AF67"/>
      </a:accent2>
      <a:accent3>
        <a:srgbClr val="E7AEA0"/>
      </a:accent3>
      <a:accent4>
        <a:srgbClr val="DE7143"/>
      </a:accent4>
      <a:accent5>
        <a:srgbClr val="A2B3B0"/>
      </a:accent5>
      <a:accent6>
        <a:srgbClr val="DBDFC7"/>
      </a:accent6>
      <a:hlink>
        <a:srgbClr val="B7AF67"/>
      </a:hlink>
      <a:folHlink>
        <a:srgbClr val="A2B3B0"/>
      </a:folHlink>
    </a:clrScheme>
    <a:fontScheme name="Aptos">
      <a:majorFont>
        <a:latin typeface="Aptos Extra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FE176F9-2690-4802-94D0-9DF56FE15AC7}" vid="{036A73D7-2BB2-4C5F-BBAA-F0C736D4D9C2}"/>
    </a:ext>
  </a:extLst>
</a:theme>
</file>

<file path=ppt/theme/theme2.xml><?xml version="1.0" encoding="utf-8"?>
<a:theme xmlns:a="http://schemas.openxmlformats.org/drawingml/2006/main" name="CONTENT">
  <a:themeElements>
    <a:clrScheme name="Custom 1">
      <a:dk1>
        <a:srgbClr val="262626"/>
      </a:dk1>
      <a:lt1>
        <a:sysClr val="window" lastClr="FFFFFF"/>
      </a:lt1>
      <a:dk2>
        <a:srgbClr val="7C8735"/>
      </a:dk2>
      <a:lt2>
        <a:srgbClr val="FFFFFF"/>
      </a:lt2>
      <a:accent1>
        <a:srgbClr val="07758C"/>
      </a:accent1>
      <a:accent2>
        <a:srgbClr val="B7AF67"/>
      </a:accent2>
      <a:accent3>
        <a:srgbClr val="E7AEA0"/>
      </a:accent3>
      <a:accent4>
        <a:srgbClr val="DE7143"/>
      </a:accent4>
      <a:accent5>
        <a:srgbClr val="7DA4A1"/>
      </a:accent5>
      <a:accent6>
        <a:srgbClr val="A2B3B0"/>
      </a:accent6>
      <a:hlink>
        <a:srgbClr val="B7AF67"/>
      </a:hlink>
      <a:folHlink>
        <a:srgbClr val="A2B3B0"/>
      </a:folHlink>
    </a:clrScheme>
    <a:fontScheme name="Aptos">
      <a:majorFont>
        <a:latin typeface="Aptos Extra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FE176F9-2690-4802-94D0-9DF56FE15AC7}" vid="{CB8F65F1-EAE8-4D7B-A4CC-686C801CD628}"/>
    </a:ext>
  </a:extLst>
</a:theme>
</file>

<file path=ppt/theme/theme3.xml><?xml version="1.0" encoding="utf-8"?>
<a:theme xmlns:a="http://schemas.openxmlformats.org/drawingml/2006/main" name="HEADLINE / CONTEN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ptos">
      <a:majorFont>
        <a:latin typeface="Aptos Extra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FE176F9-2690-4802-94D0-9DF56FE15AC7}" vid="{44D4A0B1-4DC2-41F5-963D-5A711256351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5632ad3-7c0f-488d-a5e8-26b18da0eb7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384EF400343B4385B2B2F14046597D" ma:contentTypeVersion="16" ma:contentTypeDescription="Create a new document." ma:contentTypeScope="" ma:versionID="fa3594f6ae212de8e922c5e13c4444b2">
  <xsd:schema xmlns:xsd="http://www.w3.org/2001/XMLSchema" xmlns:xs="http://www.w3.org/2001/XMLSchema" xmlns:p="http://schemas.microsoft.com/office/2006/metadata/properties" xmlns:ns3="e5632ad3-7c0f-488d-a5e8-26b18da0eb7a" xmlns:ns4="d867e5a5-5a72-4279-b3fe-d5c726f7d865" targetNamespace="http://schemas.microsoft.com/office/2006/metadata/properties" ma:root="true" ma:fieldsID="d2c33f5e16b83a34627cec85799951ba" ns3:_="" ns4:_="">
    <xsd:import namespace="e5632ad3-7c0f-488d-a5e8-26b18da0eb7a"/>
    <xsd:import namespace="d867e5a5-5a72-4279-b3fe-d5c726f7d86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32ad3-7c0f-488d-a5e8-26b18da0eb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67e5a5-5a72-4279-b3fe-d5c726f7d8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09E991-5917-427A-A7AF-EE3EC309EFFA}">
  <ds:schemaRefs>
    <ds:schemaRef ds:uri="http://schemas.microsoft.com/sharepoint/v3/contenttype/forms"/>
  </ds:schemaRefs>
</ds:datastoreItem>
</file>

<file path=customXml/itemProps2.xml><?xml version="1.0" encoding="utf-8"?>
<ds:datastoreItem xmlns:ds="http://schemas.openxmlformats.org/officeDocument/2006/customXml" ds:itemID="{EE62541A-038B-402C-BC69-C05800DAC239}">
  <ds:schemaRefs>
    <ds:schemaRef ds:uri="http://schemas.openxmlformats.org/package/2006/metadata/core-properties"/>
    <ds:schemaRef ds:uri="http://schemas.microsoft.com/office/2006/documentManagement/types"/>
    <ds:schemaRef ds:uri="http://www.w3.org/XML/1998/namespace"/>
    <ds:schemaRef ds:uri="http://purl.org/dc/dcmitype/"/>
    <ds:schemaRef ds:uri="d867e5a5-5a72-4279-b3fe-d5c726f7d865"/>
    <ds:schemaRef ds:uri="http://purl.org/dc/terms/"/>
    <ds:schemaRef ds:uri="http://purl.org/dc/elements/1.1/"/>
    <ds:schemaRef ds:uri="e5632ad3-7c0f-488d-a5e8-26b18da0eb7a"/>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CF28DDC9-50AB-4FFA-9FB5-BB7BA2916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632ad3-7c0f-488d-a5e8-26b18da0eb7a"/>
    <ds:schemaRef ds:uri="d867e5a5-5a72-4279-b3fe-d5c726f7d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18223</TotalTime>
  <Words>2123</Words>
  <Application>Microsoft Office PowerPoint</Application>
  <PresentationFormat>Widescreen</PresentationFormat>
  <Paragraphs>224</Paragraphs>
  <Slides>31</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31</vt:i4>
      </vt:variant>
    </vt:vector>
  </HeadingPairs>
  <TitlesOfParts>
    <vt:vector size="37" baseType="lpstr">
      <vt:lpstr>Aptos</vt:lpstr>
      <vt:lpstr>Arial</vt:lpstr>
      <vt:lpstr>Wingdings</vt:lpstr>
      <vt:lpstr>COVER</vt:lpstr>
      <vt:lpstr>CONTENT</vt:lpstr>
      <vt:lpstr>HEADLINE / CONTENT</vt:lpstr>
      <vt:lpstr>Hankens svenskspråkiga program</vt:lpstr>
      <vt:lpstr>innehåll</vt:lpstr>
      <vt:lpstr>INTRODUKTIONSSIDOR</vt:lpstr>
      <vt:lpstr>VEM ÄR JAG?</vt:lpstr>
      <vt:lpstr>Dagens AGENDA</vt:lpstr>
      <vt:lpstr>HANKEN, SVENSKA HANDELSHÖGSKOLAN</vt:lpstr>
      <vt:lpstr>HANKEN</vt:lpstr>
      <vt:lpstr>HANKEN – UNIKA DRAG</vt:lpstr>
      <vt:lpstr>HANKEN – unika drag</vt:lpstr>
      <vt:lpstr>NYLIGEN UPPNÅDDA RESULTAT</vt:lpstr>
      <vt:lpstr>MÅNGSIDIG UTBILDNING</vt:lpstr>
      <vt:lpstr>EKONOMISTUDIER</vt:lpstr>
      <vt:lpstr>SHS</vt:lpstr>
      <vt:lpstr>SSHV</vt:lpstr>
      <vt:lpstr>INTERNATIONELL MILJÖ</vt:lpstr>
      <vt:lpstr>UTLANDSVISTELSE</vt:lpstr>
      <vt:lpstr>UTBYTESERFARENHETER</vt:lpstr>
      <vt:lpstr>PROGRAM OCH EXAMENSSTRUKTUR</vt:lpstr>
      <vt:lpstr>Program och examen</vt:lpstr>
      <vt:lpstr>Det svenskspråkiga kandidatprogrammet</vt:lpstr>
      <vt:lpstr>Huvudämnen i det svenskspråkiga programmet</vt:lpstr>
      <vt:lpstr>ANSÖK! </vt:lpstr>
      <vt:lpstr>BETYGSANTAGNING</vt:lpstr>
      <vt:lpstr>URVALSPROV ELLER ÖPPNA UNIVERSITETET</vt:lpstr>
      <vt:lpstr>SPRÅKKRAV I SVENSKA FÖR FINSKSPRÅKIGA</vt:lpstr>
      <vt:lpstr>The bachelor in business programme (PÅ ENGELSKA)</vt:lpstr>
      <vt:lpstr>APPLY TO BACHELOR IN BUSINESS</vt:lpstr>
      <vt:lpstr>MAGISTER FRÅN HANKEN</vt:lpstr>
      <vt:lpstr>HUVUDÄMNEN</vt:lpstr>
      <vt:lpstr>ANSÖK!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Kajsa Quinterno</dc:creator>
  <cp:lastModifiedBy>Emilia Öfverström</cp:lastModifiedBy>
  <cp:revision>46</cp:revision>
  <dcterms:created xsi:type="dcterms:W3CDTF">2024-08-26T07:34:49Z</dcterms:created>
  <dcterms:modified xsi:type="dcterms:W3CDTF">2025-11-13T12:52:16Z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0x010100AC384EF400343B4385B2B2F14046597D</vt:lpwstr>
  </property>
</Properties>
</file>