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78" r:id="rId6"/>
  </p:sldMasterIdLst>
  <p:notesMasterIdLst>
    <p:notesMasterId r:id="rId44"/>
  </p:notesMasterIdLst>
  <p:handoutMasterIdLst>
    <p:handoutMasterId r:id="rId45"/>
  </p:handoutMasterIdLst>
  <p:sldIdLst>
    <p:sldId id="323" r:id="rId7"/>
    <p:sldId id="324" r:id="rId8"/>
    <p:sldId id="329" r:id="rId9"/>
    <p:sldId id="327" r:id="rId10"/>
    <p:sldId id="328" r:id="rId11"/>
    <p:sldId id="2147477022" r:id="rId12"/>
    <p:sldId id="2147477029" r:id="rId13"/>
    <p:sldId id="332" r:id="rId14"/>
    <p:sldId id="336" r:id="rId15"/>
    <p:sldId id="2147477030" r:id="rId16"/>
    <p:sldId id="334" r:id="rId17"/>
    <p:sldId id="2147477019" r:id="rId18"/>
    <p:sldId id="2147477028" r:id="rId19"/>
    <p:sldId id="339" r:id="rId20"/>
    <p:sldId id="2147477026" r:id="rId21"/>
    <p:sldId id="2147477027" r:id="rId22"/>
    <p:sldId id="266" r:id="rId23"/>
    <p:sldId id="2147477031" r:id="rId24"/>
    <p:sldId id="2147477018" r:id="rId25"/>
    <p:sldId id="2147477011" r:id="rId26"/>
    <p:sldId id="2147477023" r:id="rId27"/>
    <p:sldId id="2147477014" r:id="rId28"/>
    <p:sldId id="2147477017" r:id="rId29"/>
    <p:sldId id="2147477015" r:id="rId30"/>
    <p:sldId id="2147477024" r:id="rId31"/>
    <p:sldId id="2147477034" r:id="rId32"/>
    <p:sldId id="2147470796" r:id="rId33"/>
    <p:sldId id="2147476996" r:id="rId34"/>
    <p:sldId id="2147470864" r:id="rId35"/>
    <p:sldId id="2147477025" r:id="rId36"/>
    <p:sldId id="312" r:id="rId37"/>
    <p:sldId id="316" r:id="rId38"/>
    <p:sldId id="318" r:id="rId39"/>
    <p:sldId id="320" r:id="rId40"/>
    <p:sldId id="2147477035" r:id="rId41"/>
    <p:sldId id="2147477033" r:id="rId42"/>
    <p:sldId id="2147477020" r:id="rId43"/>
  </p:sldIdLst>
  <p:sldSz cx="12192000" cy="6858000"/>
  <p:notesSz cx="6858000" cy="9144000"/>
  <p:defaultText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F38E5D-A0B9-FCDA-7797-4D959BFA341C}" name="Christina Dahlblom" initials="CD" userId="S::dahichro@hanken.fi::894b2805-deeb-44b1-b6ff-bd8ef5bd6a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autoAdjust="0"/>
  </p:normalViewPr>
  <p:slideViewPr>
    <p:cSldViewPr snapToGrid="0">
      <p:cViewPr varScale="1">
        <p:scale>
          <a:sx n="105" d="100"/>
          <a:sy n="105" d="100"/>
        </p:scale>
        <p:origin x="834" y="96"/>
      </p:cViewPr>
      <p:guideLst/>
    </p:cSldViewPr>
  </p:slideViewPr>
  <p:outlineViewPr>
    <p:cViewPr>
      <p:scale>
        <a:sx n="33" d="100"/>
        <a:sy n="33" d="100"/>
      </p:scale>
      <p:origin x="0" y="-7589"/>
    </p:cViewPr>
  </p:outlineViewPr>
  <p:notesTextViewPr>
    <p:cViewPr>
      <p:scale>
        <a:sx n="3" d="2"/>
        <a:sy n="3" d="2"/>
      </p:scale>
      <p:origin x="0" y="0"/>
    </p:cViewPr>
  </p:notesTextViewPr>
  <p:sorterViewPr>
    <p:cViewPr>
      <p:scale>
        <a:sx n="100" d="100"/>
        <a:sy n="100" d="100"/>
      </p:scale>
      <p:origin x="0" y="-7536"/>
    </p:cViewPr>
  </p:sorterViewPr>
  <p:notesViewPr>
    <p:cSldViewPr snapToGrid="0">
      <p:cViewPr varScale="1">
        <p:scale>
          <a:sx n="63" d="100"/>
          <a:sy n="63" d="100"/>
        </p:scale>
        <p:origin x="320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E5131B-0406-4CE5-5F11-F21AAD445C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3B3961B-3245-4514-9C54-E1D773B140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FD01F6-61FC-45BE-9AC0-57110D8D98FF}" type="datetimeFigureOut">
              <a:rPr lang="en-GB" smtClean="0"/>
              <a:t>13/11/2025</a:t>
            </a:fld>
            <a:endParaRPr lang="en-GB"/>
          </a:p>
        </p:txBody>
      </p:sp>
      <p:sp>
        <p:nvSpPr>
          <p:cNvPr id="4" name="Footer Placeholder 3">
            <a:extLst>
              <a:ext uri="{FF2B5EF4-FFF2-40B4-BE49-F238E27FC236}">
                <a16:creationId xmlns:a16="http://schemas.microsoft.com/office/drawing/2014/main" id="{4EC100B2-0EDF-533C-F7B2-A76AAA8827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D31599D-1CC7-9E7B-960D-89C72BB541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52063-75C5-40DD-9559-04D451DA2ABA}" type="slidenum">
              <a:rPr lang="en-GB" smtClean="0"/>
              <a:t>‹#›</a:t>
            </a:fld>
            <a:endParaRPr lang="en-GB"/>
          </a:p>
        </p:txBody>
      </p:sp>
    </p:spTree>
    <p:extLst>
      <p:ext uri="{BB962C8B-B14F-4D97-AF65-F5344CB8AC3E}">
        <p14:creationId xmlns:p14="http://schemas.microsoft.com/office/powerpoint/2010/main" val="218971862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26T11:45:54.829"/>
    </inkml:context>
    <inkml:brush xml:id="br0">
      <inkml:brushProperty name="width" value="0.035" units="cm"/>
      <inkml:brushProperty name="height" value="0.035" units="cm"/>
      <inkml:brushProperty name="color" value="#E71224"/>
    </inkml:brush>
  </inkml:definitions>
  <inkml:trace contextRef="#ctx0" brushRef="#br0">891 387 24575,'0'-15'0,"-1"1"0,-1-1 0,0 0 0,-1 0 0,-1 1 0,0 0 0,-1 0 0,0 0 0,-1 0 0,0 1 0,-11-16 0,0-1 0,7 12 0,0 1 0,-1 0 0,-17-20 0,23 32 0,0 0 0,0 1 0,0-1 0,0 1 0,-1 0 0,1 1 0,-1-1 0,0 1 0,0 0 0,-1 1 0,1-1 0,-1 1 0,-12-2 0,-25 0 0,0 1 0,-73 6 0,28 0 0,72-2 0,1 0 0,-1 1 0,1 1 0,-1 0 0,1 1 0,0 1 0,0 0 0,0 1 0,1 1 0,0 1 0,0 0 0,-19 14 0,24-14 0,0 0 0,1 1 0,0 0 0,0 1 0,1-1 0,0 2 0,0-1 0,1 1 0,1 0 0,0 0 0,0 1 0,1 0 0,1 0 0,0 0 0,1 1 0,-4 20 0,5 1 0,0 1 0,3 0 0,0 0 0,3-1 0,1 0 0,1 1 0,21 62 0,-13-57 0,38 70 0,-34-75 0,-3-5 0,1-1 0,1-1 0,35 44 0,-45-65 0,-1 1 0,1-1 0,1 0 0,-1 0 0,1-1 0,0 0 0,1-1 0,-1 1 0,1-2 0,0 1 0,0-1 0,1-1 0,-1 1 0,1-2 0,0 1 0,14 1 0,-8-4 0,1 1 0,-1-2 0,0 0 0,1-1 0,-1-1 0,0-1 0,0 0 0,-1-1 0,1 0 0,28-15 0,-32 13 0,-1 0 0,0-1 0,0 0 0,0-1 0,-1 0 0,0-1 0,-1 0 0,0 0 0,-1-1 0,0 0 0,0-1 0,-1 0 0,7-17 0,-6 8 0,0-1 0,-2 0 0,0-1 0,-2 1 0,3-38 0,-3 25 0,8-40 0,-9 62 0,1 0 0,0 0 0,1 0 0,0 1 0,1-1 0,8-12 0,12-18-1365,-17 24-5461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2E071-0BD1-46CB-9398-1DBCB00AF257}" type="datetimeFigureOut">
              <a:rPr lang="en-GB" smtClean="0"/>
              <a:t>13/11/2025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A5E93-5FE8-4992-ADA7-6D0E23F3A308}" type="slidenum">
              <a:rPr lang="en-GB" smtClean="0"/>
              <a:t>‹#›</a:t>
            </a:fld>
            <a:endParaRPr lang="en-GB"/>
          </a:p>
        </p:txBody>
      </p:sp>
    </p:spTree>
    <p:extLst>
      <p:ext uri="{BB962C8B-B14F-4D97-AF65-F5344CB8AC3E}">
        <p14:creationId xmlns:p14="http://schemas.microsoft.com/office/powerpoint/2010/main" val="3923808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2C880CD-138A-0A4E-8D50-D61DBBCB6D1F}" type="slidenum">
              <a:rPr lang="en-FI" smtClean="0"/>
              <a:t>27</a:t>
            </a:fld>
            <a:endParaRPr lang="en-FI"/>
          </a:p>
        </p:txBody>
      </p:sp>
    </p:spTree>
    <p:extLst>
      <p:ext uri="{BB962C8B-B14F-4D97-AF65-F5344CB8AC3E}">
        <p14:creationId xmlns:p14="http://schemas.microsoft.com/office/powerpoint/2010/main" val="235385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FI" sz="1200" b="1" i="0" u="none" strike="noStrike" kern="1200" cap="none" spc="0" normalizeH="0" baseline="0" noProof="0">
                <a:ln>
                  <a:noFill/>
                </a:ln>
                <a:solidFill>
                  <a:prstClr val="white"/>
                </a:solidFill>
                <a:effectLst/>
                <a:uLnTx/>
                <a:uFillTx/>
                <a:latin typeface="Aptos" panose="02110004020202020204"/>
                <a:ea typeface="+mn-ea"/>
                <a:cs typeface="+mn-cs"/>
              </a:rPr>
              <a:t>Previous:</a:t>
            </a:r>
            <a:endParaRPr lang="en-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625C-FD50-A245-B2DD-613E545A0FC4}"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584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gif"/><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gif"/><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gif"/><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customXml" Target="../ink/ink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www.flickr.com/photos/144590497@N04/albums/72177720318218876"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lickr.com/photos/144590497@N04/albums/72177720318218876"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
    <p:bg>
      <p:bgRef idx="1001">
        <a:schemeClr val="bg1"/>
      </p:bgRef>
    </p:bg>
    <p:spTree>
      <p:nvGrpSpPr>
        <p:cNvPr id="1" name=""/>
        <p:cNvGrpSpPr/>
        <p:nvPr/>
      </p:nvGrpSpPr>
      <p:grpSpPr>
        <a:xfrm>
          <a:off x="0" y="0"/>
          <a:ext cx="0" cy="0"/>
          <a:chOff x="0" y="0"/>
          <a:chExt cx="0" cy="0"/>
        </a:xfrm>
      </p:grpSpPr>
      <p:pic>
        <p:nvPicPr>
          <p:cNvPr id="3" name="Picture 2" descr="A white outline of a person's head with a sword and a snake&#10;&#10;Description automatically generated">
            <a:extLst>
              <a:ext uri="{FF2B5EF4-FFF2-40B4-BE49-F238E27FC236}">
                <a16:creationId xmlns:a16="http://schemas.microsoft.com/office/drawing/2014/main" id="{348E896C-3938-F676-C97C-FC1FEB92B559}"/>
              </a:ext>
            </a:extLst>
          </p:cNvPr>
          <p:cNvPicPr/>
          <p:nvPr userDrawn="1"/>
        </p:nvPicPr>
        <p:blipFill>
          <a:blip r:embed="rId2" cstate="screen">
            <a:extLst>
              <a:ext uri="{28A0092B-C50C-407E-A947-70E740481C1C}">
                <a14:useLocalDpi xmlns:a14="http://schemas.microsoft.com/office/drawing/2010/main" val="0"/>
              </a:ext>
            </a:extLst>
          </a:blip>
          <a:stretch>
            <a:fillRect/>
          </a:stretch>
        </p:blipFill>
        <p:spPr>
          <a:xfrm>
            <a:off x="4642864" y="2164405"/>
            <a:ext cx="2906272" cy="2906272"/>
          </a:xfrm>
          <a:prstGeom prst="rect">
            <a:avLst/>
          </a:prstGeom>
        </p:spPr>
      </p:pic>
    </p:spTree>
    <p:extLst>
      <p:ext uri="{BB962C8B-B14F-4D97-AF65-F5344CB8AC3E}">
        <p14:creationId xmlns:p14="http://schemas.microsoft.com/office/powerpoint/2010/main" val="37627250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UDENTS">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55930CA7-5352-B53B-99EC-595E8FD8D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descr="A white outline of a person's head with a sword and a snake&#10;&#10;Description automatically generated">
            <a:extLst>
              <a:ext uri="{FF2B5EF4-FFF2-40B4-BE49-F238E27FC236}">
                <a16:creationId xmlns:a16="http://schemas.microsoft.com/office/drawing/2014/main" id="{FEB49CA3-C0F1-889E-6347-105DEDD09E08}"/>
              </a:ext>
            </a:extLst>
          </p:cNvPr>
          <p:cNvPicPr/>
          <p:nvPr userDrawn="1"/>
        </p:nvPicPr>
        <p:blipFill>
          <a:blip r:embed="rId3" cstate="screen">
            <a:extLst>
              <a:ext uri="{28A0092B-C50C-407E-A947-70E740481C1C}">
                <a14:useLocalDpi xmlns:a14="http://schemas.microsoft.com/office/drawing/2010/main" val="0"/>
              </a:ext>
            </a:extLst>
          </a:blip>
          <a:stretch>
            <a:fillRect/>
          </a:stretch>
        </p:blipFill>
        <p:spPr>
          <a:xfrm>
            <a:off x="4642864" y="2164405"/>
            <a:ext cx="2906272" cy="2906272"/>
          </a:xfrm>
          <a:prstGeom prst="rect">
            <a:avLst/>
          </a:prstGeom>
        </p:spPr>
      </p:pic>
      <p:pic>
        <p:nvPicPr>
          <p:cNvPr id="2" name="Picture 1" descr="A black and white logo&#10;&#10;Description automatically generated">
            <a:extLst>
              <a:ext uri="{FF2B5EF4-FFF2-40B4-BE49-F238E27FC236}">
                <a16:creationId xmlns:a16="http://schemas.microsoft.com/office/drawing/2014/main" id="{810D8A62-9D77-6481-B129-31B50EA6DED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704406" y="6386389"/>
            <a:ext cx="895927" cy="305237"/>
          </a:xfrm>
          <a:prstGeom prst="rect">
            <a:avLst/>
          </a:prstGeom>
        </p:spPr>
      </p:pic>
      <p:pic>
        <p:nvPicPr>
          <p:cNvPr id="3" name="Picture 2" descr="A black and white logo&#10;&#10;Description automatically generated">
            <a:extLst>
              <a:ext uri="{FF2B5EF4-FFF2-40B4-BE49-F238E27FC236}">
                <a16:creationId xmlns:a16="http://schemas.microsoft.com/office/drawing/2014/main" id="{06212035-180D-5A0D-E69C-7759A66EEF8D}"/>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868816" y="6428823"/>
            <a:ext cx="895927" cy="262805"/>
          </a:xfrm>
          <a:prstGeom prst="rect">
            <a:avLst/>
          </a:prstGeom>
        </p:spPr>
      </p:pic>
      <p:pic>
        <p:nvPicPr>
          <p:cNvPr id="6" name="Picture 5" descr="A white text with circles and dots on a black background&#10;&#10;Description automatically generated">
            <a:extLst>
              <a:ext uri="{FF2B5EF4-FFF2-40B4-BE49-F238E27FC236}">
                <a16:creationId xmlns:a16="http://schemas.microsoft.com/office/drawing/2014/main" id="{0FC4034D-7101-13AA-B409-5C2BB9DD601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8659375" y="6310665"/>
            <a:ext cx="617774" cy="380961"/>
          </a:xfrm>
          <a:prstGeom prst="rect">
            <a:avLst/>
          </a:prstGeom>
        </p:spPr>
      </p:pic>
    </p:spTree>
    <p:extLst>
      <p:ext uri="{BB962C8B-B14F-4D97-AF65-F5344CB8AC3E}">
        <p14:creationId xmlns:p14="http://schemas.microsoft.com/office/powerpoint/2010/main" val="356166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 ENGAGE">
    <p:bg>
      <p:bgRef idx="1001">
        <a:schemeClr val="bg1"/>
      </p:bgRef>
    </p:bg>
    <p:spTree>
      <p:nvGrpSpPr>
        <p:cNvPr id="1" name=""/>
        <p:cNvGrpSpPr/>
        <p:nvPr/>
      </p:nvGrpSpPr>
      <p:grpSpPr>
        <a:xfrm>
          <a:off x="0" y="0"/>
          <a:ext cx="0" cy="0"/>
          <a:chOff x="0" y="0"/>
          <a:chExt cx="0" cy="0"/>
        </a:xfrm>
      </p:grpSpPr>
      <p:pic>
        <p:nvPicPr>
          <p:cNvPr id="3" name="Picture 2" descr="A white outline of a person's head with a sword and a snake&#10;&#10;Description automatically generated">
            <a:extLst>
              <a:ext uri="{FF2B5EF4-FFF2-40B4-BE49-F238E27FC236}">
                <a16:creationId xmlns:a16="http://schemas.microsoft.com/office/drawing/2014/main" id="{9903DA6E-6B28-CB7D-7B77-1472D5141CB4}"/>
              </a:ext>
            </a:extLst>
          </p:cNvPr>
          <p:cNvPicPr/>
          <p:nvPr userDrawn="1"/>
        </p:nvPicPr>
        <p:blipFill>
          <a:blip r:embed="rId2" cstate="screen">
            <a:extLst>
              <a:ext uri="{28A0092B-C50C-407E-A947-70E740481C1C}">
                <a14:useLocalDpi xmlns:a14="http://schemas.microsoft.com/office/drawing/2010/main" val="0"/>
              </a:ext>
            </a:extLst>
          </a:blip>
          <a:stretch>
            <a:fillRect/>
          </a:stretch>
        </p:blipFill>
        <p:spPr>
          <a:xfrm>
            <a:off x="4642864" y="2164405"/>
            <a:ext cx="2906272" cy="2906272"/>
          </a:xfrm>
          <a:prstGeom prst="rect">
            <a:avLst/>
          </a:prstGeom>
        </p:spPr>
      </p:pic>
      <p:pic>
        <p:nvPicPr>
          <p:cNvPr id="4" name="Picture 3" descr="A black and white logo&#10;&#10;Description automatically generated">
            <a:extLst>
              <a:ext uri="{FF2B5EF4-FFF2-40B4-BE49-F238E27FC236}">
                <a16:creationId xmlns:a16="http://schemas.microsoft.com/office/drawing/2014/main" id="{24813E19-AD4D-4A80-70BC-E10F48A513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04406" y="6386389"/>
            <a:ext cx="895927" cy="305237"/>
          </a:xfrm>
          <a:prstGeom prst="rect">
            <a:avLst/>
          </a:prstGeom>
        </p:spPr>
      </p:pic>
      <p:pic>
        <p:nvPicPr>
          <p:cNvPr id="5" name="Picture 4" descr="A black and white logo&#10;&#10;Description automatically generated">
            <a:extLst>
              <a:ext uri="{FF2B5EF4-FFF2-40B4-BE49-F238E27FC236}">
                <a16:creationId xmlns:a16="http://schemas.microsoft.com/office/drawing/2014/main" id="{A7383DE6-4BB7-855F-22B7-289DA7B89DA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68816" y="6428823"/>
            <a:ext cx="895927" cy="262805"/>
          </a:xfrm>
          <a:prstGeom prst="rect">
            <a:avLst/>
          </a:prstGeom>
        </p:spPr>
      </p:pic>
      <p:pic>
        <p:nvPicPr>
          <p:cNvPr id="6" name="Picture 5" descr="A white text with circles and dots on a black background&#10;&#10;Description automatically generated">
            <a:extLst>
              <a:ext uri="{FF2B5EF4-FFF2-40B4-BE49-F238E27FC236}">
                <a16:creationId xmlns:a16="http://schemas.microsoft.com/office/drawing/2014/main" id="{8BFCDA6D-E435-2C38-45B6-7886234FBD4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659375" y="6310665"/>
            <a:ext cx="617774" cy="380961"/>
          </a:xfrm>
          <a:prstGeom prst="rect">
            <a:avLst/>
          </a:prstGeom>
        </p:spPr>
      </p:pic>
      <p:pic>
        <p:nvPicPr>
          <p:cNvPr id="7" name="Picture 6" descr="A white logo with black background&#10;&#10;Description automatically generated">
            <a:extLst>
              <a:ext uri="{FF2B5EF4-FFF2-40B4-BE49-F238E27FC236}">
                <a16:creationId xmlns:a16="http://schemas.microsoft.com/office/drawing/2014/main" id="{708E0023-995B-0023-14D6-597BEE3D259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47650" y="6044183"/>
            <a:ext cx="923925" cy="622860"/>
          </a:xfrm>
          <a:prstGeom prst="rect">
            <a:avLst/>
          </a:prstGeom>
        </p:spPr>
      </p:pic>
    </p:spTree>
    <p:extLst>
      <p:ext uri="{BB962C8B-B14F-4D97-AF65-F5344CB8AC3E}">
        <p14:creationId xmlns:p14="http://schemas.microsoft.com/office/powerpoint/2010/main" val="289146112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 ENGAGE">
    <p:bg>
      <p:bgPr>
        <a:solidFill>
          <a:schemeClr val="accent1"/>
        </a:solidFill>
        <a:effectLst/>
      </p:bgPr>
    </p:bg>
    <p:spTree>
      <p:nvGrpSpPr>
        <p:cNvPr id="1" name=""/>
        <p:cNvGrpSpPr/>
        <p:nvPr/>
      </p:nvGrpSpPr>
      <p:grpSpPr>
        <a:xfrm>
          <a:off x="0" y="0"/>
          <a:ext cx="0" cy="0"/>
          <a:chOff x="0" y="0"/>
          <a:chExt cx="0" cy="0"/>
        </a:xfrm>
      </p:grpSpPr>
      <p:pic>
        <p:nvPicPr>
          <p:cNvPr id="3" name="Picture 2" descr="A white outline of a person's head with a sword and a snake&#10;&#10;Description automatically generated">
            <a:extLst>
              <a:ext uri="{FF2B5EF4-FFF2-40B4-BE49-F238E27FC236}">
                <a16:creationId xmlns:a16="http://schemas.microsoft.com/office/drawing/2014/main" id="{9903DA6E-6B28-CB7D-7B77-1472D5141CB4}"/>
              </a:ext>
            </a:extLst>
          </p:cNvPr>
          <p:cNvPicPr/>
          <p:nvPr userDrawn="1"/>
        </p:nvPicPr>
        <p:blipFill>
          <a:blip r:embed="rId2" cstate="screen">
            <a:extLst>
              <a:ext uri="{28A0092B-C50C-407E-A947-70E740481C1C}">
                <a14:useLocalDpi xmlns:a14="http://schemas.microsoft.com/office/drawing/2010/main" val="0"/>
              </a:ext>
            </a:extLst>
          </a:blip>
          <a:stretch>
            <a:fillRect/>
          </a:stretch>
        </p:blipFill>
        <p:spPr>
          <a:xfrm>
            <a:off x="4642864" y="2164405"/>
            <a:ext cx="2906272" cy="2906272"/>
          </a:xfrm>
          <a:prstGeom prst="rect">
            <a:avLst/>
          </a:prstGeom>
        </p:spPr>
      </p:pic>
      <p:pic>
        <p:nvPicPr>
          <p:cNvPr id="4" name="Picture 3" descr="A black and white logo&#10;&#10;Description automatically generated">
            <a:extLst>
              <a:ext uri="{FF2B5EF4-FFF2-40B4-BE49-F238E27FC236}">
                <a16:creationId xmlns:a16="http://schemas.microsoft.com/office/drawing/2014/main" id="{24813E19-AD4D-4A80-70BC-E10F48A513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04406" y="6386389"/>
            <a:ext cx="895927" cy="305237"/>
          </a:xfrm>
          <a:prstGeom prst="rect">
            <a:avLst/>
          </a:prstGeom>
        </p:spPr>
      </p:pic>
      <p:pic>
        <p:nvPicPr>
          <p:cNvPr id="5" name="Picture 4" descr="A black and white logo&#10;&#10;Description automatically generated">
            <a:extLst>
              <a:ext uri="{FF2B5EF4-FFF2-40B4-BE49-F238E27FC236}">
                <a16:creationId xmlns:a16="http://schemas.microsoft.com/office/drawing/2014/main" id="{A7383DE6-4BB7-855F-22B7-289DA7B89DA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68816" y="6428823"/>
            <a:ext cx="895927" cy="262805"/>
          </a:xfrm>
          <a:prstGeom prst="rect">
            <a:avLst/>
          </a:prstGeom>
        </p:spPr>
      </p:pic>
      <p:pic>
        <p:nvPicPr>
          <p:cNvPr id="6" name="Picture 5" descr="A white text with circles and dots on a black background&#10;&#10;Description automatically generated">
            <a:extLst>
              <a:ext uri="{FF2B5EF4-FFF2-40B4-BE49-F238E27FC236}">
                <a16:creationId xmlns:a16="http://schemas.microsoft.com/office/drawing/2014/main" id="{8BFCDA6D-E435-2C38-45B6-7886234FBD4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659375" y="6310665"/>
            <a:ext cx="617774" cy="380961"/>
          </a:xfrm>
          <a:prstGeom prst="rect">
            <a:avLst/>
          </a:prstGeom>
        </p:spPr>
      </p:pic>
      <p:pic>
        <p:nvPicPr>
          <p:cNvPr id="7" name="Picture 6" descr="A white logo with black background&#10;&#10;Description automatically generated">
            <a:extLst>
              <a:ext uri="{FF2B5EF4-FFF2-40B4-BE49-F238E27FC236}">
                <a16:creationId xmlns:a16="http://schemas.microsoft.com/office/drawing/2014/main" id="{708E0023-995B-0023-14D6-597BEE3D259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47650" y="6044183"/>
            <a:ext cx="923925" cy="622860"/>
          </a:xfrm>
          <a:prstGeom prst="rect">
            <a:avLst/>
          </a:prstGeom>
        </p:spPr>
      </p:pic>
    </p:spTree>
    <p:extLst>
      <p:ext uri="{BB962C8B-B14F-4D97-AF65-F5344CB8AC3E}">
        <p14:creationId xmlns:p14="http://schemas.microsoft.com/office/powerpoint/2010/main" val="3922455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YER BLUE + ENGAGE">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B29CBA5B-68A2-8B53-48EA-836C12390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descr="A white outline of a person's head with a sword and a snake&#10;&#10;Description automatically generated">
            <a:extLst>
              <a:ext uri="{FF2B5EF4-FFF2-40B4-BE49-F238E27FC236}">
                <a16:creationId xmlns:a16="http://schemas.microsoft.com/office/drawing/2014/main" id="{AF0E96E4-FE3E-6604-0FB8-75CF4C6DFB26}"/>
              </a:ext>
            </a:extLst>
          </p:cNvPr>
          <p:cNvPicPr/>
          <p:nvPr userDrawn="1"/>
        </p:nvPicPr>
        <p:blipFill>
          <a:blip r:embed="rId3" cstate="screen">
            <a:extLst>
              <a:ext uri="{28A0092B-C50C-407E-A947-70E740481C1C}">
                <a14:useLocalDpi xmlns:a14="http://schemas.microsoft.com/office/drawing/2010/main" val="0"/>
              </a:ext>
            </a:extLst>
          </a:blip>
          <a:stretch>
            <a:fillRect/>
          </a:stretch>
        </p:blipFill>
        <p:spPr>
          <a:xfrm>
            <a:off x="4642864" y="2164405"/>
            <a:ext cx="2906272" cy="2906272"/>
          </a:xfrm>
          <a:prstGeom prst="rect">
            <a:avLst/>
          </a:prstGeom>
        </p:spPr>
      </p:pic>
      <p:pic>
        <p:nvPicPr>
          <p:cNvPr id="6" name="Picture 5" descr="A black and white logo&#10;&#10;Description automatically generated">
            <a:extLst>
              <a:ext uri="{FF2B5EF4-FFF2-40B4-BE49-F238E27FC236}">
                <a16:creationId xmlns:a16="http://schemas.microsoft.com/office/drawing/2014/main" id="{519FDCBA-21BE-F099-F083-D335CA11567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704406" y="6386389"/>
            <a:ext cx="895927" cy="305237"/>
          </a:xfrm>
          <a:prstGeom prst="rect">
            <a:avLst/>
          </a:prstGeom>
        </p:spPr>
      </p:pic>
      <p:pic>
        <p:nvPicPr>
          <p:cNvPr id="7" name="Picture 6" descr="A black and white logo&#10;&#10;Description automatically generated">
            <a:extLst>
              <a:ext uri="{FF2B5EF4-FFF2-40B4-BE49-F238E27FC236}">
                <a16:creationId xmlns:a16="http://schemas.microsoft.com/office/drawing/2014/main" id="{F4F17937-4E19-6E1F-F5CC-0A378484A86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868816" y="6428823"/>
            <a:ext cx="895927" cy="262805"/>
          </a:xfrm>
          <a:prstGeom prst="rect">
            <a:avLst/>
          </a:prstGeom>
        </p:spPr>
      </p:pic>
      <p:pic>
        <p:nvPicPr>
          <p:cNvPr id="9" name="Picture 8" descr="A white text with circles and dots on a black background&#10;&#10;Description automatically generated">
            <a:extLst>
              <a:ext uri="{FF2B5EF4-FFF2-40B4-BE49-F238E27FC236}">
                <a16:creationId xmlns:a16="http://schemas.microsoft.com/office/drawing/2014/main" id="{2A562F9B-3829-BBF1-D1F7-3B2C2C9DD280}"/>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8659375" y="6310665"/>
            <a:ext cx="617774" cy="380961"/>
          </a:xfrm>
          <a:prstGeom prst="rect">
            <a:avLst/>
          </a:prstGeom>
        </p:spPr>
      </p:pic>
      <p:pic>
        <p:nvPicPr>
          <p:cNvPr id="10" name="Picture 9" descr="A white logo with black background&#10;&#10;Description automatically generated">
            <a:extLst>
              <a:ext uri="{FF2B5EF4-FFF2-40B4-BE49-F238E27FC236}">
                <a16:creationId xmlns:a16="http://schemas.microsoft.com/office/drawing/2014/main" id="{DAE3B73B-7FFD-3F0E-9B04-33575248788A}"/>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247650" y="6044183"/>
            <a:ext cx="923925" cy="622860"/>
          </a:xfrm>
          <a:prstGeom prst="rect">
            <a:avLst/>
          </a:prstGeom>
        </p:spPr>
      </p:pic>
    </p:spTree>
    <p:extLst>
      <p:ext uri="{BB962C8B-B14F-4D97-AF65-F5344CB8AC3E}">
        <p14:creationId xmlns:p14="http://schemas.microsoft.com/office/powerpoint/2010/main" val="2254144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ENGAGE">
    <p:spTree>
      <p:nvGrpSpPr>
        <p:cNvPr id="1" name=""/>
        <p:cNvGrpSpPr/>
        <p:nvPr/>
      </p:nvGrpSpPr>
      <p:grpSpPr>
        <a:xfrm>
          <a:off x="0" y="0"/>
          <a:ext cx="0" cy="0"/>
          <a:chOff x="0" y="0"/>
          <a:chExt cx="0" cy="0"/>
        </a:xfrm>
      </p:grpSpPr>
      <p:pic>
        <p:nvPicPr>
          <p:cNvPr id="4" name="Picture 3" descr="A black and white logo&#10;&#10;Description automatically generated">
            <a:extLst>
              <a:ext uri="{FF2B5EF4-FFF2-40B4-BE49-F238E27FC236}">
                <a16:creationId xmlns:a16="http://schemas.microsoft.com/office/drawing/2014/main" id="{013A7C75-2724-4CA9-197E-75628B5A3C53}"/>
              </a:ext>
            </a:extLst>
          </p:cNvPr>
          <p:cNvPicPr>
            <a:picLocks noChangeAspect="1"/>
          </p:cNvPicPr>
          <p:nvPr userDrawn="1"/>
        </p:nvPicPr>
        <p:blipFill>
          <a:blip r:embed="rId2" cstate="screen">
            <a:alphaModFix/>
            <a:extLst>
              <a:ext uri="{28A0092B-C50C-407E-A947-70E740481C1C}">
                <a14:useLocalDpi xmlns:a14="http://schemas.microsoft.com/office/drawing/2010/main" val="0"/>
              </a:ext>
            </a:extLst>
          </a:blip>
          <a:stretch>
            <a:fillRect/>
          </a:stretch>
        </p:blipFill>
        <p:spPr>
          <a:xfrm>
            <a:off x="247650" y="6044183"/>
            <a:ext cx="923755" cy="622860"/>
          </a:xfrm>
          <a:prstGeom prst="rect">
            <a:avLst/>
          </a:prstGeom>
        </p:spPr>
      </p:pic>
      <p:sp>
        <p:nvSpPr>
          <p:cNvPr id="17" name="Title 8">
            <a:extLst>
              <a:ext uri="{FF2B5EF4-FFF2-40B4-BE49-F238E27FC236}">
                <a16:creationId xmlns:a16="http://schemas.microsoft.com/office/drawing/2014/main" id="{59779FA8-E836-0A7D-5CBB-11813037A99F}"/>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dirty="0"/>
              <a:t>HEADLINE</a:t>
            </a:r>
            <a:endParaRPr lang="sv-FI" dirty="0"/>
          </a:p>
        </p:txBody>
      </p:sp>
      <p:sp>
        <p:nvSpPr>
          <p:cNvPr id="18" name="Subtitle 1">
            <a:extLst>
              <a:ext uri="{FF2B5EF4-FFF2-40B4-BE49-F238E27FC236}">
                <a16:creationId xmlns:a16="http://schemas.microsoft.com/office/drawing/2014/main" id="{45072901-2B37-8B2E-26DC-8A836EB680F6}"/>
              </a:ext>
            </a:extLst>
          </p:cNvPr>
          <p:cNvSpPr>
            <a:spLocks noGrp="1"/>
          </p:cNvSpPr>
          <p:nvPr>
            <p:ph type="subTitle" idx="1" hasCustomPrompt="1"/>
          </p:nvPr>
        </p:nvSpPr>
        <p:spPr>
          <a:xfrm>
            <a:off x="1268325" y="1483190"/>
            <a:ext cx="9655350" cy="4692880"/>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7BF3C03B-30CF-E61D-674F-DEF47741ECE7}"/>
              </a:ext>
            </a:extLst>
          </p:cNvPr>
          <p:cNvPicPr/>
          <p:nvPr userDrawn="1"/>
        </p:nvPicPr>
        <p:blipFill>
          <a:blip r:embed="rId3" cstate="screen">
            <a:extLst>
              <a:ext uri="{28A0092B-C50C-407E-A947-70E740481C1C}">
                <a14:useLocalDpi xmlns:a14="http://schemas.microsoft.com/office/drawing/2010/main" val="0"/>
              </a:ext>
            </a:extLst>
          </a:blip>
          <a:stretch>
            <a:fillRect/>
          </a:stretch>
        </p:blipFill>
        <p:spPr>
          <a:xfrm>
            <a:off x="11228540" y="0"/>
            <a:ext cx="963460" cy="963460"/>
          </a:xfrm>
          <a:prstGeom prst="rect">
            <a:avLst/>
          </a:prstGeom>
        </p:spPr>
      </p:pic>
    </p:spTree>
    <p:extLst>
      <p:ext uri="{BB962C8B-B14F-4D97-AF65-F5344CB8AC3E}">
        <p14:creationId xmlns:p14="http://schemas.microsoft.com/office/powerpoint/2010/main" val="2144943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15FE1C6-BF05-D0A1-C40D-D42F0308DB11}"/>
              </a:ext>
            </a:extLst>
          </p:cNvPr>
          <p:cNvSpPr>
            <a:spLocks noGrp="1"/>
          </p:cNvSpPr>
          <p:nvPr>
            <p:ph type="pic" sz="quarter" idx="12"/>
          </p:nvPr>
        </p:nvSpPr>
        <p:spPr>
          <a:xfrm>
            <a:off x="7747000" y="0"/>
            <a:ext cx="4445000" cy="6858000"/>
          </a:xfrm>
          <a:prstGeom prst="rect">
            <a:avLst/>
          </a:prstGeom>
        </p:spPr>
        <p:txBody>
          <a:bodyPr/>
          <a:lstStyle/>
          <a:p>
            <a:endParaRPr lang="en-US"/>
          </a:p>
        </p:txBody>
      </p:sp>
      <p:sp>
        <p:nvSpPr>
          <p:cNvPr id="2" name="Subtitle 2">
            <a:extLst>
              <a:ext uri="{FF2B5EF4-FFF2-40B4-BE49-F238E27FC236}">
                <a16:creationId xmlns:a16="http://schemas.microsoft.com/office/drawing/2014/main" id="{4A670ACB-D68A-2335-E54D-D2150C75D431}"/>
              </a:ext>
            </a:extLst>
          </p:cNvPr>
          <p:cNvSpPr>
            <a:spLocks noGrp="1"/>
          </p:cNvSpPr>
          <p:nvPr>
            <p:ph type="subTitle" idx="1" hasCustomPrompt="1"/>
          </p:nvPr>
        </p:nvSpPr>
        <p:spPr>
          <a:xfrm>
            <a:off x="1268325" y="1483189"/>
            <a:ext cx="6478675" cy="4827176"/>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Body</a:t>
            </a:r>
            <a:endParaRPr lang="sv-FI" dirty="0"/>
          </a:p>
        </p:txBody>
      </p:sp>
      <p:sp>
        <p:nvSpPr>
          <p:cNvPr id="3" name="Title 8">
            <a:extLst>
              <a:ext uri="{FF2B5EF4-FFF2-40B4-BE49-F238E27FC236}">
                <a16:creationId xmlns:a16="http://schemas.microsoft.com/office/drawing/2014/main" id="{54F743ED-BAAB-559B-9D73-E84B80B12533}"/>
              </a:ext>
            </a:extLst>
          </p:cNvPr>
          <p:cNvSpPr>
            <a:spLocks noGrp="1"/>
          </p:cNvSpPr>
          <p:nvPr>
            <p:ph type="title" hasCustomPrompt="1"/>
          </p:nvPr>
        </p:nvSpPr>
        <p:spPr>
          <a:xfrm>
            <a:off x="838201" y="771307"/>
            <a:ext cx="6908800" cy="711881"/>
          </a:xfrm>
          <a:prstGeom prst="rect">
            <a:avLst/>
          </a:prstGeom>
        </p:spPr>
        <p:txBody>
          <a:bodyPr/>
          <a:lstStyle>
            <a:lvl1pPr>
              <a:defRPr sz="3600" b="1"/>
            </a:lvl1pPr>
          </a:lstStyle>
          <a:p>
            <a:r>
              <a:rPr lang="en-US" dirty="0"/>
              <a:t>HEADLINE</a:t>
            </a:r>
            <a:endParaRPr lang="sv-FI" dirty="0"/>
          </a:p>
        </p:txBody>
      </p:sp>
      <p:sp>
        <p:nvSpPr>
          <p:cNvPr id="4" name="Text Placeholder 15">
            <a:extLst>
              <a:ext uri="{FF2B5EF4-FFF2-40B4-BE49-F238E27FC236}">
                <a16:creationId xmlns:a16="http://schemas.microsoft.com/office/drawing/2014/main" id="{D0861134-6525-AA76-0779-90E2FCDCED30}"/>
              </a:ext>
            </a:extLst>
          </p:cNvPr>
          <p:cNvSpPr>
            <a:spLocks noGrp="1"/>
          </p:cNvSpPr>
          <p:nvPr>
            <p:ph type="body" sz="quarter" idx="11" hasCustomPrompt="1"/>
          </p:nvPr>
        </p:nvSpPr>
        <p:spPr>
          <a:xfrm>
            <a:off x="11234056" y="0"/>
            <a:ext cx="957943" cy="957943"/>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Tree>
    <p:extLst>
      <p:ext uri="{BB962C8B-B14F-4D97-AF65-F5344CB8AC3E}">
        <p14:creationId xmlns:p14="http://schemas.microsoft.com/office/powerpoint/2010/main" val="501491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EF368AB-F5F7-BA8E-4B86-A3547BC0E19F}"/>
              </a:ext>
            </a:extLst>
          </p:cNvPr>
          <p:cNvSpPr>
            <a:spLocks noGrp="1"/>
          </p:cNvSpPr>
          <p:nvPr>
            <p:ph type="subTitle" idx="1" hasCustomPrompt="1"/>
          </p:nvPr>
        </p:nvSpPr>
        <p:spPr>
          <a:xfrm>
            <a:off x="1268325" y="1483189"/>
            <a:ext cx="9655350" cy="4827176"/>
          </a:xfrm>
          <a:prstGeom prst="rect">
            <a:avLst/>
          </a:prstGeom>
        </p:spPr>
        <p:txBody>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Body</a:t>
            </a:r>
            <a:endParaRPr lang="sv-FI" dirty="0"/>
          </a:p>
        </p:txBody>
      </p:sp>
      <p:sp>
        <p:nvSpPr>
          <p:cNvPr id="9" name="Title 8">
            <a:extLst>
              <a:ext uri="{FF2B5EF4-FFF2-40B4-BE49-F238E27FC236}">
                <a16:creationId xmlns:a16="http://schemas.microsoft.com/office/drawing/2014/main" id="{CF397021-2515-5A0C-F3D6-793E6F2EA006}"/>
              </a:ext>
            </a:extLst>
          </p:cNvPr>
          <p:cNvSpPr>
            <a:spLocks noGrp="1"/>
          </p:cNvSpPr>
          <p:nvPr>
            <p:ph type="title" hasCustomPrompt="1"/>
          </p:nvPr>
        </p:nvSpPr>
        <p:spPr>
          <a:xfrm>
            <a:off x="838200" y="771307"/>
            <a:ext cx="10085475" cy="711881"/>
          </a:xfrm>
          <a:prstGeom prst="rect">
            <a:avLst/>
          </a:prstGeom>
        </p:spPr>
        <p:txBody>
          <a:bodyPr/>
          <a:lstStyle>
            <a:lvl1pPr>
              <a:defRPr sz="3600" b="1"/>
            </a:lvl1pPr>
          </a:lstStyle>
          <a:p>
            <a:r>
              <a:rPr lang="en-US" dirty="0"/>
              <a:t>HEADLINE</a:t>
            </a:r>
            <a:endParaRPr lang="sv-FI" dirty="0"/>
          </a:p>
        </p:txBody>
      </p:sp>
    </p:spTree>
    <p:extLst>
      <p:ext uri="{BB962C8B-B14F-4D97-AF65-F5344CB8AC3E}">
        <p14:creationId xmlns:p14="http://schemas.microsoft.com/office/powerpoint/2010/main" val="1284465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ARK_HEALINE + BODY">
    <p:bg>
      <p:bgRef idx="1001">
        <a:schemeClr val="bg1"/>
      </p:bgRef>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397021-2515-5A0C-F3D6-793E6F2EA006}"/>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a:t>HEADLINE</a:t>
            </a:r>
            <a:endParaRPr lang="sv-FI"/>
          </a:p>
        </p:txBody>
      </p:sp>
      <p:sp>
        <p:nvSpPr>
          <p:cNvPr id="2" name="Text Placeholder 5">
            <a:extLst>
              <a:ext uri="{FF2B5EF4-FFF2-40B4-BE49-F238E27FC236}">
                <a16:creationId xmlns:a16="http://schemas.microsoft.com/office/drawing/2014/main" id="{103893C6-A0D1-D208-2C2E-AD3B330B9A58}"/>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a:t> </a:t>
            </a:r>
            <a:endParaRPr lang="sv-FI"/>
          </a:p>
        </p:txBody>
      </p:sp>
      <p:sp>
        <p:nvSpPr>
          <p:cNvPr id="6" name="Subtitle 1">
            <a:extLst>
              <a:ext uri="{FF2B5EF4-FFF2-40B4-BE49-F238E27FC236}">
                <a16:creationId xmlns:a16="http://schemas.microsoft.com/office/drawing/2014/main" id="{3E647014-C025-C39F-91A8-A90FC45A457B}"/>
              </a:ext>
            </a:extLst>
          </p:cNvPr>
          <p:cNvSpPr>
            <a:spLocks noGrp="1"/>
          </p:cNvSpPr>
          <p:nvPr>
            <p:ph type="subTitle" idx="1" hasCustomPrompt="1"/>
          </p:nvPr>
        </p:nvSpPr>
        <p:spPr>
          <a:xfrm>
            <a:off x="1268325" y="1483189"/>
            <a:ext cx="9655350" cy="5073059"/>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a:t>Body text</a:t>
            </a:r>
          </a:p>
          <a:p>
            <a:endParaRPr lang="sv-SE"/>
          </a:p>
          <a:p>
            <a:pPr marL="285750" indent="-285750">
              <a:buFont typeface="Arial" panose="020B0604020202020204" pitchFamily="34" charset="0"/>
              <a:buChar char="•"/>
            </a:pPr>
            <a:r>
              <a:rPr lang="sv-SE" err="1"/>
              <a:t>Bullet</a:t>
            </a:r>
            <a:r>
              <a:rPr lang="sv-SE"/>
              <a:t> list</a:t>
            </a:r>
          </a:p>
          <a:p>
            <a:pPr marL="971550" lvl="1" indent="-285750">
              <a:buFont typeface="Arial" panose="020B0604020202020204" pitchFamily="34" charset="0"/>
              <a:buChar char="•"/>
            </a:pPr>
            <a:r>
              <a:rPr lang="sv-SE" err="1"/>
              <a:t>Bullet</a:t>
            </a:r>
            <a:r>
              <a:rPr lang="sv-SE"/>
              <a:t> 1</a:t>
            </a:r>
          </a:p>
          <a:p>
            <a:pPr marL="1200150" lvl="2" indent="-285750">
              <a:buFont typeface="Arial" panose="020B0604020202020204" pitchFamily="34" charset="0"/>
              <a:buChar char="•"/>
            </a:pPr>
            <a:r>
              <a:rPr lang="sv-SE" err="1"/>
              <a:t>Bullet</a:t>
            </a:r>
            <a:r>
              <a:rPr lang="sv-SE"/>
              <a:t> 2</a:t>
            </a:r>
          </a:p>
          <a:p>
            <a:pPr marL="1657350" lvl="3" indent="-285750">
              <a:buFont typeface="Arial" panose="020B0604020202020204" pitchFamily="34" charset="0"/>
              <a:buChar char="•"/>
            </a:pPr>
            <a:r>
              <a:rPr lang="sv-SE" err="1"/>
              <a:t>Bullet</a:t>
            </a:r>
            <a:r>
              <a:rPr lang="sv-SE"/>
              <a:t> 3</a:t>
            </a:r>
            <a:endParaRPr lang="en-US"/>
          </a:p>
        </p:txBody>
      </p:sp>
    </p:spTree>
    <p:extLst>
      <p:ext uri="{BB962C8B-B14F-4D97-AF65-F5344CB8AC3E}">
        <p14:creationId xmlns:p14="http://schemas.microsoft.com/office/powerpoint/2010/main" val="165027418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LINE + BOD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397021-2515-5A0C-F3D6-793E6F2EA006}"/>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dirty="0"/>
              <a:t>HEADLINE</a:t>
            </a:r>
            <a:endParaRPr lang="sv-FI" dirty="0"/>
          </a:p>
        </p:txBody>
      </p:sp>
      <p:sp>
        <p:nvSpPr>
          <p:cNvPr id="2" name="Subtitle 1">
            <a:extLst>
              <a:ext uri="{FF2B5EF4-FFF2-40B4-BE49-F238E27FC236}">
                <a16:creationId xmlns:a16="http://schemas.microsoft.com/office/drawing/2014/main" id="{98D774A4-5B31-E1A6-C1C5-382C1A3C2AEC}"/>
              </a:ext>
            </a:extLst>
          </p:cNvPr>
          <p:cNvSpPr>
            <a:spLocks noGrp="1"/>
          </p:cNvSpPr>
          <p:nvPr>
            <p:ph type="subTitle" idx="1" hasCustomPrompt="1"/>
          </p:nvPr>
        </p:nvSpPr>
        <p:spPr>
          <a:xfrm>
            <a:off x="1268325" y="1483189"/>
            <a:ext cx="9655350" cy="5073059"/>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spTree>
    <p:extLst>
      <p:ext uri="{BB962C8B-B14F-4D97-AF65-F5344CB8AC3E}">
        <p14:creationId xmlns:p14="http://schemas.microsoft.com/office/powerpoint/2010/main" val="1804027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_HEADLINE + BODY">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5884C25-8318-40A8-125F-74074C8AE488}"/>
              </a:ext>
            </a:extLst>
          </p:cNvPr>
          <p:cNvSpPr>
            <a:spLocks noGrp="1"/>
          </p:cNvSpPr>
          <p:nvPr>
            <p:ph type="subTitle" idx="1" hasCustomPrompt="1"/>
          </p:nvPr>
        </p:nvSpPr>
        <p:spPr>
          <a:xfrm>
            <a:off x="1268325" y="1856231"/>
            <a:ext cx="9655350" cy="445413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2400"/>
            </a:lvl6pPr>
            <a:lvl7pPr marL="2743200" indent="0" algn="ctr">
              <a:buNone/>
              <a:defRPr sz="1600"/>
            </a:lvl7pPr>
            <a:lvl8pPr marL="3200400" indent="0" algn="ctr">
              <a:buNone/>
              <a:defRPr sz="1600"/>
            </a:lvl8pPr>
            <a:lvl9pPr marL="3657600" indent="0" algn="ctr">
              <a:buNone/>
              <a:defRPr sz="1600"/>
            </a:lvl9pPr>
          </a:lstStyle>
          <a:p>
            <a:r>
              <a:rPr lang="sv-SE" dirty="0"/>
              <a:t>Body text</a:t>
            </a:r>
            <a:endParaRPr lang="sv-SE" sz="2000" dirty="0"/>
          </a:p>
          <a:p>
            <a:pPr marL="800100" lvl="1" indent="-342900" algn="l">
              <a:buFont typeface="Arial" panose="020B0604020202020204" pitchFamily="34" charset="0"/>
              <a:buChar char="•"/>
            </a:pPr>
            <a:r>
              <a:rPr lang="sv-SE" sz="2400" dirty="0" err="1"/>
              <a:t>Bullet</a:t>
            </a:r>
            <a:r>
              <a:rPr lang="sv-SE" sz="2400" dirty="0"/>
              <a:t> list</a:t>
            </a:r>
          </a:p>
          <a:p>
            <a:pPr marL="1257300" lvl="2" indent="-342900" algn="l">
              <a:buFont typeface="Arial" panose="020B0604020202020204" pitchFamily="34" charset="0"/>
              <a:buChar char="•"/>
            </a:pPr>
            <a:r>
              <a:rPr lang="sv-SE" sz="2400" dirty="0" err="1"/>
              <a:t>Bullet</a:t>
            </a:r>
            <a:r>
              <a:rPr lang="sv-SE" sz="2400" dirty="0"/>
              <a:t> 1</a:t>
            </a:r>
          </a:p>
          <a:p>
            <a:pPr marL="1714500" lvl="3" indent="-342900" algn="l">
              <a:buFont typeface="Arial" panose="020B0604020202020204" pitchFamily="34" charset="0"/>
              <a:buChar char="•"/>
            </a:pPr>
            <a:r>
              <a:rPr lang="sv-SE" sz="2400" dirty="0" err="1"/>
              <a:t>Bullet</a:t>
            </a:r>
            <a:r>
              <a:rPr lang="sv-SE" sz="2400" dirty="0"/>
              <a:t> 2</a:t>
            </a:r>
          </a:p>
          <a:p>
            <a:pPr marL="2171700" lvl="4" indent="-342900" algn="l">
              <a:buFont typeface="Arial" panose="020B0604020202020204" pitchFamily="34" charset="0"/>
              <a:buChar char="•"/>
            </a:pPr>
            <a:r>
              <a:rPr lang="sv-SE" sz="2400" dirty="0" err="1"/>
              <a:t>Bullet</a:t>
            </a:r>
            <a:r>
              <a:rPr lang="sv-SE" sz="2400" dirty="0"/>
              <a:t> 3</a:t>
            </a:r>
          </a:p>
        </p:txBody>
      </p:sp>
      <p:sp>
        <p:nvSpPr>
          <p:cNvPr id="4" name="Title 8">
            <a:extLst>
              <a:ext uri="{FF2B5EF4-FFF2-40B4-BE49-F238E27FC236}">
                <a16:creationId xmlns:a16="http://schemas.microsoft.com/office/drawing/2014/main" id="{533E9C6F-8C28-5ABD-1590-A01C591864D3}"/>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dirty="0"/>
              <a:t>HEADLINE</a:t>
            </a:r>
            <a:endParaRPr lang="sv-FI" dirty="0"/>
          </a:p>
        </p:txBody>
      </p:sp>
    </p:spTree>
    <p:extLst>
      <p:ext uri="{BB962C8B-B14F-4D97-AF65-F5344CB8AC3E}">
        <p14:creationId xmlns:p14="http://schemas.microsoft.com/office/powerpoint/2010/main" val="32258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002F34A-4809-9AD5-BE6D-8CBB87BA4482}"/>
              </a:ext>
            </a:extLst>
          </p:cNvPr>
          <p:cNvGrpSpPr/>
          <p:nvPr userDrawn="1"/>
        </p:nvGrpSpPr>
        <p:grpSpPr>
          <a:xfrm>
            <a:off x="475488" y="413728"/>
            <a:ext cx="11402568" cy="6064879"/>
            <a:chOff x="475488" y="413728"/>
            <a:chExt cx="11402568" cy="6064879"/>
          </a:xfrm>
        </p:grpSpPr>
        <p:sp>
          <p:nvSpPr>
            <p:cNvPr id="2" name="TextBox 1">
              <a:extLst>
                <a:ext uri="{FF2B5EF4-FFF2-40B4-BE49-F238E27FC236}">
                  <a16:creationId xmlns:a16="http://schemas.microsoft.com/office/drawing/2014/main" id="{4F1E626C-0758-820A-AEDD-1FF90C028A60}"/>
                </a:ext>
              </a:extLst>
            </p:cNvPr>
            <p:cNvSpPr txBox="1"/>
            <p:nvPr userDrawn="1"/>
          </p:nvSpPr>
          <p:spPr>
            <a:xfrm>
              <a:off x="475488" y="413728"/>
              <a:ext cx="11402568" cy="3139321"/>
            </a:xfrm>
            <a:prstGeom prst="rect">
              <a:avLst/>
            </a:prstGeom>
            <a:noFill/>
          </p:spPr>
          <p:txBody>
            <a:bodyPr wrap="square" rtlCol="0">
              <a:spAutoFit/>
            </a:bodyPr>
            <a:lstStyle/>
            <a:p>
              <a:pPr marL="0" lvl="0" indent="0">
                <a:buFont typeface="Aptos" panose="020B0004020202020204" pitchFamily="34" charset="0"/>
                <a:buNone/>
              </a:pPr>
              <a:r>
                <a:rPr lang="sv-FI" sz="1800" b="1" dirty="0">
                  <a:effectLst/>
                  <a:latin typeface="Aptos" panose="020B0004020202020204" pitchFamily="34" charset="0"/>
                  <a:ea typeface="Times New Roman" panose="02020603050405020304" pitchFamily="18" charset="0"/>
                  <a:cs typeface="Times New Roman" panose="02020603050405020304" pitchFamily="18" charset="0"/>
                </a:rPr>
                <a:t>HANKEN’S POWER POINT TEMPLATE 2024 – VERSION SMALL</a:t>
              </a:r>
            </a:p>
            <a:p>
              <a:pPr marL="342900" lvl="0" indent="-342900">
                <a:buFont typeface="Aptos" panose="020B0004020202020204" pitchFamily="34" charset="0"/>
                <a:buChar char="-"/>
              </a:pPr>
              <a:endParaRPr lang="sv-FI"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buFontTx/>
                <a:buNone/>
              </a:pPr>
              <a:r>
                <a:rPr lang="sv-FI" sz="1800" dirty="0">
                  <a:effectLst/>
                  <a:latin typeface="Aptos" panose="020B0004020202020204" pitchFamily="34" charset="0"/>
                  <a:ea typeface="Times New Roman" panose="02020603050405020304" pitchFamily="18" charset="0"/>
                  <a:cs typeface="Times New Roman" panose="02020603050405020304" pitchFamily="18" charset="0"/>
                </a:rPr>
                <a:t>- The font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used</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in the new template is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Aptos</a:t>
              </a:r>
              <a:endParaRPr lang="sv-FI"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buFontTx/>
                <a:buNone/>
              </a:pPr>
              <a:r>
                <a:rPr lang="sv-FI" sz="1800" dirty="0">
                  <a:effectLst/>
                  <a:latin typeface="Aptos" panose="020B0004020202020204" pitchFamily="34" charset="0"/>
                  <a:ea typeface="Times New Roman" panose="02020603050405020304" pitchFamily="18" charset="0"/>
                  <a:cs typeface="Times New Roman" panose="02020603050405020304" pitchFamily="18" charset="0"/>
                </a:rPr>
                <a:t>- The Hanken logo is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used</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on the cover pages in the center and on the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content</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pages in the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top</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left</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corner</a:t>
              </a:r>
            </a:p>
            <a:p>
              <a:pPr marL="0" lvl="0" indent="0">
                <a:buFontTx/>
                <a:buNone/>
              </a:pP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When</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transferring</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text or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other</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content</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from an old presentation,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you</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need</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to copy/</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paste</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the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headline</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and the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body</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text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separately</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a:t>
              </a:r>
            </a:p>
            <a:p>
              <a:pPr marL="0" lvl="0" indent="0">
                <a:buFontTx/>
                <a:buNone/>
              </a:pPr>
              <a:r>
                <a:rPr lang="sv-SE"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SE" sz="1800" dirty="0" err="1">
                  <a:effectLst/>
                  <a:latin typeface="Aptos" panose="020B0004020202020204" pitchFamily="34" charset="0"/>
                  <a:ea typeface="Times New Roman" panose="02020603050405020304" pitchFamily="18" charset="0"/>
                  <a:cs typeface="Times New Roman" panose="02020603050405020304" pitchFamily="18" charset="0"/>
                </a:rPr>
                <a:t>Delete</a:t>
              </a:r>
              <a:r>
                <a:rPr lang="sv-SE" sz="1800" dirty="0">
                  <a:effectLst/>
                  <a:latin typeface="Aptos" panose="020B0004020202020204" pitchFamily="34" charset="0"/>
                  <a:ea typeface="Times New Roman" panose="02020603050405020304" pitchFamily="18" charset="0"/>
                  <a:cs typeface="Times New Roman" panose="02020603050405020304" pitchFamily="18" charset="0"/>
                </a:rPr>
                <a:t> the </a:t>
              </a:r>
              <a:r>
                <a:rPr lang="sv-SE" sz="1800" dirty="0" err="1">
                  <a:effectLst/>
                  <a:latin typeface="Aptos" panose="020B0004020202020204" pitchFamily="34" charset="0"/>
                  <a:ea typeface="Times New Roman" panose="02020603050405020304" pitchFamily="18" charset="0"/>
                  <a:cs typeface="Times New Roman" panose="02020603050405020304" pitchFamily="18" charset="0"/>
                </a:rPr>
                <a:t>slides</a:t>
              </a:r>
              <a:r>
                <a:rPr lang="sv-SE"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SE" sz="1800" dirty="0" err="1">
                  <a:effectLst/>
                  <a:latin typeface="Aptos" panose="020B0004020202020204" pitchFamily="34" charset="0"/>
                  <a:ea typeface="Times New Roman" panose="02020603050405020304" pitchFamily="18" charset="0"/>
                  <a:cs typeface="Times New Roman" panose="02020603050405020304" pitchFamily="18" charset="0"/>
                </a:rPr>
                <a:t>you</a:t>
              </a:r>
              <a:r>
                <a:rPr lang="sv-SE"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SE" sz="1800" dirty="0" err="1">
                  <a:effectLst/>
                  <a:latin typeface="Aptos" panose="020B0004020202020204" pitchFamily="34" charset="0"/>
                  <a:ea typeface="Times New Roman" panose="02020603050405020304" pitchFamily="18" charset="0"/>
                  <a:cs typeface="Times New Roman" panose="02020603050405020304" pitchFamily="18" charset="0"/>
                </a:rPr>
                <a:t>won’t</a:t>
              </a:r>
              <a:r>
                <a:rPr lang="sv-SE" sz="1800" dirty="0">
                  <a:effectLst/>
                  <a:latin typeface="Aptos" panose="020B0004020202020204" pitchFamily="34" charset="0"/>
                  <a:ea typeface="Times New Roman" panose="02020603050405020304" pitchFamily="18" charset="0"/>
                  <a:cs typeface="Times New Roman" panose="02020603050405020304" pitchFamily="18" charset="0"/>
                </a:rPr>
                <a:t> be </a:t>
              </a:r>
              <a:r>
                <a:rPr lang="sv-SE" sz="1800" dirty="0" err="1">
                  <a:effectLst/>
                  <a:latin typeface="Aptos" panose="020B0004020202020204" pitchFamily="34" charset="0"/>
                  <a:ea typeface="Times New Roman" panose="02020603050405020304" pitchFamily="18" charset="0"/>
                  <a:cs typeface="Times New Roman" panose="02020603050405020304" pitchFamily="18" charset="0"/>
                </a:rPr>
                <a:t>using</a:t>
              </a:r>
              <a:endParaRPr lang="sv-S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lvl="0" indent="-285750">
                <a:buFontTx/>
                <a:buChar char="-"/>
              </a:pPr>
              <a:r>
                <a:rPr lang="sv-SE" sz="1800" dirty="0">
                  <a:effectLst/>
                  <a:latin typeface="Aptos" panose="020B0004020202020204" pitchFamily="34" charset="0"/>
                  <a:ea typeface="Aptos" panose="020B0004020202020204" pitchFamily="34" charset="0"/>
                  <a:cs typeface="Times New Roman" panose="02020603050405020304" pitchFamily="18" charset="0"/>
                </a:rPr>
                <a:t>Save in .</a:t>
              </a:r>
              <a:r>
                <a:rPr lang="sv-SE" sz="1800" dirty="0" err="1">
                  <a:effectLst/>
                  <a:latin typeface="Aptos" panose="020B0004020202020204" pitchFamily="34" charset="0"/>
                  <a:ea typeface="Aptos" panose="020B0004020202020204" pitchFamily="34" charset="0"/>
                  <a:cs typeface="Times New Roman" panose="02020603050405020304" pitchFamily="18" charset="0"/>
                </a:rPr>
                <a:t>pptx</a:t>
              </a:r>
              <a:r>
                <a:rPr lang="sv-SE" sz="1800" dirty="0">
                  <a:effectLst/>
                  <a:latin typeface="Aptos" panose="020B0004020202020204" pitchFamily="34" charset="0"/>
                  <a:ea typeface="Aptos" panose="020B0004020202020204" pitchFamily="34" charset="0"/>
                  <a:cs typeface="Times New Roman" panose="02020603050405020304" pitchFamily="18" charset="0"/>
                </a:rPr>
                <a:t> format</a:t>
              </a:r>
            </a:p>
            <a:p>
              <a:pPr marL="285750" lvl="0" indent="-285750">
                <a:buFontTx/>
                <a:buChar char="-"/>
              </a:pPr>
              <a:r>
                <a:rPr lang="sv-FI" sz="1800" dirty="0">
                  <a:effectLst/>
                  <a:latin typeface="Aptos" panose="020B0004020202020204" pitchFamily="34" charset="0"/>
                  <a:ea typeface="Times New Roman" panose="02020603050405020304" pitchFamily="18" charset="0"/>
                  <a:cs typeface="Times New Roman" panose="02020603050405020304" pitchFamily="18" charset="0"/>
                </a:rPr>
                <a:t>To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add</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 new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slide</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choose</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NEW SLIDE in the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menu</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choose</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the style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you</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want</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 on the </a:t>
              </a:r>
              <a:r>
                <a:rPr lang="sv-FI" sz="1800" dirty="0" err="1">
                  <a:effectLst/>
                  <a:latin typeface="Aptos" panose="020B0004020202020204" pitchFamily="34" charset="0"/>
                  <a:ea typeface="Times New Roman" panose="02020603050405020304" pitchFamily="18" charset="0"/>
                  <a:cs typeface="Times New Roman" panose="02020603050405020304" pitchFamily="18" charset="0"/>
                </a:rPr>
                <a:t>slide</a:t>
              </a:r>
              <a:r>
                <a:rPr lang="sv-FI" sz="1800" dirty="0">
                  <a:effectLst/>
                  <a:latin typeface="Aptos" panose="020B0004020202020204" pitchFamily="34" charset="0"/>
                  <a:ea typeface="Times New Roman" panose="02020603050405020304" pitchFamily="18" charset="0"/>
                  <a:cs typeface="Times New Roman" panose="02020603050405020304" pitchFamily="18" charset="0"/>
                </a:rPr>
                <a:t>:</a:t>
              </a:r>
            </a:p>
            <a:p>
              <a:pPr marL="285750" lvl="0" indent="-285750">
                <a:buFontTx/>
                <a:buChar char="-"/>
              </a:pPr>
              <a:endParaRPr lang="sv-SE"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6" name="Picture 5" descr="A screenshot of a computer&#10;&#10;Description automatically generated">
              <a:extLst>
                <a:ext uri="{FF2B5EF4-FFF2-40B4-BE49-F238E27FC236}">
                  <a16:creationId xmlns:a16="http://schemas.microsoft.com/office/drawing/2014/main" id="{BD3E4E92-D4D9-87BC-02A0-36EEE906A2F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480387" y="3429000"/>
              <a:ext cx="2872989" cy="3049607"/>
            </a:xfrm>
            <a:prstGeom prst="rect">
              <a:avLst/>
            </a:prstGeom>
          </p:spPr>
        </p:pic>
      </p:grpSp>
      <p:grpSp>
        <p:nvGrpSpPr>
          <p:cNvPr id="10" name="Group 9">
            <a:extLst>
              <a:ext uri="{FF2B5EF4-FFF2-40B4-BE49-F238E27FC236}">
                <a16:creationId xmlns:a16="http://schemas.microsoft.com/office/drawing/2014/main" id="{15AF80BB-96DF-DBEE-548D-E22B183CDBD5}"/>
              </a:ext>
            </a:extLst>
          </p:cNvPr>
          <p:cNvGrpSpPr/>
          <p:nvPr userDrawn="1"/>
        </p:nvGrpSpPr>
        <p:grpSpPr>
          <a:xfrm>
            <a:off x="475488" y="3429000"/>
            <a:ext cx="1915031" cy="2250289"/>
            <a:chOff x="475488" y="3429000"/>
            <a:chExt cx="1915031" cy="2250289"/>
          </a:xfrm>
        </p:grpSpPr>
        <p:pic>
          <p:nvPicPr>
            <p:cNvPr id="11" name="Picture 10" descr="A screenshot of a computer&#10;&#10;Description automatically generated">
              <a:extLst>
                <a:ext uri="{FF2B5EF4-FFF2-40B4-BE49-F238E27FC236}">
                  <a16:creationId xmlns:a16="http://schemas.microsoft.com/office/drawing/2014/main" id="{BE1609CD-320A-B767-5422-FBF09B685C4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75488" y="3429000"/>
              <a:ext cx="1915031" cy="2250289"/>
            </a:xfrm>
            <a:prstGeom prst="rect">
              <a:avLst/>
            </a:prstGeom>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D274A0C3-0FDF-45BF-984E-2B4D202BCFBC}"/>
                    </a:ext>
                  </a:extLst>
                </p14:cNvPr>
                <p14:cNvContentPartPr/>
                <p14:nvPr userDrawn="1"/>
              </p14:nvContentPartPr>
              <p14:xfrm>
                <a:off x="1193102" y="4173144"/>
                <a:ext cx="312737" cy="381000"/>
              </p14:xfrm>
            </p:contentPart>
          </mc:Choice>
          <mc:Fallback xmlns="">
            <p:pic>
              <p:nvPicPr>
                <p:cNvPr id="12" name="Ink 11">
                  <a:extLst>
                    <a:ext uri="{FF2B5EF4-FFF2-40B4-BE49-F238E27FC236}">
                      <a16:creationId xmlns:a16="http://schemas.microsoft.com/office/drawing/2014/main" id="{D274A0C3-0FDF-45BF-984E-2B4D202BCFBC}"/>
                    </a:ext>
                  </a:extLst>
                </p:cNvPr>
                <p:cNvPicPr/>
                <p:nvPr/>
              </p:nvPicPr>
              <p:blipFill>
                <a:blip r:embed="rId5"/>
                <a:stretch>
                  <a:fillRect/>
                </a:stretch>
              </p:blipFill>
              <p:spPr>
                <a:xfrm>
                  <a:off x="1186977" y="4167005"/>
                  <a:ext cx="324987" cy="393279"/>
                </a:xfrm>
                <a:prstGeom prst="rect">
                  <a:avLst/>
                </a:prstGeom>
              </p:spPr>
            </p:pic>
          </mc:Fallback>
        </mc:AlternateContent>
      </p:grpSp>
    </p:spTree>
    <p:extLst>
      <p:ext uri="{BB962C8B-B14F-4D97-AF65-F5344CB8AC3E}">
        <p14:creationId xmlns:p14="http://schemas.microsoft.com/office/powerpoint/2010/main" val="152160063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_HEALINE + BODY">
    <p:bg>
      <p:bgRef idx="1001">
        <a:schemeClr val="bg1"/>
      </p:bgRef>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397021-2515-5A0C-F3D6-793E6F2EA006}"/>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dirty="0"/>
              <a:t>HEADLINE</a:t>
            </a:r>
            <a:endParaRPr lang="sv-FI" dirty="0"/>
          </a:p>
        </p:txBody>
      </p:sp>
      <p:sp>
        <p:nvSpPr>
          <p:cNvPr id="2" name="Text Placeholder 5">
            <a:extLst>
              <a:ext uri="{FF2B5EF4-FFF2-40B4-BE49-F238E27FC236}">
                <a16:creationId xmlns:a16="http://schemas.microsoft.com/office/drawing/2014/main" id="{103893C6-A0D1-D208-2C2E-AD3B330B9A58}"/>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6" name="Subtitle 1">
            <a:extLst>
              <a:ext uri="{FF2B5EF4-FFF2-40B4-BE49-F238E27FC236}">
                <a16:creationId xmlns:a16="http://schemas.microsoft.com/office/drawing/2014/main" id="{3E647014-C025-C39F-91A8-A90FC45A457B}"/>
              </a:ext>
            </a:extLst>
          </p:cNvPr>
          <p:cNvSpPr>
            <a:spLocks noGrp="1"/>
          </p:cNvSpPr>
          <p:nvPr>
            <p:ph type="subTitle" idx="1" hasCustomPrompt="1"/>
          </p:nvPr>
        </p:nvSpPr>
        <p:spPr>
          <a:xfrm>
            <a:off x="1268325" y="1483189"/>
            <a:ext cx="9655350" cy="5073059"/>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spTree>
    <p:extLst>
      <p:ext uri="{BB962C8B-B14F-4D97-AF65-F5344CB8AC3E}">
        <p14:creationId xmlns:p14="http://schemas.microsoft.com/office/powerpoint/2010/main" val="168032950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_LARGE_HEADLINE + BODY">
    <p:bg>
      <p:bgRef idx="1001">
        <a:schemeClr val="bg1"/>
      </p:bgRef>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103893C6-A0D1-D208-2C2E-AD3B330B9A58}"/>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4" name="Subtitle 2">
            <a:extLst>
              <a:ext uri="{FF2B5EF4-FFF2-40B4-BE49-F238E27FC236}">
                <a16:creationId xmlns:a16="http://schemas.microsoft.com/office/drawing/2014/main" id="{EA36AB20-D73E-0510-4FA9-FB69DA384A3D}"/>
              </a:ext>
            </a:extLst>
          </p:cNvPr>
          <p:cNvSpPr>
            <a:spLocks noGrp="1"/>
          </p:cNvSpPr>
          <p:nvPr>
            <p:ph type="subTitle" idx="1" hasCustomPrompt="1"/>
          </p:nvPr>
        </p:nvSpPr>
        <p:spPr>
          <a:xfrm>
            <a:off x="1268325" y="1856231"/>
            <a:ext cx="9655350" cy="445413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Body text</a:t>
            </a:r>
          </a:p>
          <a:p>
            <a:pPr marL="800100" lvl="1" indent="-342900" algn="l">
              <a:buFont typeface="Arial" panose="020B0604020202020204" pitchFamily="34" charset="0"/>
              <a:buChar char="•"/>
            </a:pPr>
            <a:r>
              <a:rPr lang="sv-SE" sz="2400" dirty="0" err="1"/>
              <a:t>Bullet</a:t>
            </a:r>
            <a:r>
              <a:rPr lang="sv-SE" sz="2400" dirty="0"/>
              <a:t> list</a:t>
            </a:r>
          </a:p>
          <a:p>
            <a:pPr marL="1257300" lvl="2" indent="-342900" algn="l">
              <a:buFont typeface="Arial" panose="020B0604020202020204" pitchFamily="34" charset="0"/>
              <a:buChar char="•"/>
            </a:pPr>
            <a:r>
              <a:rPr lang="sv-SE" sz="2400" dirty="0" err="1"/>
              <a:t>Bullet</a:t>
            </a:r>
            <a:r>
              <a:rPr lang="sv-SE" sz="2400" dirty="0"/>
              <a:t> 1</a:t>
            </a:r>
          </a:p>
          <a:p>
            <a:pPr marL="1714500" lvl="3" indent="-342900" algn="l">
              <a:buFont typeface="Arial" panose="020B0604020202020204" pitchFamily="34" charset="0"/>
              <a:buChar char="•"/>
            </a:pPr>
            <a:r>
              <a:rPr lang="sv-SE" sz="2400" dirty="0" err="1"/>
              <a:t>Bullet</a:t>
            </a:r>
            <a:r>
              <a:rPr lang="sv-SE" sz="2400" dirty="0"/>
              <a:t> 2</a:t>
            </a:r>
          </a:p>
          <a:p>
            <a:pPr marL="2171700" lvl="4" indent="-342900" algn="l">
              <a:buFont typeface="Arial" panose="020B0604020202020204" pitchFamily="34" charset="0"/>
              <a:buChar char="•"/>
            </a:pPr>
            <a:r>
              <a:rPr lang="sv-SE" sz="2400" dirty="0" err="1"/>
              <a:t>Bullet</a:t>
            </a:r>
            <a:r>
              <a:rPr lang="sv-SE" sz="2400" dirty="0"/>
              <a:t> 3</a:t>
            </a:r>
            <a:endParaRPr lang="en-US" sz="2400" dirty="0"/>
          </a:p>
        </p:txBody>
      </p:sp>
      <p:sp>
        <p:nvSpPr>
          <p:cNvPr id="5" name="Title 8">
            <a:extLst>
              <a:ext uri="{FF2B5EF4-FFF2-40B4-BE49-F238E27FC236}">
                <a16:creationId xmlns:a16="http://schemas.microsoft.com/office/drawing/2014/main" id="{3C07A8F5-5919-FB73-DBC0-07DEA35F06C0}"/>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dirty="0"/>
              <a:t>HEADLINE</a:t>
            </a:r>
            <a:endParaRPr lang="sv-FI" dirty="0"/>
          </a:p>
        </p:txBody>
      </p:sp>
    </p:spTree>
    <p:extLst>
      <p:ext uri="{BB962C8B-B14F-4D97-AF65-F5344CB8AC3E}">
        <p14:creationId xmlns:p14="http://schemas.microsoft.com/office/powerpoint/2010/main" val="2018618237"/>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 BODY + PHOTO + BLACK LOG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15FE1C6-BF05-D0A1-C40D-D42F0308DB11}"/>
              </a:ext>
            </a:extLst>
          </p:cNvPr>
          <p:cNvSpPr>
            <a:spLocks noGrp="1"/>
          </p:cNvSpPr>
          <p:nvPr>
            <p:ph type="pic" sz="quarter" idx="12"/>
          </p:nvPr>
        </p:nvSpPr>
        <p:spPr>
          <a:xfrm>
            <a:off x="7747000" y="0"/>
            <a:ext cx="4445000" cy="6858000"/>
          </a:xfrm>
          <a:prstGeom prst="rect">
            <a:avLst/>
          </a:prstGeom>
        </p:spPr>
        <p:txBody>
          <a:bodyPr/>
          <a:lstStyle/>
          <a:p>
            <a:endParaRPr lang="en-US"/>
          </a:p>
        </p:txBody>
      </p:sp>
      <p:sp>
        <p:nvSpPr>
          <p:cNvPr id="3" name="Title 8">
            <a:extLst>
              <a:ext uri="{FF2B5EF4-FFF2-40B4-BE49-F238E27FC236}">
                <a16:creationId xmlns:a16="http://schemas.microsoft.com/office/drawing/2014/main" id="{54F743ED-BAAB-559B-9D73-E84B80B12533}"/>
              </a:ext>
            </a:extLst>
          </p:cNvPr>
          <p:cNvSpPr>
            <a:spLocks noGrp="1"/>
          </p:cNvSpPr>
          <p:nvPr>
            <p:ph type="title" hasCustomPrompt="1"/>
          </p:nvPr>
        </p:nvSpPr>
        <p:spPr>
          <a:xfrm>
            <a:off x="838201" y="771307"/>
            <a:ext cx="6908800" cy="711881"/>
          </a:xfrm>
          <a:prstGeom prst="rect">
            <a:avLst/>
          </a:prstGeom>
        </p:spPr>
        <p:txBody>
          <a:bodyPr/>
          <a:lstStyle>
            <a:lvl1pPr>
              <a:defRPr sz="3600" b="1" cap="all" baseline="0"/>
            </a:lvl1pPr>
          </a:lstStyle>
          <a:p>
            <a:r>
              <a:rPr lang="en-US" dirty="0"/>
              <a:t>HEADLINE</a:t>
            </a:r>
            <a:endParaRPr lang="sv-FI" dirty="0"/>
          </a:p>
        </p:txBody>
      </p:sp>
      <p:sp>
        <p:nvSpPr>
          <p:cNvPr id="4" name="Text Placeholder 15">
            <a:extLst>
              <a:ext uri="{FF2B5EF4-FFF2-40B4-BE49-F238E27FC236}">
                <a16:creationId xmlns:a16="http://schemas.microsoft.com/office/drawing/2014/main" id="{D0861134-6525-AA76-0779-90E2FCDCED30}"/>
              </a:ext>
            </a:extLst>
          </p:cNvPr>
          <p:cNvSpPr>
            <a:spLocks noGrp="1"/>
          </p:cNvSpPr>
          <p:nvPr>
            <p:ph type="body" sz="quarter" idx="11" hasCustomPrompt="1"/>
          </p:nvPr>
        </p:nvSpPr>
        <p:spPr>
          <a:xfrm>
            <a:off x="11234056" y="0"/>
            <a:ext cx="957943" cy="957943"/>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5" name="Text Placeholder 3">
            <a:extLst>
              <a:ext uri="{FF2B5EF4-FFF2-40B4-BE49-F238E27FC236}">
                <a16:creationId xmlns:a16="http://schemas.microsoft.com/office/drawing/2014/main" id="{E8FBABDA-417F-9A77-3CF2-C2593E50450C}"/>
              </a:ext>
            </a:extLst>
          </p:cNvPr>
          <p:cNvSpPr>
            <a:spLocks noGrp="1"/>
          </p:cNvSpPr>
          <p:nvPr>
            <p:ph type="body" sz="quarter" idx="13" hasCustomPrompt="1"/>
          </p:nvPr>
        </p:nvSpPr>
        <p:spPr>
          <a:xfrm>
            <a:off x="9102090" y="963460"/>
            <a:ext cx="3089910" cy="1496275"/>
          </a:xfrm>
          <a:prstGeom prst="rect">
            <a:avLst/>
          </a:prstGeom>
        </p:spPr>
        <p:txBody>
          <a:bodyPr/>
          <a:lstStyle>
            <a:lvl1pPr marL="0" indent="0" algn="ctr">
              <a:buNone/>
              <a:defRPr sz="1600"/>
            </a:lvl1pPr>
          </a:lstStyle>
          <a:p>
            <a:pPr lvl="0"/>
            <a:r>
              <a:rPr lang="sv-SE" dirty="0"/>
              <a:t>USE THIS SLIDE FOR LIGHT-COLORED PHOTOS. THE BLACK LOGO WILL FLOAT ON TOP OF BACKGROUND PHOTO</a:t>
            </a:r>
            <a:endParaRPr lang="sv-FI" dirty="0"/>
          </a:p>
        </p:txBody>
      </p:sp>
      <p:sp>
        <p:nvSpPr>
          <p:cNvPr id="8" name="Subtitle 1">
            <a:extLst>
              <a:ext uri="{FF2B5EF4-FFF2-40B4-BE49-F238E27FC236}">
                <a16:creationId xmlns:a16="http://schemas.microsoft.com/office/drawing/2014/main" id="{579F1AFF-F627-C831-B164-B95CAC0F0318}"/>
              </a:ext>
            </a:extLst>
          </p:cNvPr>
          <p:cNvSpPr>
            <a:spLocks noGrp="1"/>
          </p:cNvSpPr>
          <p:nvPr>
            <p:ph type="subTitle" idx="1" hasCustomPrompt="1"/>
          </p:nvPr>
        </p:nvSpPr>
        <p:spPr>
          <a:xfrm>
            <a:off x="1268325" y="1483189"/>
            <a:ext cx="6478674" cy="5073059"/>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spTree>
    <p:extLst>
      <p:ext uri="{BB962C8B-B14F-4D97-AF65-F5344CB8AC3E}">
        <p14:creationId xmlns:p14="http://schemas.microsoft.com/office/powerpoint/2010/main" val="3695765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_HEADLINE + BODY + PHOTO + BLACK LOGO">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15FE1C6-BF05-D0A1-C40D-D42F0308DB11}"/>
              </a:ext>
            </a:extLst>
          </p:cNvPr>
          <p:cNvSpPr>
            <a:spLocks noGrp="1"/>
          </p:cNvSpPr>
          <p:nvPr>
            <p:ph type="pic" sz="quarter" idx="12"/>
          </p:nvPr>
        </p:nvSpPr>
        <p:spPr>
          <a:xfrm>
            <a:off x="7747000" y="0"/>
            <a:ext cx="4445000" cy="6858000"/>
          </a:xfrm>
          <a:prstGeom prst="rect">
            <a:avLst/>
          </a:prstGeom>
        </p:spPr>
        <p:txBody>
          <a:bodyPr/>
          <a:lstStyle/>
          <a:p>
            <a:endParaRPr lang="en-US"/>
          </a:p>
        </p:txBody>
      </p:sp>
      <p:sp>
        <p:nvSpPr>
          <p:cNvPr id="3" name="Title 8">
            <a:extLst>
              <a:ext uri="{FF2B5EF4-FFF2-40B4-BE49-F238E27FC236}">
                <a16:creationId xmlns:a16="http://schemas.microsoft.com/office/drawing/2014/main" id="{54F743ED-BAAB-559B-9D73-E84B80B12533}"/>
              </a:ext>
            </a:extLst>
          </p:cNvPr>
          <p:cNvSpPr>
            <a:spLocks noGrp="1"/>
          </p:cNvSpPr>
          <p:nvPr>
            <p:ph type="title" hasCustomPrompt="1"/>
          </p:nvPr>
        </p:nvSpPr>
        <p:spPr>
          <a:xfrm>
            <a:off x="838201" y="771307"/>
            <a:ext cx="6908800" cy="711881"/>
          </a:xfrm>
          <a:prstGeom prst="rect">
            <a:avLst/>
          </a:prstGeom>
        </p:spPr>
        <p:txBody>
          <a:bodyPr/>
          <a:lstStyle>
            <a:lvl1pPr>
              <a:defRPr sz="3600" b="1" cap="all" baseline="0"/>
            </a:lvl1pPr>
          </a:lstStyle>
          <a:p>
            <a:r>
              <a:rPr lang="en-US" dirty="0"/>
              <a:t>HEADLINE</a:t>
            </a:r>
            <a:endParaRPr lang="sv-FI" dirty="0"/>
          </a:p>
        </p:txBody>
      </p:sp>
      <p:sp>
        <p:nvSpPr>
          <p:cNvPr id="5" name="Text Placeholder 3">
            <a:extLst>
              <a:ext uri="{FF2B5EF4-FFF2-40B4-BE49-F238E27FC236}">
                <a16:creationId xmlns:a16="http://schemas.microsoft.com/office/drawing/2014/main" id="{E8FBABDA-417F-9A77-3CF2-C2593E50450C}"/>
              </a:ext>
            </a:extLst>
          </p:cNvPr>
          <p:cNvSpPr>
            <a:spLocks noGrp="1"/>
          </p:cNvSpPr>
          <p:nvPr>
            <p:ph type="body" sz="quarter" idx="13" hasCustomPrompt="1"/>
          </p:nvPr>
        </p:nvSpPr>
        <p:spPr>
          <a:xfrm>
            <a:off x="9102090" y="963460"/>
            <a:ext cx="3089910" cy="1496275"/>
          </a:xfrm>
          <a:prstGeom prst="rect">
            <a:avLst/>
          </a:prstGeom>
        </p:spPr>
        <p:txBody>
          <a:bodyPr/>
          <a:lstStyle>
            <a:lvl1pPr marL="0" indent="0" algn="ctr">
              <a:buNone/>
              <a:defRPr sz="1600"/>
            </a:lvl1pPr>
          </a:lstStyle>
          <a:p>
            <a:pPr lvl="0"/>
            <a:r>
              <a:rPr lang="sv-SE" dirty="0"/>
              <a:t>USE THIS SLIDE FOR LIGHT-COLORED PHOTOS. THE BLACK LOGO WILL FLOAT ON TOP OF BACKGROUND PHOTO</a:t>
            </a:r>
            <a:endParaRPr lang="sv-FI" dirty="0"/>
          </a:p>
        </p:txBody>
      </p:sp>
      <p:sp>
        <p:nvSpPr>
          <p:cNvPr id="7" name="Text Placeholder 5">
            <a:extLst>
              <a:ext uri="{FF2B5EF4-FFF2-40B4-BE49-F238E27FC236}">
                <a16:creationId xmlns:a16="http://schemas.microsoft.com/office/drawing/2014/main" id="{DF391029-260C-4BCE-DAFD-7E321FC298A7}"/>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8" name="Subtitle 1">
            <a:extLst>
              <a:ext uri="{FF2B5EF4-FFF2-40B4-BE49-F238E27FC236}">
                <a16:creationId xmlns:a16="http://schemas.microsoft.com/office/drawing/2014/main" id="{965E46F1-6498-98A5-F63C-053B3366DB5E}"/>
              </a:ext>
            </a:extLst>
          </p:cNvPr>
          <p:cNvSpPr>
            <a:spLocks noGrp="1"/>
          </p:cNvSpPr>
          <p:nvPr>
            <p:ph type="subTitle" idx="1" hasCustomPrompt="1"/>
          </p:nvPr>
        </p:nvSpPr>
        <p:spPr>
          <a:xfrm>
            <a:off x="1268325" y="1483189"/>
            <a:ext cx="6478674" cy="5073059"/>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spTree>
    <p:extLst>
      <p:ext uri="{BB962C8B-B14F-4D97-AF65-F5344CB8AC3E}">
        <p14:creationId xmlns:p14="http://schemas.microsoft.com/office/powerpoint/2010/main" val="203588121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 BODY + PHOTO + WHITE LOGO">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6C4213F-385A-070F-6DA4-C168EBA55836}"/>
              </a:ext>
            </a:extLst>
          </p:cNvPr>
          <p:cNvSpPr>
            <a:spLocks noGrp="1"/>
          </p:cNvSpPr>
          <p:nvPr>
            <p:ph type="pic" sz="quarter" idx="12"/>
          </p:nvPr>
        </p:nvSpPr>
        <p:spPr>
          <a:xfrm>
            <a:off x="7747000" y="0"/>
            <a:ext cx="4445000" cy="6858000"/>
          </a:xfrm>
          <a:prstGeom prst="rect">
            <a:avLst/>
          </a:prstGeom>
        </p:spPr>
        <p:txBody>
          <a:bodyPr/>
          <a:lstStyle/>
          <a:p>
            <a:endParaRPr lang="en-US" dirty="0"/>
          </a:p>
        </p:txBody>
      </p:sp>
      <p:sp>
        <p:nvSpPr>
          <p:cNvPr id="4" name="Title 8">
            <a:extLst>
              <a:ext uri="{FF2B5EF4-FFF2-40B4-BE49-F238E27FC236}">
                <a16:creationId xmlns:a16="http://schemas.microsoft.com/office/drawing/2014/main" id="{A8A0A887-1048-3E42-5E1F-4A06E66E9858}"/>
              </a:ext>
            </a:extLst>
          </p:cNvPr>
          <p:cNvSpPr>
            <a:spLocks noGrp="1"/>
          </p:cNvSpPr>
          <p:nvPr>
            <p:ph type="title" hasCustomPrompt="1"/>
          </p:nvPr>
        </p:nvSpPr>
        <p:spPr>
          <a:xfrm>
            <a:off x="838201" y="771307"/>
            <a:ext cx="6908800" cy="711881"/>
          </a:xfrm>
          <a:prstGeom prst="rect">
            <a:avLst/>
          </a:prstGeom>
        </p:spPr>
        <p:txBody>
          <a:bodyPr/>
          <a:lstStyle>
            <a:lvl1pPr>
              <a:defRPr sz="3600" b="1" cap="all" baseline="0"/>
            </a:lvl1pPr>
          </a:lstStyle>
          <a:p>
            <a:r>
              <a:rPr lang="en-US" dirty="0"/>
              <a:t>HEADLINE</a:t>
            </a:r>
            <a:endParaRPr lang="sv-FI" dirty="0"/>
          </a:p>
        </p:txBody>
      </p:sp>
      <p:sp>
        <p:nvSpPr>
          <p:cNvPr id="6" name="Text Placeholder 5">
            <a:extLst>
              <a:ext uri="{FF2B5EF4-FFF2-40B4-BE49-F238E27FC236}">
                <a16:creationId xmlns:a16="http://schemas.microsoft.com/office/drawing/2014/main" id="{AB4FE4EA-4568-0CA0-358A-EBE70AB6C1B4}"/>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5" name="Text Placeholder 3">
            <a:extLst>
              <a:ext uri="{FF2B5EF4-FFF2-40B4-BE49-F238E27FC236}">
                <a16:creationId xmlns:a16="http://schemas.microsoft.com/office/drawing/2014/main" id="{F9B9D680-BD90-C0E5-A34C-B689A99610B5}"/>
              </a:ext>
            </a:extLst>
          </p:cNvPr>
          <p:cNvSpPr>
            <a:spLocks noGrp="1"/>
          </p:cNvSpPr>
          <p:nvPr>
            <p:ph type="body" sz="quarter" idx="13" hasCustomPrompt="1"/>
          </p:nvPr>
        </p:nvSpPr>
        <p:spPr>
          <a:xfrm>
            <a:off x="9102090" y="963460"/>
            <a:ext cx="3089910" cy="1496275"/>
          </a:xfrm>
          <a:prstGeom prst="rect">
            <a:avLst/>
          </a:prstGeom>
        </p:spPr>
        <p:txBody>
          <a:bodyPr/>
          <a:lstStyle>
            <a:lvl1pPr marL="0" indent="0" algn="ctr">
              <a:buNone/>
              <a:defRPr sz="1600"/>
            </a:lvl1pPr>
          </a:lstStyle>
          <a:p>
            <a:pPr lvl="0"/>
            <a:r>
              <a:rPr lang="sv-SE" dirty="0"/>
              <a:t>USE THIS SLIDE FOR DARKER PHOTOS. THE WHITE LOGO WILL FLOAT ON TOP OF BACKGROUND PHOTO</a:t>
            </a:r>
            <a:endParaRPr lang="sv-FI" dirty="0"/>
          </a:p>
        </p:txBody>
      </p:sp>
      <p:sp>
        <p:nvSpPr>
          <p:cNvPr id="8" name="Subtitle 1">
            <a:extLst>
              <a:ext uri="{FF2B5EF4-FFF2-40B4-BE49-F238E27FC236}">
                <a16:creationId xmlns:a16="http://schemas.microsoft.com/office/drawing/2014/main" id="{275D53F4-2483-4A66-36FB-62349E348A7F}"/>
              </a:ext>
            </a:extLst>
          </p:cNvPr>
          <p:cNvSpPr>
            <a:spLocks noGrp="1"/>
          </p:cNvSpPr>
          <p:nvPr>
            <p:ph type="subTitle" idx="1" hasCustomPrompt="1"/>
          </p:nvPr>
        </p:nvSpPr>
        <p:spPr>
          <a:xfrm>
            <a:off x="1268325" y="1483189"/>
            <a:ext cx="6478674" cy="5073059"/>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spTree>
    <p:extLst>
      <p:ext uri="{BB962C8B-B14F-4D97-AF65-F5344CB8AC3E}">
        <p14:creationId xmlns:p14="http://schemas.microsoft.com/office/powerpoint/2010/main" val="795663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HEADLINE + BODY + PHOTO + WHITE LOGO">
    <p:bg>
      <p:bgRef idx="1001">
        <a:schemeClr val="bg1"/>
      </p:bgRef>
    </p:bg>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6C4213F-385A-070F-6DA4-C168EBA55836}"/>
              </a:ext>
            </a:extLst>
          </p:cNvPr>
          <p:cNvSpPr>
            <a:spLocks noGrp="1"/>
          </p:cNvSpPr>
          <p:nvPr>
            <p:ph type="pic" sz="quarter" idx="12"/>
          </p:nvPr>
        </p:nvSpPr>
        <p:spPr>
          <a:xfrm>
            <a:off x="7747000" y="0"/>
            <a:ext cx="4445000" cy="6858000"/>
          </a:xfrm>
          <a:prstGeom prst="rect">
            <a:avLst/>
          </a:prstGeom>
        </p:spPr>
        <p:txBody>
          <a:bodyPr/>
          <a:lstStyle/>
          <a:p>
            <a:endParaRPr lang="en-US" dirty="0"/>
          </a:p>
        </p:txBody>
      </p:sp>
      <p:sp>
        <p:nvSpPr>
          <p:cNvPr id="4" name="Title 8">
            <a:extLst>
              <a:ext uri="{FF2B5EF4-FFF2-40B4-BE49-F238E27FC236}">
                <a16:creationId xmlns:a16="http://schemas.microsoft.com/office/drawing/2014/main" id="{A8A0A887-1048-3E42-5E1F-4A06E66E9858}"/>
              </a:ext>
            </a:extLst>
          </p:cNvPr>
          <p:cNvSpPr>
            <a:spLocks noGrp="1"/>
          </p:cNvSpPr>
          <p:nvPr>
            <p:ph type="title" hasCustomPrompt="1"/>
          </p:nvPr>
        </p:nvSpPr>
        <p:spPr>
          <a:xfrm>
            <a:off x="838201" y="771307"/>
            <a:ext cx="6908800" cy="711881"/>
          </a:xfrm>
          <a:prstGeom prst="rect">
            <a:avLst/>
          </a:prstGeom>
        </p:spPr>
        <p:txBody>
          <a:bodyPr/>
          <a:lstStyle>
            <a:lvl1pPr>
              <a:defRPr sz="3600" b="1" cap="all" baseline="0"/>
            </a:lvl1pPr>
          </a:lstStyle>
          <a:p>
            <a:r>
              <a:rPr lang="en-US" dirty="0"/>
              <a:t>HEADLINE</a:t>
            </a:r>
            <a:endParaRPr lang="sv-FI" dirty="0"/>
          </a:p>
        </p:txBody>
      </p:sp>
      <p:sp>
        <p:nvSpPr>
          <p:cNvPr id="6" name="Text Placeholder 5">
            <a:extLst>
              <a:ext uri="{FF2B5EF4-FFF2-40B4-BE49-F238E27FC236}">
                <a16:creationId xmlns:a16="http://schemas.microsoft.com/office/drawing/2014/main" id="{AB4FE4EA-4568-0CA0-358A-EBE70AB6C1B4}"/>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5" name="Text Placeholder 3">
            <a:extLst>
              <a:ext uri="{FF2B5EF4-FFF2-40B4-BE49-F238E27FC236}">
                <a16:creationId xmlns:a16="http://schemas.microsoft.com/office/drawing/2014/main" id="{F9B9D680-BD90-C0E5-A34C-B689A99610B5}"/>
              </a:ext>
            </a:extLst>
          </p:cNvPr>
          <p:cNvSpPr>
            <a:spLocks noGrp="1"/>
          </p:cNvSpPr>
          <p:nvPr>
            <p:ph type="body" sz="quarter" idx="13" hasCustomPrompt="1"/>
          </p:nvPr>
        </p:nvSpPr>
        <p:spPr>
          <a:xfrm>
            <a:off x="9102090" y="963460"/>
            <a:ext cx="3089910" cy="1496275"/>
          </a:xfrm>
          <a:prstGeom prst="rect">
            <a:avLst/>
          </a:prstGeom>
        </p:spPr>
        <p:txBody>
          <a:bodyPr/>
          <a:lstStyle>
            <a:lvl1pPr marL="0" indent="0" algn="ctr">
              <a:buNone/>
              <a:defRPr sz="1600"/>
            </a:lvl1pPr>
          </a:lstStyle>
          <a:p>
            <a:pPr lvl="0"/>
            <a:r>
              <a:rPr lang="sv-SE" dirty="0"/>
              <a:t>USE THIS SLIDE FOR DARKER PHOTOS. THE WHITE LOGO WILL FLOAT ON TOP OF BACKGROUND PHOTO</a:t>
            </a:r>
            <a:endParaRPr lang="sv-FI" dirty="0"/>
          </a:p>
        </p:txBody>
      </p:sp>
      <p:sp>
        <p:nvSpPr>
          <p:cNvPr id="8" name="Subtitle 1">
            <a:extLst>
              <a:ext uri="{FF2B5EF4-FFF2-40B4-BE49-F238E27FC236}">
                <a16:creationId xmlns:a16="http://schemas.microsoft.com/office/drawing/2014/main" id="{881CC4F4-1CAF-131A-A164-6F31EE608B6F}"/>
              </a:ext>
            </a:extLst>
          </p:cNvPr>
          <p:cNvSpPr>
            <a:spLocks noGrp="1"/>
          </p:cNvSpPr>
          <p:nvPr>
            <p:ph type="subTitle" idx="1" hasCustomPrompt="1"/>
          </p:nvPr>
        </p:nvSpPr>
        <p:spPr>
          <a:xfrm>
            <a:off x="1268325" y="1483189"/>
            <a:ext cx="6478674" cy="5073059"/>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spTree>
    <p:extLst>
      <p:ext uri="{BB962C8B-B14F-4D97-AF65-F5344CB8AC3E}">
        <p14:creationId xmlns:p14="http://schemas.microsoft.com/office/powerpoint/2010/main" val="157297099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PHOTO + BLACK LOGO">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EA171B79-CAA2-55F8-3E03-C2A58AA39B66}"/>
              </a:ext>
            </a:extLst>
          </p:cNvPr>
          <p:cNvSpPr>
            <a:spLocks noGrp="1"/>
          </p:cNvSpPr>
          <p:nvPr>
            <p:ph type="pic" sz="quarter" idx="10"/>
          </p:nvPr>
        </p:nvSpPr>
        <p:spPr>
          <a:xfrm>
            <a:off x="0" y="0"/>
            <a:ext cx="12192000" cy="6858000"/>
          </a:xfrm>
          <a:prstGeom prst="rect">
            <a:avLst/>
          </a:prstGeom>
        </p:spPr>
        <p:txBody>
          <a:bodyPr/>
          <a:lstStyle/>
          <a:p>
            <a:endParaRPr lang="sv-FI" dirty="0"/>
          </a:p>
        </p:txBody>
      </p:sp>
      <p:sp>
        <p:nvSpPr>
          <p:cNvPr id="8" name="Text Placeholder 15">
            <a:extLst>
              <a:ext uri="{FF2B5EF4-FFF2-40B4-BE49-F238E27FC236}">
                <a16:creationId xmlns:a16="http://schemas.microsoft.com/office/drawing/2014/main" id="{516D8B4C-6794-84DC-FC1F-859737E47E0E}"/>
              </a:ext>
            </a:extLst>
          </p:cNvPr>
          <p:cNvSpPr>
            <a:spLocks noGrp="1"/>
          </p:cNvSpPr>
          <p:nvPr>
            <p:ph type="body" sz="quarter" idx="11" hasCustomPrompt="1"/>
          </p:nvPr>
        </p:nvSpPr>
        <p:spPr>
          <a:xfrm>
            <a:off x="11234056" y="0"/>
            <a:ext cx="957943" cy="957943"/>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9" name="Text Placeholder 3">
            <a:extLst>
              <a:ext uri="{FF2B5EF4-FFF2-40B4-BE49-F238E27FC236}">
                <a16:creationId xmlns:a16="http://schemas.microsoft.com/office/drawing/2014/main" id="{4D243C73-67C3-2EE3-9ACA-5EED6879D910}"/>
              </a:ext>
            </a:extLst>
          </p:cNvPr>
          <p:cNvSpPr>
            <a:spLocks noGrp="1"/>
          </p:cNvSpPr>
          <p:nvPr>
            <p:ph type="body" sz="quarter" idx="13" hasCustomPrompt="1"/>
          </p:nvPr>
        </p:nvSpPr>
        <p:spPr>
          <a:xfrm>
            <a:off x="9102090" y="963460"/>
            <a:ext cx="3089910" cy="1496275"/>
          </a:xfrm>
          <a:prstGeom prst="rect">
            <a:avLst/>
          </a:prstGeom>
        </p:spPr>
        <p:txBody>
          <a:bodyPr/>
          <a:lstStyle>
            <a:lvl1pPr marL="0" indent="0" algn="ctr">
              <a:buNone/>
              <a:defRPr sz="1600"/>
            </a:lvl1pPr>
          </a:lstStyle>
          <a:p>
            <a:pPr lvl="0"/>
            <a:r>
              <a:rPr lang="sv-SE" dirty="0"/>
              <a:t>USE THIS SLIDE FOR LIGHT-COLORED PHOTOS. THE BLACK LOGO WILL FLOAT ON TOP OF BACKGROUND PHOTO</a:t>
            </a:r>
            <a:endParaRPr lang="sv-FI" dirty="0"/>
          </a:p>
        </p:txBody>
      </p:sp>
    </p:spTree>
    <p:extLst>
      <p:ext uri="{BB962C8B-B14F-4D97-AF65-F5344CB8AC3E}">
        <p14:creationId xmlns:p14="http://schemas.microsoft.com/office/powerpoint/2010/main" val="4032227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HOTO + WHITE LOGO">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0D85645-A314-F2C0-DBB8-7C48DAD203DD}"/>
              </a:ext>
            </a:extLst>
          </p:cNvPr>
          <p:cNvSpPr>
            <a:spLocks noGrp="1"/>
          </p:cNvSpPr>
          <p:nvPr>
            <p:ph type="pic" sz="quarter" idx="10"/>
          </p:nvPr>
        </p:nvSpPr>
        <p:spPr>
          <a:xfrm>
            <a:off x="0" y="0"/>
            <a:ext cx="12192000" cy="6858000"/>
          </a:xfrm>
          <a:prstGeom prst="rect">
            <a:avLst/>
          </a:prstGeom>
        </p:spPr>
        <p:txBody>
          <a:bodyPr/>
          <a:lstStyle/>
          <a:p>
            <a:endParaRPr lang="sv-FI" dirty="0"/>
          </a:p>
        </p:txBody>
      </p:sp>
      <p:sp>
        <p:nvSpPr>
          <p:cNvPr id="3" name="Text Placeholder 5">
            <a:extLst>
              <a:ext uri="{FF2B5EF4-FFF2-40B4-BE49-F238E27FC236}">
                <a16:creationId xmlns:a16="http://schemas.microsoft.com/office/drawing/2014/main" id="{9FFE5EEC-0815-02E2-3946-71A1D3F47482}"/>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4" name="Text Placeholder 3">
            <a:extLst>
              <a:ext uri="{FF2B5EF4-FFF2-40B4-BE49-F238E27FC236}">
                <a16:creationId xmlns:a16="http://schemas.microsoft.com/office/drawing/2014/main" id="{BA1E0409-77CB-464A-6259-099A400F055F}"/>
              </a:ext>
            </a:extLst>
          </p:cNvPr>
          <p:cNvSpPr>
            <a:spLocks noGrp="1"/>
          </p:cNvSpPr>
          <p:nvPr>
            <p:ph type="body" sz="quarter" idx="13" hasCustomPrompt="1"/>
          </p:nvPr>
        </p:nvSpPr>
        <p:spPr>
          <a:xfrm>
            <a:off x="9102090" y="963460"/>
            <a:ext cx="3089910" cy="1496275"/>
          </a:xfrm>
          <a:prstGeom prst="rect">
            <a:avLst/>
          </a:prstGeom>
        </p:spPr>
        <p:txBody>
          <a:bodyPr/>
          <a:lstStyle>
            <a:lvl1pPr marL="0" indent="0" algn="ctr">
              <a:buNone/>
              <a:defRPr sz="1600"/>
            </a:lvl1pPr>
          </a:lstStyle>
          <a:p>
            <a:pPr lvl="0"/>
            <a:r>
              <a:rPr lang="sv-SE" dirty="0"/>
              <a:t>USE THIS SLIDE FOR DARKER PHOTOS. THE WHITE LOGO WILL FLOAT ON TOP OF BACKGROUND PHOTO</a:t>
            </a:r>
            <a:endParaRPr lang="sv-FI" dirty="0"/>
          </a:p>
        </p:txBody>
      </p:sp>
    </p:spTree>
    <p:extLst>
      <p:ext uri="{BB962C8B-B14F-4D97-AF65-F5344CB8AC3E}">
        <p14:creationId xmlns:p14="http://schemas.microsoft.com/office/powerpoint/2010/main" val="3442120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 BODY + HELSINKI BANNER + BLACK LOGO">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57992BF9-3DB9-F6D7-386E-8A7679826C75}"/>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dirty="0"/>
              <a:t>HEADLINE</a:t>
            </a:r>
            <a:endParaRPr lang="sv-FI" dirty="0"/>
          </a:p>
        </p:txBody>
      </p:sp>
      <p:grpSp>
        <p:nvGrpSpPr>
          <p:cNvPr id="4" name="Group 3">
            <a:extLst>
              <a:ext uri="{FF2B5EF4-FFF2-40B4-BE49-F238E27FC236}">
                <a16:creationId xmlns:a16="http://schemas.microsoft.com/office/drawing/2014/main" id="{86195232-C3F9-62E7-416F-C2EA660F6FEF}"/>
              </a:ext>
            </a:extLst>
          </p:cNvPr>
          <p:cNvGrpSpPr/>
          <p:nvPr userDrawn="1"/>
        </p:nvGrpSpPr>
        <p:grpSpPr>
          <a:xfrm>
            <a:off x="0" y="5648960"/>
            <a:ext cx="12192000" cy="1209040"/>
            <a:chOff x="19323" y="5650031"/>
            <a:chExt cx="12172677" cy="1207969"/>
          </a:xfrm>
        </p:grpSpPr>
        <p:pic>
          <p:nvPicPr>
            <p:cNvPr id="5" name="Picture 4" descr="A group of people walking in a hallway&#10;&#10;Description automatically generated">
              <a:extLst>
                <a:ext uri="{FF2B5EF4-FFF2-40B4-BE49-F238E27FC236}">
                  <a16:creationId xmlns:a16="http://schemas.microsoft.com/office/drawing/2014/main" id="{8C8B3AAE-A750-7CC3-6449-2528A19032B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470689" y="5650619"/>
              <a:ext cx="1756826" cy="1207381"/>
            </a:xfrm>
            <a:prstGeom prst="rect">
              <a:avLst/>
            </a:prstGeom>
          </p:spPr>
        </p:pic>
        <p:pic>
          <p:nvPicPr>
            <p:cNvPr id="6" name="Picture 5" descr="A room with tables and chairs&#10;&#10;Description automatically generated">
              <a:extLst>
                <a:ext uri="{FF2B5EF4-FFF2-40B4-BE49-F238E27FC236}">
                  <a16:creationId xmlns:a16="http://schemas.microsoft.com/office/drawing/2014/main" id="{5E7EB25A-B4D9-98D9-79AB-E1A44705E4C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9974062" y="5650031"/>
              <a:ext cx="2217938" cy="1206000"/>
            </a:xfrm>
            <a:prstGeom prst="rect">
              <a:avLst/>
            </a:prstGeom>
          </p:spPr>
        </p:pic>
        <p:pic>
          <p:nvPicPr>
            <p:cNvPr id="7" name="Picture 6" descr="A high angle view of people sitting at tables&#10;&#10;Description automatically generated">
              <a:extLst>
                <a:ext uri="{FF2B5EF4-FFF2-40B4-BE49-F238E27FC236}">
                  <a16:creationId xmlns:a16="http://schemas.microsoft.com/office/drawing/2014/main" id="{D862A2B3-1CD3-0D4E-043C-BC4FCB1A7A82}"/>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27131" y="5650031"/>
              <a:ext cx="1812069" cy="1206000"/>
            </a:xfrm>
            <a:prstGeom prst="rect">
              <a:avLst/>
            </a:prstGeom>
          </p:spPr>
        </p:pic>
        <p:pic>
          <p:nvPicPr>
            <p:cNvPr id="8" name="Picture 7" descr="Long room with blue floor and tables and chairs&#10;&#10;Description automatically generated">
              <a:extLst>
                <a:ext uri="{FF2B5EF4-FFF2-40B4-BE49-F238E27FC236}">
                  <a16:creationId xmlns:a16="http://schemas.microsoft.com/office/drawing/2014/main" id="{77CBB53C-8C6B-1B33-AAB7-E08AA8608DC6}"/>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9323" y="5652000"/>
              <a:ext cx="1457698" cy="1206000"/>
            </a:xfrm>
            <a:prstGeom prst="rect">
              <a:avLst/>
            </a:prstGeom>
          </p:spPr>
        </p:pic>
        <p:pic>
          <p:nvPicPr>
            <p:cNvPr id="9" name="Picture 8" descr="Several flags in front of a building&#10;&#10;Description automatically generated">
              <a:extLst>
                <a:ext uri="{FF2B5EF4-FFF2-40B4-BE49-F238E27FC236}">
                  <a16:creationId xmlns:a16="http://schemas.microsoft.com/office/drawing/2014/main" id="{35738BD5-3D3B-6BFF-FBEB-55541F6602D1}"/>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8044401" y="5650031"/>
              <a:ext cx="1929599" cy="1206000"/>
            </a:xfrm>
            <a:prstGeom prst="rect">
              <a:avLst/>
            </a:prstGeom>
          </p:spPr>
        </p:pic>
        <p:pic>
          <p:nvPicPr>
            <p:cNvPr id="17" name="Picture 16" descr="A person and person standing outside of a building&#10;&#10;Description automatically generated">
              <a:extLst>
                <a:ext uri="{FF2B5EF4-FFF2-40B4-BE49-F238E27FC236}">
                  <a16:creationId xmlns:a16="http://schemas.microsoft.com/office/drawing/2014/main" id="{B7AA2E2F-4B02-DB83-D368-BEC382FAF891}"/>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l="-1"/>
            <a:stretch/>
          </p:blipFill>
          <p:spPr>
            <a:xfrm>
              <a:off x="5036391" y="5650031"/>
              <a:ext cx="3008998" cy="1206000"/>
            </a:xfrm>
            <a:prstGeom prst="rect">
              <a:avLst/>
            </a:prstGeom>
          </p:spPr>
        </p:pic>
      </p:grpSp>
      <p:sp>
        <p:nvSpPr>
          <p:cNvPr id="11" name="Subtitle 1">
            <a:extLst>
              <a:ext uri="{FF2B5EF4-FFF2-40B4-BE49-F238E27FC236}">
                <a16:creationId xmlns:a16="http://schemas.microsoft.com/office/drawing/2014/main" id="{4952062E-9452-CCB1-D906-E7436F27DB62}"/>
              </a:ext>
            </a:extLst>
          </p:cNvPr>
          <p:cNvSpPr>
            <a:spLocks noGrp="1"/>
          </p:cNvSpPr>
          <p:nvPr>
            <p:ph type="subTitle" idx="1" hasCustomPrompt="1"/>
          </p:nvPr>
        </p:nvSpPr>
        <p:spPr>
          <a:xfrm>
            <a:off x="1268325" y="1483190"/>
            <a:ext cx="9655350" cy="4163800"/>
          </a:xfrm>
          <a:prstGeom prst="rect">
            <a:avLst/>
          </a:prstGeom>
        </p:spPr>
        <p:txBody>
          <a:bodyPr/>
          <a:lstStyle>
            <a:lvl1pPr marL="0" indent="0">
              <a:buFont typeface="Arial" panose="020B0604020202020204" pitchFamily="34" charset="0"/>
              <a:buNone/>
              <a:defRPr sz="1800"/>
            </a:lvl1pPr>
            <a:lvl2pPr>
              <a:defRPr sz="1800"/>
            </a:lvl2pPr>
            <a:lvl3pPr marL="1200150" indent="-285750">
              <a:buFont typeface="Arial" panose="020B0604020202020204" pitchFamily="34" charset="0"/>
              <a:buChar char="•"/>
              <a:defRPr sz="1800"/>
            </a:lvl3pPr>
            <a:lvl4pPr marL="1371600" indent="0">
              <a:buNone/>
              <a:defRPr sz="1800"/>
            </a:lvl4pPr>
            <a:lvl5pPr marL="2057400" indent="0">
              <a:buNone/>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p>
          <a:p>
            <a:pPr marL="2343150" lvl="4" indent="-285750">
              <a:buFont typeface="Arial" panose="020B0604020202020204" pitchFamily="34" charset="0"/>
              <a:buChar char="•"/>
            </a:pPr>
            <a:endParaRPr lang="en-US" dirty="0"/>
          </a:p>
        </p:txBody>
      </p:sp>
    </p:spTree>
    <p:extLst>
      <p:ext uri="{BB962C8B-B14F-4D97-AF65-F5344CB8AC3E}">
        <p14:creationId xmlns:p14="http://schemas.microsoft.com/office/powerpoint/2010/main" val="1781839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HEADLINE + BODY + HELSINKI BANNER + BLACK LOGO">
    <p:bg>
      <p:bgRef idx="1001">
        <a:schemeClr val="bg1"/>
      </p:bgRef>
    </p:bg>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57992BF9-3DB9-F6D7-386E-8A7679826C75}"/>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dirty="0"/>
              <a:t>HEADLINE</a:t>
            </a:r>
            <a:endParaRPr lang="sv-FI" dirty="0"/>
          </a:p>
        </p:txBody>
      </p:sp>
      <p:sp>
        <p:nvSpPr>
          <p:cNvPr id="4" name="Text Placeholder 5">
            <a:extLst>
              <a:ext uri="{FF2B5EF4-FFF2-40B4-BE49-F238E27FC236}">
                <a16:creationId xmlns:a16="http://schemas.microsoft.com/office/drawing/2014/main" id="{E2560EA1-901D-BC54-15A2-1426A18C87D1}"/>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grpSp>
        <p:nvGrpSpPr>
          <p:cNvPr id="5" name="Group 4">
            <a:extLst>
              <a:ext uri="{FF2B5EF4-FFF2-40B4-BE49-F238E27FC236}">
                <a16:creationId xmlns:a16="http://schemas.microsoft.com/office/drawing/2014/main" id="{C0301182-8E0B-9322-58B6-BAAA9FA47722}"/>
              </a:ext>
            </a:extLst>
          </p:cNvPr>
          <p:cNvGrpSpPr/>
          <p:nvPr userDrawn="1"/>
        </p:nvGrpSpPr>
        <p:grpSpPr>
          <a:xfrm>
            <a:off x="0" y="5648960"/>
            <a:ext cx="12192000" cy="1209040"/>
            <a:chOff x="19323" y="5650031"/>
            <a:chExt cx="12172677" cy="1207969"/>
          </a:xfrm>
        </p:grpSpPr>
        <p:pic>
          <p:nvPicPr>
            <p:cNvPr id="6" name="Picture 5" descr="A group of people walking in a hallway&#10;&#10;Description automatically generated">
              <a:extLst>
                <a:ext uri="{FF2B5EF4-FFF2-40B4-BE49-F238E27FC236}">
                  <a16:creationId xmlns:a16="http://schemas.microsoft.com/office/drawing/2014/main" id="{E9C1BD88-97A2-A864-1943-5D7275F67935}"/>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470689" y="5650619"/>
              <a:ext cx="1756826" cy="1207381"/>
            </a:xfrm>
            <a:prstGeom prst="rect">
              <a:avLst/>
            </a:prstGeom>
          </p:spPr>
        </p:pic>
        <p:pic>
          <p:nvPicPr>
            <p:cNvPr id="7" name="Picture 6" descr="A room with tables and chairs&#10;&#10;Description automatically generated">
              <a:extLst>
                <a:ext uri="{FF2B5EF4-FFF2-40B4-BE49-F238E27FC236}">
                  <a16:creationId xmlns:a16="http://schemas.microsoft.com/office/drawing/2014/main" id="{C92A39C3-6449-79EF-F30F-7CDC701E78E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9974062" y="5650031"/>
              <a:ext cx="2217938" cy="1206000"/>
            </a:xfrm>
            <a:prstGeom prst="rect">
              <a:avLst/>
            </a:prstGeom>
          </p:spPr>
        </p:pic>
        <p:pic>
          <p:nvPicPr>
            <p:cNvPr id="8" name="Picture 7" descr="A high angle view of people sitting at tables&#10;&#10;Description automatically generated">
              <a:extLst>
                <a:ext uri="{FF2B5EF4-FFF2-40B4-BE49-F238E27FC236}">
                  <a16:creationId xmlns:a16="http://schemas.microsoft.com/office/drawing/2014/main" id="{95B492FB-3477-7805-21CC-D2982DDCC0D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227131" y="5650031"/>
              <a:ext cx="1812069" cy="1206000"/>
            </a:xfrm>
            <a:prstGeom prst="rect">
              <a:avLst/>
            </a:prstGeom>
          </p:spPr>
        </p:pic>
        <p:pic>
          <p:nvPicPr>
            <p:cNvPr id="9" name="Picture 8" descr="Long room with blue floor and tables and chairs&#10;&#10;Description automatically generated">
              <a:extLst>
                <a:ext uri="{FF2B5EF4-FFF2-40B4-BE49-F238E27FC236}">
                  <a16:creationId xmlns:a16="http://schemas.microsoft.com/office/drawing/2014/main" id="{DBCDC297-FFCE-C44C-BE80-29A6E0803D3F}"/>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9323" y="5652000"/>
              <a:ext cx="1457698" cy="1206000"/>
            </a:xfrm>
            <a:prstGeom prst="rect">
              <a:avLst/>
            </a:prstGeom>
          </p:spPr>
        </p:pic>
        <p:pic>
          <p:nvPicPr>
            <p:cNvPr id="17" name="Picture 16" descr="Several flags in front of a building&#10;&#10;Description automatically generated">
              <a:extLst>
                <a:ext uri="{FF2B5EF4-FFF2-40B4-BE49-F238E27FC236}">
                  <a16:creationId xmlns:a16="http://schemas.microsoft.com/office/drawing/2014/main" id="{EC8C8418-7A63-D6BC-EECC-1CD4494A3A13}"/>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8044401" y="5650031"/>
              <a:ext cx="1929599" cy="1206000"/>
            </a:xfrm>
            <a:prstGeom prst="rect">
              <a:avLst/>
            </a:prstGeom>
          </p:spPr>
        </p:pic>
        <p:pic>
          <p:nvPicPr>
            <p:cNvPr id="18" name="Picture 17" descr="A person and person standing outside of a building&#10;&#10;Description automatically generated">
              <a:extLst>
                <a:ext uri="{FF2B5EF4-FFF2-40B4-BE49-F238E27FC236}">
                  <a16:creationId xmlns:a16="http://schemas.microsoft.com/office/drawing/2014/main" id="{C55EDEE5-D118-BA23-47A1-62A536938A8F}"/>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l="-1"/>
            <a:stretch/>
          </p:blipFill>
          <p:spPr>
            <a:xfrm>
              <a:off x="5036391" y="5650031"/>
              <a:ext cx="3008998" cy="1206000"/>
            </a:xfrm>
            <a:prstGeom prst="rect">
              <a:avLst/>
            </a:prstGeom>
          </p:spPr>
        </p:pic>
      </p:grpSp>
      <p:sp>
        <p:nvSpPr>
          <p:cNvPr id="10" name="Subtitle 1">
            <a:extLst>
              <a:ext uri="{FF2B5EF4-FFF2-40B4-BE49-F238E27FC236}">
                <a16:creationId xmlns:a16="http://schemas.microsoft.com/office/drawing/2014/main" id="{AA5796E0-2833-3D1D-DF26-1BA65EECDAD0}"/>
              </a:ext>
            </a:extLst>
          </p:cNvPr>
          <p:cNvSpPr>
            <a:spLocks noGrp="1"/>
          </p:cNvSpPr>
          <p:nvPr>
            <p:ph type="subTitle" idx="1" hasCustomPrompt="1"/>
          </p:nvPr>
        </p:nvSpPr>
        <p:spPr>
          <a:xfrm>
            <a:off x="1268325" y="1483190"/>
            <a:ext cx="9655350" cy="4163800"/>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spTree>
    <p:extLst>
      <p:ext uri="{BB962C8B-B14F-4D97-AF65-F5344CB8AC3E}">
        <p14:creationId xmlns:p14="http://schemas.microsoft.com/office/powerpoint/2010/main" val="68582523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_HEADLINE + INFO">
    <p:bg>
      <p:bgRef idx="1001">
        <a:schemeClr val="bg1"/>
      </p:bgRef>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84BA7A13-DE05-3211-5C4E-BC0B9C668BF5}"/>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5" name="Title 8">
            <a:extLst>
              <a:ext uri="{FF2B5EF4-FFF2-40B4-BE49-F238E27FC236}">
                <a16:creationId xmlns:a16="http://schemas.microsoft.com/office/drawing/2014/main" id="{FBC0CB0E-A5F5-8AA8-7641-AB77F7A09B7F}"/>
              </a:ext>
            </a:extLst>
          </p:cNvPr>
          <p:cNvSpPr>
            <a:spLocks noGrp="1"/>
          </p:cNvSpPr>
          <p:nvPr>
            <p:ph type="title" hasCustomPrompt="1"/>
          </p:nvPr>
        </p:nvSpPr>
        <p:spPr>
          <a:xfrm>
            <a:off x="1053262" y="2718600"/>
            <a:ext cx="10085475" cy="919670"/>
          </a:xfrm>
          <a:prstGeom prst="rect">
            <a:avLst/>
          </a:prstGeom>
        </p:spPr>
        <p:txBody>
          <a:bodyPr/>
          <a:lstStyle>
            <a:lvl1pPr algn="l">
              <a:defRPr sz="3600" b="1" cap="all" baseline="0"/>
            </a:lvl1pPr>
          </a:lstStyle>
          <a:p>
            <a:r>
              <a:rPr lang="en-US" dirty="0"/>
              <a:t>HEADING</a:t>
            </a:r>
            <a:endParaRPr lang="sv-FI" dirty="0"/>
          </a:p>
        </p:txBody>
      </p:sp>
      <p:sp>
        <p:nvSpPr>
          <p:cNvPr id="7" name="Subtitle 2">
            <a:extLst>
              <a:ext uri="{FF2B5EF4-FFF2-40B4-BE49-F238E27FC236}">
                <a16:creationId xmlns:a16="http://schemas.microsoft.com/office/drawing/2014/main" id="{AC16DDB3-C912-913E-DCAA-1784BBA18883}"/>
              </a:ext>
            </a:extLst>
          </p:cNvPr>
          <p:cNvSpPr>
            <a:spLocks noGrp="1"/>
          </p:cNvSpPr>
          <p:nvPr>
            <p:ph type="subTitle" idx="1" hasCustomPrompt="1"/>
          </p:nvPr>
        </p:nvSpPr>
        <p:spPr>
          <a:xfrm>
            <a:off x="1053262" y="3638270"/>
            <a:ext cx="10085475" cy="1043458"/>
          </a:xfrm>
          <a:prstGeom prst="rect">
            <a:avLst/>
          </a:prstGeo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or </a:t>
            </a:r>
            <a:r>
              <a:rPr lang="sv-SE" dirty="0" err="1"/>
              <a:t>subheading</a:t>
            </a:r>
            <a:r>
              <a:rPr lang="sv-SE" dirty="0"/>
              <a:t> + date</a:t>
            </a:r>
          </a:p>
        </p:txBody>
      </p:sp>
    </p:spTree>
    <p:extLst>
      <p:ext uri="{BB962C8B-B14F-4D97-AF65-F5344CB8AC3E}">
        <p14:creationId xmlns:p14="http://schemas.microsoft.com/office/powerpoint/2010/main" val="356583418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LINE + BODY + VAASA BANNER + BLACK LOGO">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CD8C02-53D5-77D3-64A4-387330CF7038}"/>
              </a:ext>
            </a:extLst>
          </p:cNvPr>
          <p:cNvGrpSpPr/>
          <p:nvPr userDrawn="1"/>
        </p:nvGrpSpPr>
        <p:grpSpPr>
          <a:xfrm>
            <a:off x="0" y="5657796"/>
            <a:ext cx="12192000" cy="1210363"/>
            <a:chOff x="10801" y="5658860"/>
            <a:chExt cx="12181199" cy="1209291"/>
          </a:xfrm>
        </p:grpSpPr>
        <p:pic>
          <p:nvPicPr>
            <p:cNvPr id="12" name="Picture 11">
              <a:extLst>
                <a:ext uri="{FF2B5EF4-FFF2-40B4-BE49-F238E27FC236}">
                  <a16:creationId xmlns:a16="http://schemas.microsoft.com/office/drawing/2014/main" id="{934095D0-48F3-0371-3657-29EC3A3E365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41"/>
            <a:stretch/>
          </p:blipFill>
          <p:spPr>
            <a:xfrm>
              <a:off x="10316856" y="5663219"/>
              <a:ext cx="1875144" cy="1204932"/>
            </a:xfrm>
            <a:prstGeom prst="rect">
              <a:avLst/>
            </a:prstGeom>
          </p:spPr>
        </p:pic>
        <p:pic>
          <p:nvPicPr>
            <p:cNvPr id="13" name="Picture 12">
              <a:extLst>
                <a:ext uri="{FF2B5EF4-FFF2-40B4-BE49-F238E27FC236}">
                  <a16:creationId xmlns:a16="http://schemas.microsoft.com/office/drawing/2014/main" id="{38A95654-8588-B3DA-684B-341E500DF0B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159190" y="5660603"/>
              <a:ext cx="2217938" cy="1206000"/>
            </a:xfrm>
            <a:prstGeom prst="rect">
              <a:avLst/>
            </a:prstGeom>
          </p:spPr>
        </p:pic>
        <p:pic>
          <p:nvPicPr>
            <p:cNvPr id="14" name="Picture 13">
              <a:extLst>
                <a:ext uri="{FF2B5EF4-FFF2-40B4-BE49-F238E27FC236}">
                  <a16:creationId xmlns:a16="http://schemas.microsoft.com/office/drawing/2014/main" id="{03C3F577-8B08-2503-D9FC-51CDBDE3F4A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658"/>
            <a:stretch/>
          </p:blipFill>
          <p:spPr>
            <a:xfrm>
              <a:off x="6371753" y="5658860"/>
              <a:ext cx="2046814" cy="1204931"/>
            </a:xfrm>
            <a:prstGeom prst="rect">
              <a:avLst/>
            </a:prstGeom>
          </p:spPr>
        </p:pic>
        <p:pic>
          <p:nvPicPr>
            <p:cNvPr id="15" name="Picture 14">
              <a:extLst>
                <a:ext uri="{FF2B5EF4-FFF2-40B4-BE49-F238E27FC236}">
                  <a16:creationId xmlns:a16="http://schemas.microsoft.com/office/drawing/2014/main" id="{21BB957D-7AA2-5188-B91B-E0A22120B712}"/>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8402823" y="5660603"/>
              <a:ext cx="1954151" cy="1206000"/>
            </a:xfrm>
            <a:prstGeom prst="rect">
              <a:avLst/>
            </a:prstGeom>
          </p:spPr>
        </p:pic>
        <p:pic>
          <p:nvPicPr>
            <p:cNvPr id="16" name="Picture 15">
              <a:extLst>
                <a:ext uri="{FF2B5EF4-FFF2-40B4-BE49-F238E27FC236}">
                  <a16:creationId xmlns:a16="http://schemas.microsoft.com/office/drawing/2014/main" id="{4DFD3309-BF20-37C6-F092-D4FFCF727825}"/>
                </a:ext>
              </a:extLst>
            </p:cNvPr>
            <p:cNvPicPr>
              <a:picLocks noChangeAspect="1"/>
            </p:cNvPicPr>
            <p:nvPr userDrawn="1"/>
          </p:nvPicPr>
          <p:blipFill>
            <a:blip r:embed="rId6" cstate="screen">
              <a:extLst>
                <a:ext uri="{28A0092B-C50C-407E-A947-70E740481C1C}">
                  <a14:useLocalDpi xmlns:a14="http://schemas.microsoft.com/office/drawing/2010/main" val="0"/>
                </a:ext>
              </a:extLst>
            </a:blip>
            <a:srcRect/>
            <a:stretch/>
          </p:blipFill>
          <p:spPr>
            <a:xfrm>
              <a:off x="10801" y="5660603"/>
              <a:ext cx="1808999" cy="1206000"/>
            </a:xfrm>
            <a:prstGeom prst="rect">
              <a:avLst/>
            </a:prstGeom>
          </p:spPr>
        </p:pic>
        <p:pic>
          <p:nvPicPr>
            <p:cNvPr id="17" name="Picture 16">
              <a:extLst>
                <a:ext uri="{FF2B5EF4-FFF2-40B4-BE49-F238E27FC236}">
                  <a16:creationId xmlns:a16="http://schemas.microsoft.com/office/drawing/2014/main" id="{7197C3FD-8AB6-6D84-877D-9120EA011190}"/>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1819800" y="5660603"/>
              <a:ext cx="2339390" cy="1206000"/>
            </a:xfrm>
            <a:prstGeom prst="rect">
              <a:avLst/>
            </a:prstGeom>
          </p:spPr>
        </p:pic>
      </p:grpSp>
      <p:sp>
        <p:nvSpPr>
          <p:cNvPr id="3" name="Title 8">
            <a:extLst>
              <a:ext uri="{FF2B5EF4-FFF2-40B4-BE49-F238E27FC236}">
                <a16:creationId xmlns:a16="http://schemas.microsoft.com/office/drawing/2014/main" id="{2CAEAFFA-2789-827C-BB60-CBE0300EC12D}"/>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dirty="0"/>
              <a:t>HEADLINE</a:t>
            </a:r>
            <a:endParaRPr lang="sv-FI" dirty="0"/>
          </a:p>
        </p:txBody>
      </p:sp>
      <p:sp>
        <p:nvSpPr>
          <p:cNvPr id="4" name="Subtitle 1">
            <a:extLst>
              <a:ext uri="{FF2B5EF4-FFF2-40B4-BE49-F238E27FC236}">
                <a16:creationId xmlns:a16="http://schemas.microsoft.com/office/drawing/2014/main" id="{617DADE7-33A7-5B75-4B76-814304D377D4}"/>
              </a:ext>
            </a:extLst>
          </p:cNvPr>
          <p:cNvSpPr>
            <a:spLocks noGrp="1"/>
          </p:cNvSpPr>
          <p:nvPr>
            <p:ph type="subTitle" idx="1" hasCustomPrompt="1"/>
          </p:nvPr>
        </p:nvSpPr>
        <p:spPr>
          <a:xfrm>
            <a:off x="1268325" y="1483190"/>
            <a:ext cx="9655350" cy="4163800"/>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spTree>
    <p:extLst>
      <p:ext uri="{BB962C8B-B14F-4D97-AF65-F5344CB8AC3E}">
        <p14:creationId xmlns:p14="http://schemas.microsoft.com/office/powerpoint/2010/main" val="2152849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HEADLINE + BODY + VAASA BANNER + BLACK LOGO">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5CD8C02-53D5-77D3-64A4-387330CF7038}"/>
              </a:ext>
            </a:extLst>
          </p:cNvPr>
          <p:cNvGrpSpPr/>
          <p:nvPr userDrawn="1"/>
        </p:nvGrpSpPr>
        <p:grpSpPr>
          <a:xfrm>
            <a:off x="0" y="5657796"/>
            <a:ext cx="12192000" cy="1210363"/>
            <a:chOff x="10801" y="5658860"/>
            <a:chExt cx="12181199" cy="1209291"/>
          </a:xfrm>
        </p:grpSpPr>
        <p:pic>
          <p:nvPicPr>
            <p:cNvPr id="12" name="Picture 11">
              <a:extLst>
                <a:ext uri="{FF2B5EF4-FFF2-40B4-BE49-F238E27FC236}">
                  <a16:creationId xmlns:a16="http://schemas.microsoft.com/office/drawing/2014/main" id="{934095D0-48F3-0371-3657-29EC3A3E365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41"/>
            <a:stretch/>
          </p:blipFill>
          <p:spPr>
            <a:xfrm>
              <a:off x="10316856" y="5663219"/>
              <a:ext cx="1875144" cy="1204932"/>
            </a:xfrm>
            <a:prstGeom prst="rect">
              <a:avLst/>
            </a:prstGeom>
          </p:spPr>
        </p:pic>
        <p:pic>
          <p:nvPicPr>
            <p:cNvPr id="13" name="Picture 12">
              <a:extLst>
                <a:ext uri="{FF2B5EF4-FFF2-40B4-BE49-F238E27FC236}">
                  <a16:creationId xmlns:a16="http://schemas.microsoft.com/office/drawing/2014/main" id="{38A95654-8588-B3DA-684B-341E500DF0B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159190" y="5660603"/>
              <a:ext cx="2217938" cy="1206000"/>
            </a:xfrm>
            <a:prstGeom prst="rect">
              <a:avLst/>
            </a:prstGeom>
          </p:spPr>
        </p:pic>
        <p:pic>
          <p:nvPicPr>
            <p:cNvPr id="14" name="Picture 13">
              <a:extLst>
                <a:ext uri="{FF2B5EF4-FFF2-40B4-BE49-F238E27FC236}">
                  <a16:creationId xmlns:a16="http://schemas.microsoft.com/office/drawing/2014/main" id="{03C3F577-8B08-2503-D9FC-51CDBDE3F4A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r="-658"/>
            <a:stretch/>
          </p:blipFill>
          <p:spPr>
            <a:xfrm>
              <a:off x="6371753" y="5658860"/>
              <a:ext cx="2046814" cy="1204931"/>
            </a:xfrm>
            <a:prstGeom prst="rect">
              <a:avLst/>
            </a:prstGeom>
          </p:spPr>
        </p:pic>
        <p:pic>
          <p:nvPicPr>
            <p:cNvPr id="15" name="Picture 14">
              <a:extLst>
                <a:ext uri="{FF2B5EF4-FFF2-40B4-BE49-F238E27FC236}">
                  <a16:creationId xmlns:a16="http://schemas.microsoft.com/office/drawing/2014/main" id="{21BB957D-7AA2-5188-B91B-E0A22120B712}"/>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8402823" y="5660603"/>
              <a:ext cx="1954151" cy="1206000"/>
            </a:xfrm>
            <a:prstGeom prst="rect">
              <a:avLst/>
            </a:prstGeom>
          </p:spPr>
        </p:pic>
        <p:pic>
          <p:nvPicPr>
            <p:cNvPr id="16" name="Picture 15">
              <a:extLst>
                <a:ext uri="{FF2B5EF4-FFF2-40B4-BE49-F238E27FC236}">
                  <a16:creationId xmlns:a16="http://schemas.microsoft.com/office/drawing/2014/main" id="{4DFD3309-BF20-37C6-F092-D4FFCF727825}"/>
                </a:ext>
              </a:extLst>
            </p:cNvPr>
            <p:cNvPicPr>
              <a:picLocks noChangeAspect="1"/>
            </p:cNvPicPr>
            <p:nvPr userDrawn="1"/>
          </p:nvPicPr>
          <p:blipFill>
            <a:blip r:embed="rId6" cstate="screen">
              <a:extLst>
                <a:ext uri="{28A0092B-C50C-407E-A947-70E740481C1C}">
                  <a14:useLocalDpi xmlns:a14="http://schemas.microsoft.com/office/drawing/2010/main" val="0"/>
                </a:ext>
              </a:extLst>
            </a:blip>
            <a:srcRect/>
            <a:stretch/>
          </p:blipFill>
          <p:spPr>
            <a:xfrm>
              <a:off x="10801" y="5660603"/>
              <a:ext cx="1808999" cy="1206000"/>
            </a:xfrm>
            <a:prstGeom prst="rect">
              <a:avLst/>
            </a:prstGeom>
          </p:spPr>
        </p:pic>
        <p:pic>
          <p:nvPicPr>
            <p:cNvPr id="17" name="Picture 16">
              <a:extLst>
                <a:ext uri="{FF2B5EF4-FFF2-40B4-BE49-F238E27FC236}">
                  <a16:creationId xmlns:a16="http://schemas.microsoft.com/office/drawing/2014/main" id="{7197C3FD-8AB6-6D84-877D-9120EA011190}"/>
                </a:ext>
              </a:extLst>
            </p:cNvPr>
            <p:cNvPicPr>
              <a:picLocks noChangeAspect="1"/>
            </p:cNvPicPr>
            <p:nvPr userDrawn="1"/>
          </p:nvPicPr>
          <p:blipFill rotWithShape="1">
            <a:blip r:embed="rId7" cstate="screen">
              <a:extLst>
                <a:ext uri="{28A0092B-C50C-407E-A947-70E740481C1C}">
                  <a14:useLocalDpi xmlns:a14="http://schemas.microsoft.com/office/drawing/2010/main" val="0"/>
                </a:ext>
              </a:extLst>
            </a:blip>
            <a:srcRect/>
            <a:stretch/>
          </p:blipFill>
          <p:spPr>
            <a:xfrm>
              <a:off x="1819800" y="5660603"/>
              <a:ext cx="2339390" cy="1206000"/>
            </a:xfrm>
            <a:prstGeom prst="rect">
              <a:avLst/>
            </a:prstGeom>
          </p:spPr>
        </p:pic>
      </p:grpSp>
      <p:sp>
        <p:nvSpPr>
          <p:cNvPr id="3" name="Title 8">
            <a:extLst>
              <a:ext uri="{FF2B5EF4-FFF2-40B4-BE49-F238E27FC236}">
                <a16:creationId xmlns:a16="http://schemas.microsoft.com/office/drawing/2014/main" id="{2CAEAFFA-2789-827C-BB60-CBE0300EC12D}"/>
              </a:ext>
            </a:extLst>
          </p:cNvPr>
          <p:cNvSpPr>
            <a:spLocks noGrp="1"/>
          </p:cNvSpPr>
          <p:nvPr>
            <p:ph type="title" hasCustomPrompt="1"/>
          </p:nvPr>
        </p:nvSpPr>
        <p:spPr>
          <a:xfrm>
            <a:off x="838200" y="771307"/>
            <a:ext cx="10085475" cy="711881"/>
          </a:xfrm>
          <a:prstGeom prst="rect">
            <a:avLst/>
          </a:prstGeom>
        </p:spPr>
        <p:txBody>
          <a:bodyPr/>
          <a:lstStyle>
            <a:lvl1pPr>
              <a:defRPr sz="3600" b="1" cap="all" baseline="0"/>
            </a:lvl1pPr>
          </a:lstStyle>
          <a:p>
            <a:r>
              <a:rPr lang="en-US" dirty="0"/>
              <a:t>HEADLINE</a:t>
            </a:r>
            <a:endParaRPr lang="sv-FI" dirty="0"/>
          </a:p>
        </p:txBody>
      </p:sp>
      <p:sp>
        <p:nvSpPr>
          <p:cNvPr id="4" name="Text Placeholder 5">
            <a:extLst>
              <a:ext uri="{FF2B5EF4-FFF2-40B4-BE49-F238E27FC236}">
                <a16:creationId xmlns:a16="http://schemas.microsoft.com/office/drawing/2014/main" id="{920D798D-2332-843F-F22C-3741046E4EE4}"/>
              </a:ext>
            </a:extLst>
          </p:cNvPr>
          <p:cNvSpPr>
            <a:spLocks noGrp="1"/>
          </p:cNvSpPr>
          <p:nvPr>
            <p:ph type="body" sz="quarter" idx="11" hasCustomPrompt="1"/>
          </p:nvPr>
        </p:nvSpPr>
        <p:spPr>
          <a:xfrm>
            <a:off x="11228541" y="0"/>
            <a:ext cx="963460" cy="963460"/>
          </a:xfrm>
          <a:prstGeom prst="rect">
            <a:avLst/>
          </a:prstGeom>
          <a:blipFill dpi="0" rotWithShape="1">
            <a:blip r:embed="rId8"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5" name="Subtitle 1">
            <a:extLst>
              <a:ext uri="{FF2B5EF4-FFF2-40B4-BE49-F238E27FC236}">
                <a16:creationId xmlns:a16="http://schemas.microsoft.com/office/drawing/2014/main" id="{0F1BEA54-9110-F8CD-1DB9-3124AC7FE973}"/>
              </a:ext>
            </a:extLst>
          </p:cNvPr>
          <p:cNvSpPr>
            <a:spLocks noGrp="1"/>
          </p:cNvSpPr>
          <p:nvPr>
            <p:ph type="subTitle" idx="1" hasCustomPrompt="1"/>
          </p:nvPr>
        </p:nvSpPr>
        <p:spPr>
          <a:xfrm>
            <a:off x="1268325" y="1483190"/>
            <a:ext cx="9655350" cy="4163800"/>
          </a:xfrm>
          <a:prstGeom prst="rect">
            <a:avLst/>
          </a:prstGeom>
        </p:spPr>
        <p:txBody>
          <a:bodyPr/>
          <a:lstStyle>
            <a:lvl1pPr marL="0" indent="0">
              <a:buNone/>
              <a:defRPr sz="1800"/>
            </a:lvl1pPr>
            <a:lvl2pPr>
              <a:defRPr sz="1800"/>
            </a:lvl2pPr>
            <a:lvl3pPr marL="914400" indent="0">
              <a:buNone/>
              <a:defRPr sz="1800"/>
            </a:lvl3pPr>
            <a:lvl4pPr marL="1371600" indent="0">
              <a:buNone/>
              <a:defRPr sz="1800"/>
            </a:lvl4pPr>
            <a:lvl5pPr>
              <a:defRPr sz="1800"/>
            </a:lvl5pPr>
          </a:lstStyle>
          <a:p>
            <a:r>
              <a:rPr lang="sv-SE" dirty="0"/>
              <a:t>Body text</a:t>
            </a:r>
          </a:p>
          <a:p>
            <a:endParaRPr lang="sv-SE" dirty="0"/>
          </a:p>
          <a:p>
            <a:pPr marL="285750" indent="-285750">
              <a:buFont typeface="Arial" panose="020B0604020202020204" pitchFamily="34" charset="0"/>
              <a:buChar char="•"/>
            </a:pPr>
            <a:r>
              <a:rPr lang="sv-SE" dirty="0" err="1"/>
              <a:t>Bullet</a:t>
            </a:r>
            <a:r>
              <a:rPr lang="sv-SE" dirty="0"/>
              <a:t> list</a:t>
            </a:r>
          </a:p>
          <a:p>
            <a:pPr marL="971550" lvl="1" indent="-285750">
              <a:buFont typeface="Arial" panose="020B0604020202020204" pitchFamily="34" charset="0"/>
              <a:buChar char="•"/>
            </a:pPr>
            <a:r>
              <a:rPr lang="sv-SE" dirty="0" err="1"/>
              <a:t>Bullet</a:t>
            </a:r>
            <a:r>
              <a:rPr lang="sv-SE" dirty="0"/>
              <a:t> 1</a:t>
            </a:r>
          </a:p>
          <a:p>
            <a:pPr marL="1200150" lvl="2" indent="-285750">
              <a:buFont typeface="Arial" panose="020B0604020202020204" pitchFamily="34" charset="0"/>
              <a:buChar char="•"/>
            </a:pPr>
            <a:r>
              <a:rPr lang="sv-SE" dirty="0" err="1"/>
              <a:t>Bullet</a:t>
            </a:r>
            <a:r>
              <a:rPr lang="sv-SE" dirty="0"/>
              <a:t> 2</a:t>
            </a:r>
          </a:p>
          <a:p>
            <a:pPr marL="1657350" lvl="3" indent="-285750">
              <a:buFont typeface="Arial" panose="020B0604020202020204" pitchFamily="34" charset="0"/>
              <a:buChar char="•"/>
            </a:pPr>
            <a:r>
              <a:rPr lang="sv-SE" dirty="0" err="1"/>
              <a:t>Bullet</a:t>
            </a:r>
            <a:r>
              <a:rPr lang="sv-SE" dirty="0"/>
              <a:t> 3</a:t>
            </a:r>
            <a:endParaRPr lang="en-US" dirty="0"/>
          </a:p>
        </p:txBody>
      </p:sp>
    </p:spTree>
    <p:extLst>
      <p:ext uri="{BB962C8B-B14F-4D97-AF65-F5344CB8AC3E}">
        <p14:creationId xmlns:p14="http://schemas.microsoft.com/office/powerpoint/2010/main" val="261581585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ARK_HEADLINE + INFO">
    <p:bg>
      <p:bgRef idx="1001">
        <a:schemeClr val="bg1"/>
      </p:bgRef>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84BA7A13-DE05-3211-5C4E-BC0B9C668BF5}"/>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5" name="Title 8">
            <a:extLst>
              <a:ext uri="{FF2B5EF4-FFF2-40B4-BE49-F238E27FC236}">
                <a16:creationId xmlns:a16="http://schemas.microsoft.com/office/drawing/2014/main" id="{FBC0CB0E-A5F5-8AA8-7641-AB77F7A09B7F}"/>
              </a:ext>
            </a:extLst>
          </p:cNvPr>
          <p:cNvSpPr>
            <a:spLocks noGrp="1"/>
          </p:cNvSpPr>
          <p:nvPr>
            <p:ph type="title" hasCustomPrompt="1"/>
          </p:nvPr>
        </p:nvSpPr>
        <p:spPr>
          <a:xfrm>
            <a:off x="1053262" y="2718600"/>
            <a:ext cx="10085475" cy="919670"/>
          </a:xfrm>
          <a:prstGeom prst="rect">
            <a:avLst/>
          </a:prstGeom>
        </p:spPr>
        <p:txBody>
          <a:bodyPr/>
          <a:lstStyle>
            <a:lvl1pPr algn="l">
              <a:defRPr sz="3600" b="1" cap="all" baseline="0"/>
            </a:lvl1pPr>
          </a:lstStyle>
          <a:p>
            <a:r>
              <a:rPr lang="en-US" dirty="0"/>
              <a:t>HEADING</a:t>
            </a:r>
            <a:endParaRPr lang="sv-FI" dirty="0"/>
          </a:p>
        </p:txBody>
      </p:sp>
      <p:sp>
        <p:nvSpPr>
          <p:cNvPr id="7" name="Subtitle 2">
            <a:extLst>
              <a:ext uri="{FF2B5EF4-FFF2-40B4-BE49-F238E27FC236}">
                <a16:creationId xmlns:a16="http://schemas.microsoft.com/office/drawing/2014/main" id="{AC16DDB3-C912-913E-DCAA-1784BBA18883}"/>
              </a:ext>
            </a:extLst>
          </p:cNvPr>
          <p:cNvSpPr>
            <a:spLocks noGrp="1"/>
          </p:cNvSpPr>
          <p:nvPr>
            <p:ph type="subTitle" idx="1" hasCustomPrompt="1"/>
          </p:nvPr>
        </p:nvSpPr>
        <p:spPr>
          <a:xfrm>
            <a:off x="1053262" y="3638270"/>
            <a:ext cx="10085475" cy="1043458"/>
          </a:xfrm>
          <a:prstGeom prst="rect">
            <a:avLst/>
          </a:prstGeom>
        </p:spPr>
        <p:txBody>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or </a:t>
            </a:r>
            <a:r>
              <a:rPr lang="sv-SE" dirty="0" err="1"/>
              <a:t>subheading</a:t>
            </a:r>
            <a:r>
              <a:rPr lang="sv-SE" dirty="0"/>
              <a:t> + date</a:t>
            </a:r>
          </a:p>
        </p:txBody>
      </p:sp>
    </p:spTree>
    <p:extLst>
      <p:ext uri="{BB962C8B-B14F-4D97-AF65-F5344CB8AC3E}">
        <p14:creationId xmlns:p14="http://schemas.microsoft.com/office/powerpoint/2010/main" val="123794563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GREEN_HEADLINE + INFO">
    <p:bg>
      <p:bgPr>
        <a:solidFill>
          <a:schemeClr val="accent2"/>
        </a:solidFill>
        <a:effectLst/>
      </p:bgPr>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4B87A45-78C6-16ED-4BEA-08E0802415DA}"/>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8" name="Title 8">
            <a:extLst>
              <a:ext uri="{FF2B5EF4-FFF2-40B4-BE49-F238E27FC236}">
                <a16:creationId xmlns:a16="http://schemas.microsoft.com/office/drawing/2014/main" id="{38816B14-06A0-9BEF-6D90-62CB80665242}"/>
              </a:ext>
            </a:extLst>
          </p:cNvPr>
          <p:cNvSpPr>
            <a:spLocks noGrp="1"/>
          </p:cNvSpPr>
          <p:nvPr>
            <p:ph type="title" hasCustomPrompt="1"/>
          </p:nvPr>
        </p:nvSpPr>
        <p:spPr>
          <a:xfrm>
            <a:off x="1053262" y="2718600"/>
            <a:ext cx="10085475" cy="919670"/>
          </a:xfrm>
          <a:prstGeom prst="rect">
            <a:avLst/>
          </a:prstGeom>
        </p:spPr>
        <p:txBody>
          <a:bodyPr/>
          <a:lstStyle>
            <a:lvl1pPr algn="l">
              <a:defRPr sz="3600" b="1" cap="all" baseline="0">
                <a:solidFill>
                  <a:schemeClr val="bg1"/>
                </a:solidFill>
              </a:defRPr>
            </a:lvl1pPr>
          </a:lstStyle>
          <a:p>
            <a:r>
              <a:rPr lang="en-US" dirty="0"/>
              <a:t>HEADING</a:t>
            </a:r>
            <a:endParaRPr lang="sv-FI" dirty="0"/>
          </a:p>
        </p:txBody>
      </p:sp>
      <p:sp>
        <p:nvSpPr>
          <p:cNvPr id="9" name="Subtitle 2">
            <a:extLst>
              <a:ext uri="{FF2B5EF4-FFF2-40B4-BE49-F238E27FC236}">
                <a16:creationId xmlns:a16="http://schemas.microsoft.com/office/drawing/2014/main" id="{1DDE175F-19FA-CD67-4A03-6B9BB135D270}"/>
              </a:ext>
            </a:extLst>
          </p:cNvPr>
          <p:cNvSpPr>
            <a:spLocks noGrp="1"/>
          </p:cNvSpPr>
          <p:nvPr>
            <p:ph type="subTitle" idx="1" hasCustomPrompt="1"/>
          </p:nvPr>
        </p:nvSpPr>
        <p:spPr>
          <a:xfrm>
            <a:off x="1053262" y="3638270"/>
            <a:ext cx="10085475" cy="1043458"/>
          </a:xfrm>
          <a:prstGeom prst="rect">
            <a:avLst/>
          </a:prstGeo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or </a:t>
            </a:r>
            <a:r>
              <a:rPr lang="sv-SE" dirty="0" err="1"/>
              <a:t>subheading</a:t>
            </a:r>
            <a:r>
              <a:rPr lang="sv-SE" dirty="0"/>
              <a:t> + date</a:t>
            </a:r>
          </a:p>
        </p:txBody>
      </p:sp>
    </p:spTree>
    <p:extLst>
      <p:ext uri="{BB962C8B-B14F-4D97-AF65-F5344CB8AC3E}">
        <p14:creationId xmlns:p14="http://schemas.microsoft.com/office/powerpoint/2010/main" val="4181794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IR + HEADLINE">
    <p:spTree>
      <p:nvGrpSpPr>
        <p:cNvPr id="1" name=""/>
        <p:cNvGrpSpPr/>
        <p:nvPr/>
      </p:nvGrpSpPr>
      <p:grpSpPr>
        <a:xfrm>
          <a:off x="0" y="0"/>
          <a:ext cx="0" cy="0"/>
          <a:chOff x="0" y="0"/>
          <a:chExt cx="0" cy="0"/>
        </a:xfrm>
      </p:grpSpPr>
      <p:pic>
        <p:nvPicPr>
          <p:cNvPr id="3" name="Picture 2" descr="A close up of a chair&#10;&#10;Description automatically generated">
            <a:extLst>
              <a:ext uri="{FF2B5EF4-FFF2-40B4-BE49-F238E27FC236}">
                <a16:creationId xmlns:a16="http://schemas.microsoft.com/office/drawing/2014/main" id="{8D478058-2830-92E8-78CD-20C43AC6F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Title 8">
            <a:extLst>
              <a:ext uri="{FF2B5EF4-FFF2-40B4-BE49-F238E27FC236}">
                <a16:creationId xmlns:a16="http://schemas.microsoft.com/office/drawing/2014/main" id="{84D4CDD0-82E6-4B60-960C-B91C3DBD0B28}"/>
              </a:ext>
            </a:extLst>
          </p:cNvPr>
          <p:cNvSpPr>
            <a:spLocks noGrp="1"/>
          </p:cNvSpPr>
          <p:nvPr>
            <p:ph type="title" hasCustomPrompt="1"/>
          </p:nvPr>
        </p:nvSpPr>
        <p:spPr>
          <a:xfrm>
            <a:off x="1053262" y="3096536"/>
            <a:ext cx="10085475" cy="664928"/>
          </a:xfrm>
          <a:prstGeom prst="rect">
            <a:avLst/>
          </a:prstGeom>
        </p:spPr>
        <p:txBody>
          <a:bodyPr/>
          <a:lstStyle>
            <a:lvl1pPr algn="ctr">
              <a:defRPr sz="3600" b="1" cap="all" baseline="0">
                <a:solidFill>
                  <a:schemeClr val="bg1"/>
                </a:solidFill>
              </a:defRPr>
            </a:lvl1pPr>
          </a:lstStyle>
          <a:p>
            <a:r>
              <a:rPr lang="en-US" dirty="0"/>
              <a:t>HEADLINE</a:t>
            </a:r>
            <a:endParaRPr lang="sv-FI" dirty="0"/>
          </a:p>
        </p:txBody>
      </p:sp>
      <p:sp>
        <p:nvSpPr>
          <p:cNvPr id="2" name="Text Placeholder 5">
            <a:extLst>
              <a:ext uri="{FF2B5EF4-FFF2-40B4-BE49-F238E27FC236}">
                <a16:creationId xmlns:a16="http://schemas.microsoft.com/office/drawing/2014/main" id="{970ED760-F0E0-4D45-E6D5-1B2B0E8FB992}"/>
              </a:ext>
            </a:extLst>
          </p:cNvPr>
          <p:cNvSpPr>
            <a:spLocks noGrp="1"/>
          </p:cNvSpPr>
          <p:nvPr>
            <p:ph type="body" sz="quarter" idx="11" hasCustomPrompt="1"/>
          </p:nvPr>
        </p:nvSpPr>
        <p:spPr>
          <a:xfrm>
            <a:off x="11228541" y="0"/>
            <a:ext cx="963460" cy="963460"/>
          </a:xfrm>
          <a:prstGeom prst="rect">
            <a:avLst/>
          </a:prstGeom>
          <a:blipFill dpi="0" rotWithShape="1">
            <a:blip r:embed="rId3"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Tree>
    <p:extLst>
      <p:ext uri="{BB962C8B-B14F-4D97-AF65-F5344CB8AC3E}">
        <p14:creationId xmlns:p14="http://schemas.microsoft.com/office/powerpoint/2010/main" val="335848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YER BLUE + HEADLINE">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DB3369C0-5893-55A2-B972-1637644DB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5" name="Title 8">
            <a:extLst>
              <a:ext uri="{FF2B5EF4-FFF2-40B4-BE49-F238E27FC236}">
                <a16:creationId xmlns:a16="http://schemas.microsoft.com/office/drawing/2014/main" id="{84D4CDD0-82E6-4B60-960C-B91C3DBD0B28}"/>
              </a:ext>
            </a:extLst>
          </p:cNvPr>
          <p:cNvSpPr>
            <a:spLocks noGrp="1"/>
          </p:cNvSpPr>
          <p:nvPr>
            <p:ph type="title" hasCustomPrompt="1"/>
          </p:nvPr>
        </p:nvSpPr>
        <p:spPr>
          <a:xfrm>
            <a:off x="1053262" y="3096536"/>
            <a:ext cx="10085475" cy="664928"/>
          </a:xfrm>
          <a:prstGeom prst="rect">
            <a:avLst/>
          </a:prstGeom>
        </p:spPr>
        <p:txBody>
          <a:bodyPr/>
          <a:lstStyle>
            <a:lvl1pPr algn="ctr">
              <a:defRPr sz="3600" b="1" cap="all" baseline="0">
                <a:solidFill>
                  <a:schemeClr val="bg1"/>
                </a:solidFill>
              </a:defRPr>
            </a:lvl1pPr>
          </a:lstStyle>
          <a:p>
            <a:r>
              <a:rPr lang="en-US" dirty="0"/>
              <a:t>HEADLINE</a:t>
            </a:r>
            <a:endParaRPr lang="sv-FI" dirty="0"/>
          </a:p>
        </p:txBody>
      </p:sp>
      <p:sp>
        <p:nvSpPr>
          <p:cNvPr id="2" name="Text Placeholder 5">
            <a:extLst>
              <a:ext uri="{FF2B5EF4-FFF2-40B4-BE49-F238E27FC236}">
                <a16:creationId xmlns:a16="http://schemas.microsoft.com/office/drawing/2014/main" id="{970ED760-F0E0-4D45-E6D5-1B2B0E8FB992}"/>
              </a:ext>
            </a:extLst>
          </p:cNvPr>
          <p:cNvSpPr>
            <a:spLocks noGrp="1"/>
          </p:cNvSpPr>
          <p:nvPr>
            <p:ph type="body" sz="quarter" idx="11" hasCustomPrompt="1"/>
          </p:nvPr>
        </p:nvSpPr>
        <p:spPr>
          <a:xfrm>
            <a:off x="11228541" y="0"/>
            <a:ext cx="963460" cy="963460"/>
          </a:xfrm>
          <a:prstGeom prst="rect">
            <a:avLst/>
          </a:prstGeom>
          <a:blipFill dpi="0" rotWithShape="1">
            <a:blip r:embed="rId3"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Tree>
    <p:extLst>
      <p:ext uri="{BB962C8B-B14F-4D97-AF65-F5344CB8AC3E}">
        <p14:creationId xmlns:p14="http://schemas.microsoft.com/office/powerpoint/2010/main" val="2654468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REE BACKGROUND + BLACK LOG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BEB58B-9EB7-9732-9FCE-8CDD20B79081}"/>
              </a:ext>
            </a:extLst>
          </p:cNvPr>
          <p:cNvSpPr>
            <a:spLocks noGrp="1"/>
          </p:cNvSpPr>
          <p:nvPr>
            <p:ph type="pic" sz="quarter" idx="10"/>
          </p:nvPr>
        </p:nvSpPr>
        <p:spPr>
          <a:xfrm>
            <a:off x="0" y="0"/>
            <a:ext cx="12192000" cy="6858000"/>
          </a:xfrm>
          <a:prstGeom prst="rect">
            <a:avLst/>
          </a:prstGeom>
        </p:spPr>
        <p:txBody>
          <a:bodyPr/>
          <a:lstStyle/>
          <a:p>
            <a:endParaRPr lang="sv-FI" dirty="0"/>
          </a:p>
        </p:txBody>
      </p:sp>
      <p:sp>
        <p:nvSpPr>
          <p:cNvPr id="16" name="Text Placeholder 15">
            <a:extLst>
              <a:ext uri="{FF2B5EF4-FFF2-40B4-BE49-F238E27FC236}">
                <a16:creationId xmlns:a16="http://schemas.microsoft.com/office/drawing/2014/main" id="{B3A3B57E-6B6F-63A1-AC5A-0170DBA094FE}"/>
              </a:ext>
            </a:extLst>
          </p:cNvPr>
          <p:cNvSpPr>
            <a:spLocks noGrp="1"/>
          </p:cNvSpPr>
          <p:nvPr>
            <p:ph type="body" sz="quarter" idx="11" hasCustomPrompt="1"/>
          </p:nvPr>
        </p:nvSpPr>
        <p:spPr>
          <a:xfrm>
            <a:off x="11234056" y="0"/>
            <a:ext cx="957943" cy="957943"/>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3" name="Text Placeholder 3">
            <a:extLst>
              <a:ext uri="{FF2B5EF4-FFF2-40B4-BE49-F238E27FC236}">
                <a16:creationId xmlns:a16="http://schemas.microsoft.com/office/drawing/2014/main" id="{F6AE8268-3A1F-A828-DDFD-34182EFF4228}"/>
              </a:ext>
            </a:extLst>
          </p:cNvPr>
          <p:cNvSpPr>
            <a:spLocks noGrp="1"/>
          </p:cNvSpPr>
          <p:nvPr>
            <p:ph type="body" sz="quarter" idx="13" hasCustomPrompt="1"/>
          </p:nvPr>
        </p:nvSpPr>
        <p:spPr>
          <a:xfrm>
            <a:off x="9102090" y="963460"/>
            <a:ext cx="3089910" cy="1496275"/>
          </a:xfrm>
          <a:prstGeom prst="rect">
            <a:avLst/>
          </a:prstGeom>
        </p:spPr>
        <p:txBody>
          <a:bodyPr/>
          <a:lstStyle>
            <a:lvl1pPr marL="0" indent="0" algn="ctr">
              <a:buNone/>
              <a:defRPr sz="1600"/>
            </a:lvl1pPr>
          </a:lstStyle>
          <a:p>
            <a:pPr lvl="0"/>
            <a:r>
              <a:rPr lang="sv-SE" dirty="0"/>
              <a:t>USE THIS SLIDE FOR LIGHT-COLORED PHOTOS. THE BLACK LOGO WILL FLOAT ON TOP OF BACKGROUND PHOTO</a:t>
            </a:r>
            <a:endParaRPr lang="sv-FI" dirty="0"/>
          </a:p>
        </p:txBody>
      </p:sp>
      <p:sp>
        <p:nvSpPr>
          <p:cNvPr id="4" name="Text Placeholder 3">
            <a:extLst>
              <a:ext uri="{FF2B5EF4-FFF2-40B4-BE49-F238E27FC236}">
                <a16:creationId xmlns:a16="http://schemas.microsoft.com/office/drawing/2014/main" id="{A3DD4B8E-3A34-0889-0D22-68FB2D54A840}"/>
              </a:ext>
            </a:extLst>
          </p:cNvPr>
          <p:cNvSpPr>
            <a:spLocks noGrp="1"/>
          </p:cNvSpPr>
          <p:nvPr>
            <p:ph type="body" sz="quarter" idx="12" hasCustomPrompt="1"/>
          </p:nvPr>
        </p:nvSpPr>
        <p:spPr>
          <a:xfrm>
            <a:off x="3427857" y="963460"/>
            <a:ext cx="5336286" cy="1496275"/>
          </a:xfrm>
          <a:prstGeom prst="rect">
            <a:avLst/>
          </a:prstGeom>
        </p:spPr>
        <p:txBody>
          <a:bodyPr/>
          <a:lstStyle>
            <a:lvl1pPr marL="0" indent="0" algn="ctr">
              <a:buNone/>
              <a:defRPr sz="1600"/>
            </a:lvl1pPr>
          </a:lstStyle>
          <a:p>
            <a:pPr lvl="0"/>
            <a:r>
              <a:rPr lang="sv-SE" dirty="0"/>
              <a:t>INSERT ANY BACKGROUND PICTURE BY DOUBLE CLICKING THE ICON BELOW. A SELECTION OF HANKEN BACKGROUND PHOTOS CAN BE FOUND HERE:</a:t>
            </a:r>
          </a:p>
          <a:p>
            <a:pPr lvl="0"/>
            <a:r>
              <a:rPr lang="en-US" dirty="0">
                <a:hlinkClick r:id="rId3"/>
              </a:rPr>
              <a:t>PowerPoint | Flickr</a:t>
            </a:r>
            <a:endParaRPr lang="sv-FI" dirty="0"/>
          </a:p>
        </p:txBody>
      </p:sp>
    </p:spTree>
    <p:extLst>
      <p:ext uri="{BB962C8B-B14F-4D97-AF65-F5344CB8AC3E}">
        <p14:creationId xmlns:p14="http://schemas.microsoft.com/office/powerpoint/2010/main" val="2261492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REE BACKGROUND + WHITE LOG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BEB58B-9EB7-9732-9FCE-8CDD20B79081}"/>
              </a:ext>
            </a:extLst>
          </p:cNvPr>
          <p:cNvSpPr>
            <a:spLocks noGrp="1"/>
          </p:cNvSpPr>
          <p:nvPr>
            <p:ph type="pic" sz="quarter" idx="10"/>
          </p:nvPr>
        </p:nvSpPr>
        <p:spPr>
          <a:xfrm>
            <a:off x="0" y="0"/>
            <a:ext cx="12192000" cy="6858000"/>
          </a:xfrm>
          <a:prstGeom prst="rect">
            <a:avLst/>
          </a:prstGeom>
        </p:spPr>
        <p:txBody>
          <a:bodyPr/>
          <a:lstStyle/>
          <a:p>
            <a:endParaRPr lang="sv-FI" dirty="0"/>
          </a:p>
        </p:txBody>
      </p:sp>
      <p:sp>
        <p:nvSpPr>
          <p:cNvPr id="2" name="Text Placeholder 5">
            <a:extLst>
              <a:ext uri="{FF2B5EF4-FFF2-40B4-BE49-F238E27FC236}">
                <a16:creationId xmlns:a16="http://schemas.microsoft.com/office/drawing/2014/main" id="{CA57BE68-A770-427B-59E6-35307FFE954A}"/>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4" name="Text Placeholder 3">
            <a:extLst>
              <a:ext uri="{FF2B5EF4-FFF2-40B4-BE49-F238E27FC236}">
                <a16:creationId xmlns:a16="http://schemas.microsoft.com/office/drawing/2014/main" id="{AEB5FD18-501F-0F17-6524-1EB7CE7CD9C7}"/>
              </a:ext>
            </a:extLst>
          </p:cNvPr>
          <p:cNvSpPr>
            <a:spLocks noGrp="1"/>
          </p:cNvSpPr>
          <p:nvPr>
            <p:ph type="body" sz="quarter" idx="12" hasCustomPrompt="1"/>
          </p:nvPr>
        </p:nvSpPr>
        <p:spPr>
          <a:xfrm>
            <a:off x="3427857" y="963460"/>
            <a:ext cx="5336286" cy="1496275"/>
          </a:xfrm>
          <a:prstGeom prst="rect">
            <a:avLst/>
          </a:prstGeom>
        </p:spPr>
        <p:txBody>
          <a:bodyPr/>
          <a:lstStyle>
            <a:lvl1pPr marL="0" indent="0" algn="ctr">
              <a:buNone/>
              <a:defRPr sz="1600"/>
            </a:lvl1pPr>
          </a:lstStyle>
          <a:p>
            <a:pPr lvl="0"/>
            <a:r>
              <a:rPr lang="sv-SE" dirty="0"/>
              <a:t>INSERT ANY BACKGROUND PICTURE BY DOUBLE CLICKING THE ICON BELOW. A SELECTION OF HANKEN BACKGROUND PHOTOS CAN BE FOUND HERE:</a:t>
            </a:r>
          </a:p>
          <a:p>
            <a:pPr lvl="0"/>
            <a:r>
              <a:rPr lang="en-US">
                <a:hlinkClick r:id="rId3"/>
              </a:rPr>
              <a:t>PowerPoint | Flickr</a:t>
            </a:r>
            <a:endParaRPr lang="sv-FI" dirty="0"/>
          </a:p>
        </p:txBody>
      </p:sp>
      <p:sp>
        <p:nvSpPr>
          <p:cNvPr id="5" name="Text Placeholder 3">
            <a:extLst>
              <a:ext uri="{FF2B5EF4-FFF2-40B4-BE49-F238E27FC236}">
                <a16:creationId xmlns:a16="http://schemas.microsoft.com/office/drawing/2014/main" id="{D4D9EDA8-ECB5-B324-30DD-08FAADF6D99D}"/>
              </a:ext>
            </a:extLst>
          </p:cNvPr>
          <p:cNvSpPr>
            <a:spLocks noGrp="1"/>
          </p:cNvSpPr>
          <p:nvPr>
            <p:ph type="body" sz="quarter" idx="13" hasCustomPrompt="1"/>
          </p:nvPr>
        </p:nvSpPr>
        <p:spPr>
          <a:xfrm>
            <a:off x="9102090" y="963460"/>
            <a:ext cx="3089910" cy="1496275"/>
          </a:xfrm>
          <a:prstGeom prst="rect">
            <a:avLst/>
          </a:prstGeom>
        </p:spPr>
        <p:txBody>
          <a:bodyPr/>
          <a:lstStyle>
            <a:lvl1pPr marL="0" indent="0" algn="ctr">
              <a:buNone/>
              <a:defRPr sz="1600"/>
            </a:lvl1pPr>
          </a:lstStyle>
          <a:p>
            <a:pPr lvl="0"/>
            <a:r>
              <a:rPr lang="sv-SE" dirty="0"/>
              <a:t>USE THIS SLIDE FOR DARKER PHOTOS. THE WHITE LOGO WILL FLOAT ON TOP OF BACKGROUND PHOTO</a:t>
            </a:r>
            <a:endParaRPr lang="sv-FI" dirty="0"/>
          </a:p>
        </p:txBody>
      </p:sp>
    </p:spTree>
    <p:extLst>
      <p:ext uri="{BB962C8B-B14F-4D97-AF65-F5344CB8AC3E}">
        <p14:creationId xmlns:p14="http://schemas.microsoft.com/office/powerpoint/2010/main" val="381822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accent1"/>
        </a:solidFill>
        <a:effectLst/>
      </p:bgPr>
    </p:bg>
    <p:spTree>
      <p:nvGrpSpPr>
        <p:cNvPr id="1" name=""/>
        <p:cNvGrpSpPr/>
        <p:nvPr/>
      </p:nvGrpSpPr>
      <p:grpSpPr>
        <a:xfrm>
          <a:off x="0" y="0"/>
          <a:ext cx="0" cy="0"/>
          <a:chOff x="0" y="0"/>
          <a:chExt cx="0" cy="0"/>
        </a:xfrm>
      </p:grpSpPr>
      <p:pic>
        <p:nvPicPr>
          <p:cNvPr id="3" name="Picture 2" descr="A white outline of a person's head with a sword and a snake&#10;&#10;Description automatically generated">
            <a:extLst>
              <a:ext uri="{FF2B5EF4-FFF2-40B4-BE49-F238E27FC236}">
                <a16:creationId xmlns:a16="http://schemas.microsoft.com/office/drawing/2014/main" id="{423645DE-99A3-2AFD-4545-BADD3E1741E7}"/>
              </a:ext>
            </a:extLst>
          </p:cNvPr>
          <p:cNvPicPr/>
          <p:nvPr userDrawn="1"/>
        </p:nvPicPr>
        <p:blipFill>
          <a:blip r:embed="rId2" cstate="screen">
            <a:extLst>
              <a:ext uri="{28A0092B-C50C-407E-A947-70E740481C1C}">
                <a14:useLocalDpi xmlns:a14="http://schemas.microsoft.com/office/drawing/2010/main" val="0"/>
              </a:ext>
            </a:extLst>
          </a:blip>
          <a:stretch>
            <a:fillRect/>
          </a:stretch>
        </p:blipFill>
        <p:spPr>
          <a:xfrm>
            <a:off x="4642864" y="2164405"/>
            <a:ext cx="2906272" cy="2906272"/>
          </a:xfrm>
          <a:prstGeom prst="rect">
            <a:avLst/>
          </a:prstGeom>
        </p:spPr>
      </p:pic>
      <p:pic>
        <p:nvPicPr>
          <p:cNvPr id="4" name="Picture 3" descr="A black and white logo&#10;&#10;Description automatically generated">
            <a:extLst>
              <a:ext uri="{FF2B5EF4-FFF2-40B4-BE49-F238E27FC236}">
                <a16:creationId xmlns:a16="http://schemas.microsoft.com/office/drawing/2014/main" id="{732BC0DF-7EF1-6173-79B2-0D4BFC5B4B2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04406" y="6386389"/>
            <a:ext cx="895927" cy="305237"/>
          </a:xfrm>
          <a:prstGeom prst="rect">
            <a:avLst/>
          </a:prstGeom>
        </p:spPr>
      </p:pic>
      <p:pic>
        <p:nvPicPr>
          <p:cNvPr id="5" name="Picture 4" descr="A black and white logo&#10;&#10;Description automatically generated">
            <a:extLst>
              <a:ext uri="{FF2B5EF4-FFF2-40B4-BE49-F238E27FC236}">
                <a16:creationId xmlns:a16="http://schemas.microsoft.com/office/drawing/2014/main" id="{B46CB851-20E2-5B41-673D-26C7209AB00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68816" y="6428823"/>
            <a:ext cx="895927" cy="262805"/>
          </a:xfrm>
          <a:prstGeom prst="rect">
            <a:avLst/>
          </a:prstGeom>
        </p:spPr>
      </p:pic>
      <p:pic>
        <p:nvPicPr>
          <p:cNvPr id="6" name="Picture 5" descr="A white text with circles and dots on a black background&#10;&#10;Description automatically generated">
            <a:extLst>
              <a:ext uri="{FF2B5EF4-FFF2-40B4-BE49-F238E27FC236}">
                <a16:creationId xmlns:a16="http://schemas.microsoft.com/office/drawing/2014/main" id="{44A2B50B-C7A4-7F0E-E288-4CD5B65D90D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659375" y="6310665"/>
            <a:ext cx="617774" cy="380961"/>
          </a:xfrm>
          <a:prstGeom prst="rect">
            <a:avLst/>
          </a:prstGeom>
        </p:spPr>
      </p:pic>
    </p:spTree>
    <p:extLst>
      <p:ext uri="{BB962C8B-B14F-4D97-AF65-F5344CB8AC3E}">
        <p14:creationId xmlns:p14="http://schemas.microsoft.com/office/powerpoint/2010/main" val="2680449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_HEADLINE + INFO">
    <p:bg>
      <p:bgPr>
        <a:solidFill>
          <a:schemeClr val="accent1"/>
        </a:solidFill>
        <a:effectLst/>
      </p:bgPr>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FEC5145A-58E9-8C60-E7E2-C37B7F7E8F1F}"/>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8" name="Title 8">
            <a:extLst>
              <a:ext uri="{FF2B5EF4-FFF2-40B4-BE49-F238E27FC236}">
                <a16:creationId xmlns:a16="http://schemas.microsoft.com/office/drawing/2014/main" id="{C00E8F05-6A7F-EF42-1BFB-0959AE703348}"/>
              </a:ext>
            </a:extLst>
          </p:cNvPr>
          <p:cNvSpPr>
            <a:spLocks noGrp="1"/>
          </p:cNvSpPr>
          <p:nvPr>
            <p:ph type="title" hasCustomPrompt="1"/>
          </p:nvPr>
        </p:nvSpPr>
        <p:spPr>
          <a:xfrm>
            <a:off x="1053262" y="2718600"/>
            <a:ext cx="10085475" cy="919670"/>
          </a:xfrm>
          <a:prstGeom prst="rect">
            <a:avLst/>
          </a:prstGeom>
        </p:spPr>
        <p:txBody>
          <a:bodyPr/>
          <a:lstStyle>
            <a:lvl1pPr algn="l">
              <a:defRPr sz="3600" b="1" cap="all" baseline="0">
                <a:solidFill>
                  <a:schemeClr val="bg1"/>
                </a:solidFill>
              </a:defRPr>
            </a:lvl1pPr>
          </a:lstStyle>
          <a:p>
            <a:r>
              <a:rPr lang="en-US" dirty="0"/>
              <a:t>HEADING</a:t>
            </a:r>
            <a:endParaRPr lang="sv-FI" dirty="0"/>
          </a:p>
        </p:txBody>
      </p:sp>
      <p:sp>
        <p:nvSpPr>
          <p:cNvPr id="9" name="Subtitle 2">
            <a:extLst>
              <a:ext uri="{FF2B5EF4-FFF2-40B4-BE49-F238E27FC236}">
                <a16:creationId xmlns:a16="http://schemas.microsoft.com/office/drawing/2014/main" id="{7B8E3BAD-21C3-E829-6127-30246CF79CDD}"/>
              </a:ext>
            </a:extLst>
          </p:cNvPr>
          <p:cNvSpPr>
            <a:spLocks noGrp="1"/>
          </p:cNvSpPr>
          <p:nvPr>
            <p:ph type="subTitle" idx="1" hasCustomPrompt="1"/>
          </p:nvPr>
        </p:nvSpPr>
        <p:spPr>
          <a:xfrm>
            <a:off x="1053262" y="3638270"/>
            <a:ext cx="10085475" cy="1043458"/>
          </a:xfrm>
          <a:prstGeom prst="rect">
            <a:avLst/>
          </a:prstGeo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or </a:t>
            </a:r>
            <a:r>
              <a:rPr lang="sv-SE" dirty="0" err="1"/>
              <a:t>subheading</a:t>
            </a:r>
            <a:r>
              <a:rPr lang="sv-SE" dirty="0"/>
              <a:t> + date</a:t>
            </a:r>
          </a:p>
        </p:txBody>
      </p:sp>
    </p:spTree>
    <p:extLst>
      <p:ext uri="{BB962C8B-B14F-4D97-AF65-F5344CB8AC3E}">
        <p14:creationId xmlns:p14="http://schemas.microsoft.com/office/powerpoint/2010/main" val="1607825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accent2"/>
        </a:solidFill>
        <a:effectLst/>
      </p:bgPr>
    </p:bg>
    <p:spTree>
      <p:nvGrpSpPr>
        <p:cNvPr id="1" name=""/>
        <p:cNvGrpSpPr/>
        <p:nvPr/>
      </p:nvGrpSpPr>
      <p:grpSpPr>
        <a:xfrm>
          <a:off x="0" y="0"/>
          <a:ext cx="0" cy="0"/>
          <a:chOff x="0" y="0"/>
          <a:chExt cx="0" cy="0"/>
        </a:xfrm>
      </p:grpSpPr>
      <p:pic>
        <p:nvPicPr>
          <p:cNvPr id="4" name="Picture 3" descr="A white outline of a person's head with a sword and a snake&#10;&#10;Description automatically generated">
            <a:extLst>
              <a:ext uri="{FF2B5EF4-FFF2-40B4-BE49-F238E27FC236}">
                <a16:creationId xmlns:a16="http://schemas.microsoft.com/office/drawing/2014/main" id="{68858EE5-B2E6-6BB6-D227-A55435A2F868}"/>
              </a:ext>
            </a:extLst>
          </p:cNvPr>
          <p:cNvPicPr/>
          <p:nvPr userDrawn="1"/>
        </p:nvPicPr>
        <p:blipFill>
          <a:blip r:embed="rId2" cstate="screen">
            <a:extLst>
              <a:ext uri="{28A0092B-C50C-407E-A947-70E740481C1C}">
                <a14:useLocalDpi xmlns:a14="http://schemas.microsoft.com/office/drawing/2010/main" val="0"/>
              </a:ext>
            </a:extLst>
          </a:blip>
          <a:stretch>
            <a:fillRect/>
          </a:stretch>
        </p:blipFill>
        <p:spPr>
          <a:xfrm>
            <a:off x="4642864" y="2164405"/>
            <a:ext cx="2906272" cy="2906272"/>
          </a:xfrm>
          <a:prstGeom prst="rect">
            <a:avLst/>
          </a:prstGeom>
        </p:spPr>
      </p:pic>
      <p:pic>
        <p:nvPicPr>
          <p:cNvPr id="5" name="Picture 4" descr="A black and white logo&#10;&#10;Description automatically generated">
            <a:extLst>
              <a:ext uri="{FF2B5EF4-FFF2-40B4-BE49-F238E27FC236}">
                <a16:creationId xmlns:a16="http://schemas.microsoft.com/office/drawing/2014/main" id="{325B08DE-43A0-D45A-B922-85E3F6B57DD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704406" y="6386389"/>
            <a:ext cx="895927" cy="305237"/>
          </a:xfrm>
          <a:prstGeom prst="rect">
            <a:avLst/>
          </a:prstGeom>
        </p:spPr>
      </p:pic>
      <p:pic>
        <p:nvPicPr>
          <p:cNvPr id="6" name="Picture 5" descr="A black and white logo&#10;&#10;Description automatically generated">
            <a:extLst>
              <a:ext uri="{FF2B5EF4-FFF2-40B4-BE49-F238E27FC236}">
                <a16:creationId xmlns:a16="http://schemas.microsoft.com/office/drawing/2014/main" id="{B912F814-8F85-0E9D-8A71-0EC5104E1C62}"/>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868816" y="6428823"/>
            <a:ext cx="895927" cy="262805"/>
          </a:xfrm>
          <a:prstGeom prst="rect">
            <a:avLst/>
          </a:prstGeom>
        </p:spPr>
      </p:pic>
      <p:pic>
        <p:nvPicPr>
          <p:cNvPr id="7" name="Picture 6" descr="A white text with circles and dots on a black background&#10;&#10;Description automatically generated">
            <a:extLst>
              <a:ext uri="{FF2B5EF4-FFF2-40B4-BE49-F238E27FC236}">
                <a16:creationId xmlns:a16="http://schemas.microsoft.com/office/drawing/2014/main" id="{618FBF91-72EF-E7D1-2FD3-6056AD1AE2F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659375" y="6310665"/>
            <a:ext cx="617774" cy="380961"/>
          </a:xfrm>
          <a:prstGeom prst="rect">
            <a:avLst/>
          </a:prstGeom>
        </p:spPr>
      </p:pic>
    </p:spTree>
    <p:extLst>
      <p:ext uri="{BB962C8B-B14F-4D97-AF65-F5344CB8AC3E}">
        <p14:creationId xmlns:p14="http://schemas.microsoft.com/office/powerpoint/2010/main" val="265112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_HEADLINE + INFO">
    <p:bg>
      <p:bgPr>
        <a:solidFill>
          <a:schemeClr val="accent2"/>
        </a:solidFill>
        <a:effectLst/>
      </p:bgPr>
    </p:bg>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4B87A45-78C6-16ED-4BEA-08E0802415DA}"/>
              </a:ext>
            </a:extLst>
          </p:cNvPr>
          <p:cNvSpPr>
            <a:spLocks noGrp="1"/>
          </p:cNvSpPr>
          <p:nvPr>
            <p:ph type="body" sz="quarter" idx="11" hasCustomPrompt="1"/>
          </p:nvPr>
        </p:nvSpPr>
        <p:spPr>
          <a:xfrm>
            <a:off x="11228541" y="0"/>
            <a:ext cx="963460" cy="963460"/>
          </a:xfrm>
          <a:prstGeom prst="rect">
            <a:avLst/>
          </a:prstGeom>
          <a:blipFill dpi="0" rotWithShape="1">
            <a:blip r:embed="rId2" cstate="screen">
              <a:extLst>
                <a:ext uri="{28A0092B-C50C-407E-A947-70E740481C1C}">
                  <a14:useLocalDpi xmlns:a14="http://schemas.microsoft.com/office/drawing/2010/main" val="0"/>
                </a:ext>
              </a:extLst>
            </a:blip>
            <a:srcRect/>
            <a:stretch>
              <a:fillRect/>
            </a:stretch>
          </a:blipFill>
        </p:spPr>
        <p:txBody>
          <a:bodyPr/>
          <a:lstStyle>
            <a:lvl1pPr>
              <a:defRPr>
                <a:noFill/>
              </a:defRPr>
            </a:lvl1pPr>
          </a:lstStyle>
          <a:p>
            <a:pPr lvl="0"/>
            <a:r>
              <a:rPr lang="en-US" dirty="0"/>
              <a:t> </a:t>
            </a:r>
            <a:endParaRPr lang="sv-FI" dirty="0"/>
          </a:p>
        </p:txBody>
      </p:sp>
      <p:sp>
        <p:nvSpPr>
          <p:cNvPr id="8" name="Title 8">
            <a:extLst>
              <a:ext uri="{FF2B5EF4-FFF2-40B4-BE49-F238E27FC236}">
                <a16:creationId xmlns:a16="http://schemas.microsoft.com/office/drawing/2014/main" id="{38816B14-06A0-9BEF-6D90-62CB80665242}"/>
              </a:ext>
            </a:extLst>
          </p:cNvPr>
          <p:cNvSpPr>
            <a:spLocks noGrp="1"/>
          </p:cNvSpPr>
          <p:nvPr>
            <p:ph type="title" hasCustomPrompt="1"/>
          </p:nvPr>
        </p:nvSpPr>
        <p:spPr>
          <a:xfrm>
            <a:off x="1053262" y="2718600"/>
            <a:ext cx="10085475" cy="919670"/>
          </a:xfrm>
          <a:prstGeom prst="rect">
            <a:avLst/>
          </a:prstGeom>
        </p:spPr>
        <p:txBody>
          <a:bodyPr/>
          <a:lstStyle>
            <a:lvl1pPr algn="l">
              <a:defRPr sz="3600" b="1" cap="all" baseline="0">
                <a:solidFill>
                  <a:schemeClr val="bg1"/>
                </a:solidFill>
              </a:defRPr>
            </a:lvl1pPr>
          </a:lstStyle>
          <a:p>
            <a:r>
              <a:rPr lang="en-US" dirty="0"/>
              <a:t>HEADING</a:t>
            </a:r>
            <a:endParaRPr lang="sv-FI" dirty="0"/>
          </a:p>
        </p:txBody>
      </p:sp>
      <p:sp>
        <p:nvSpPr>
          <p:cNvPr id="9" name="Subtitle 2">
            <a:extLst>
              <a:ext uri="{FF2B5EF4-FFF2-40B4-BE49-F238E27FC236}">
                <a16:creationId xmlns:a16="http://schemas.microsoft.com/office/drawing/2014/main" id="{1DDE175F-19FA-CD67-4A03-6B9BB135D270}"/>
              </a:ext>
            </a:extLst>
          </p:cNvPr>
          <p:cNvSpPr>
            <a:spLocks noGrp="1"/>
          </p:cNvSpPr>
          <p:nvPr>
            <p:ph type="subTitle" idx="1" hasCustomPrompt="1"/>
          </p:nvPr>
        </p:nvSpPr>
        <p:spPr>
          <a:xfrm>
            <a:off x="1053262" y="3638270"/>
            <a:ext cx="10085475" cy="1043458"/>
          </a:xfrm>
          <a:prstGeom prst="rect">
            <a:avLst/>
          </a:prstGeo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or </a:t>
            </a:r>
            <a:r>
              <a:rPr lang="sv-SE" dirty="0" err="1"/>
              <a:t>subheading</a:t>
            </a:r>
            <a:r>
              <a:rPr lang="sv-SE" dirty="0"/>
              <a:t> + date</a:t>
            </a:r>
          </a:p>
        </p:txBody>
      </p:sp>
    </p:spTree>
    <p:extLst>
      <p:ext uri="{BB962C8B-B14F-4D97-AF65-F5344CB8AC3E}">
        <p14:creationId xmlns:p14="http://schemas.microsoft.com/office/powerpoint/2010/main" val="403500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TORIUM">
    <p:spTree>
      <p:nvGrpSpPr>
        <p:cNvPr id="1" name=""/>
        <p:cNvGrpSpPr/>
        <p:nvPr/>
      </p:nvGrpSpPr>
      <p:grpSpPr>
        <a:xfrm>
          <a:off x="0" y="0"/>
          <a:ext cx="0" cy="0"/>
          <a:chOff x="0" y="0"/>
          <a:chExt cx="0" cy="0"/>
        </a:xfrm>
      </p:grpSpPr>
      <p:pic>
        <p:nvPicPr>
          <p:cNvPr id="3" name="Picture 2" descr="A room with rows of chairs&#10;&#10;Description automatically generated">
            <a:extLst>
              <a:ext uri="{FF2B5EF4-FFF2-40B4-BE49-F238E27FC236}">
                <a16:creationId xmlns:a16="http://schemas.microsoft.com/office/drawing/2014/main" id="{00E43F64-276A-D721-FB8A-061E6BD1CF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white outline of a person's head with a sword and a snake&#10;&#10;Description automatically generated">
            <a:extLst>
              <a:ext uri="{FF2B5EF4-FFF2-40B4-BE49-F238E27FC236}">
                <a16:creationId xmlns:a16="http://schemas.microsoft.com/office/drawing/2014/main" id="{89FDB5C0-A2BA-9566-0ED6-CAAFECDA31FC}"/>
              </a:ext>
            </a:extLst>
          </p:cNvPr>
          <p:cNvPicPr/>
          <p:nvPr userDrawn="1"/>
        </p:nvPicPr>
        <p:blipFill>
          <a:blip r:embed="rId3" cstate="screen">
            <a:extLst>
              <a:ext uri="{28A0092B-C50C-407E-A947-70E740481C1C}">
                <a14:useLocalDpi xmlns:a14="http://schemas.microsoft.com/office/drawing/2010/main" val="0"/>
              </a:ext>
            </a:extLst>
          </a:blip>
          <a:stretch>
            <a:fillRect/>
          </a:stretch>
        </p:blipFill>
        <p:spPr>
          <a:xfrm>
            <a:off x="4642864" y="2164405"/>
            <a:ext cx="2906272" cy="2906272"/>
          </a:xfrm>
          <a:prstGeom prst="rect">
            <a:avLst/>
          </a:prstGeom>
        </p:spPr>
      </p:pic>
      <p:pic>
        <p:nvPicPr>
          <p:cNvPr id="9" name="Picture 8" descr="A black and white logo&#10;&#10;Description automatically generated">
            <a:extLst>
              <a:ext uri="{FF2B5EF4-FFF2-40B4-BE49-F238E27FC236}">
                <a16:creationId xmlns:a16="http://schemas.microsoft.com/office/drawing/2014/main" id="{37580ADA-2372-AFDC-6637-622FD53E9B42}"/>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704406" y="6386389"/>
            <a:ext cx="895927" cy="305237"/>
          </a:xfrm>
          <a:prstGeom prst="rect">
            <a:avLst/>
          </a:prstGeom>
        </p:spPr>
      </p:pic>
      <p:pic>
        <p:nvPicPr>
          <p:cNvPr id="10" name="Picture 9" descr="A black and white logo&#10;&#10;Description automatically generated">
            <a:extLst>
              <a:ext uri="{FF2B5EF4-FFF2-40B4-BE49-F238E27FC236}">
                <a16:creationId xmlns:a16="http://schemas.microsoft.com/office/drawing/2014/main" id="{F0102E14-7786-B671-7099-017896D5790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868816" y="6428823"/>
            <a:ext cx="895927" cy="262805"/>
          </a:xfrm>
          <a:prstGeom prst="rect">
            <a:avLst/>
          </a:prstGeom>
        </p:spPr>
      </p:pic>
      <p:pic>
        <p:nvPicPr>
          <p:cNvPr id="11" name="Picture 10" descr="A white text with circles and dots on a black background&#10;&#10;Description automatically generated">
            <a:extLst>
              <a:ext uri="{FF2B5EF4-FFF2-40B4-BE49-F238E27FC236}">
                <a16:creationId xmlns:a16="http://schemas.microsoft.com/office/drawing/2014/main" id="{ACAEB532-F17A-F2EE-9BF4-EAAAE3AFBCA8}"/>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8659375" y="6310665"/>
            <a:ext cx="617774" cy="380961"/>
          </a:xfrm>
          <a:prstGeom prst="rect">
            <a:avLst/>
          </a:prstGeom>
        </p:spPr>
      </p:pic>
    </p:spTree>
    <p:extLst>
      <p:ext uri="{BB962C8B-B14F-4D97-AF65-F5344CB8AC3E}">
        <p14:creationId xmlns:p14="http://schemas.microsoft.com/office/powerpoint/2010/main" val="222568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YER">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6F105F04-A3BD-C41D-718D-F76D841CB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98680" cy="6918008"/>
          </a:xfrm>
          <a:prstGeom prst="rect">
            <a:avLst/>
          </a:prstGeom>
        </p:spPr>
      </p:pic>
      <p:pic>
        <p:nvPicPr>
          <p:cNvPr id="9" name="Picture 8" descr="A white outline of a person's head with a sword and a snake&#10;&#10;Description automatically generated">
            <a:extLst>
              <a:ext uri="{FF2B5EF4-FFF2-40B4-BE49-F238E27FC236}">
                <a16:creationId xmlns:a16="http://schemas.microsoft.com/office/drawing/2014/main" id="{40BFFBDE-41DD-4F48-9286-13D5000B1C2D}"/>
              </a:ext>
            </a:extLst>
          </p:cNvPr>
          <p:cNvPicPr/>
          <p:nvPr userDrawn="1"/>
        </p:nvPicPr>
        <p:blipFill>
          <a:blip r:embed="rId3" cstate="screen">
            <a:extLst>
              <a:ext uri="{28A0092B-C50C-407E-A947-70E740481C1C}">
                <a14:useLocalDpi xmlns:a14="http://schemas.microsoft.com/office/drawing/2010/main" val="0"/>
              </a:ext>
            </a:extLst>
          </a:blip>
          <a:stretch>
            <a:fillRect/>
          </a:stretch>
        </p:blipFill>
        <p:spPr>
          <a:xfrm>
            <a:off x="4642864" y="2164405"/>
            <a:ext cx="2906272" cy="2906272"/>
          </a:xfrm>
          <a:prstGeom prst="rect">
            <a:avLst/>
          </a:prstGeom>
        </p:spPr>
      </p:pic>
      <p:pic>
        <p:nvPicPr>
          <p:cNvPr id="10" name="Picture 9" descr="A black and white logo&#10;&#10;Description automatically generated">
            <a:extLst>
              <a:ext uri="{FF2B5EF4-FFF2-40B4-BE49-F238E27FC236}">
                <a16:creationId xmlns:a16="http://schemas.microsoft.com/office/drawing/2014/main" id="{10A043E4-10B4-F839-8119-263E9F28609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704406" y="6386389"/>
            <a:ext cx="895927" cy="305237"/>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A2AF74B5-6C82-8913-678D-55617E0B5CCB}"/>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868816" y="6428823"/>
            <a:ext cx="895927" cy="262805"/>
          </a:xfrm>
          <a:prstGeom prst="rect">
            <a:avLst/>
          </a:prstGeom>
        </p:spPr>
      </p:pic>
      <p:pic>
        <p:nvPicPr>
          <p:cNvPr id="12" name="Picture 11" descr="A white text with circles and dots on a black background&#10;&#10;Description automatically generated">
            <a:extLst>
              <a:ext uri="{FF2B5EF4-FFF2-40B4-BE49-F238E27FC236}">
                <a16:creationId xmlns:a16="http://schemas.microsoft.com/office/drawing/2014/main" id="{87A9C235-9BE8-06F9-1616-ECB79A4C528F}"/>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8659375" y="6310665"/>
            <a:ext cx="617774" cy="380961"/>
          </a:xfrm>
          <a:prstGeom prst="rect">
            <a:avLst/>
          </a:prstGeom>
        </p:spPr>
      </p:pic>
    </p:spTree>
    <p:extLst>
      <p:ext uri="{BB962C8B-B14F-4D97-AF65-F5344CB8AC3E}">
        <p14:creationId xmlns:p14="http://schemas.microsoft.com/office/powerpoint/2010/main" val="2306859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4.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theme" Target="../theme/theme3.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54928"/>
      </p:ext>
    </p:extLst>
  </p:cSld>
  <p:clrMap bg1="lt1" tx1="dk1" bg2="lt2" tx2="dk2" accent1="accent1" accent2="accent2" accent3="accent3" accent4="accent4" accent5="accent5" accent6="accent6" hlink="hlink" folHlink="folHlink"/>
  <p:sldLayoutIdLst>
    <p:sldLayoutId id="2147483661" r:id="rId1"/>
    <p:sldLayoutId id="2147483710" r:id="rId2"/>
    <p:sldLayoutId id="2147483711" r:id="rId3"/>
    <p:sldLayoutId id="2147483664" r:id="rId4"/>
    <p:sldLayoutId id="2147483712" r:id="rId5"/>
    <p:sldLayoutId id="2147483666" r:id="rId6"/>
    <p:sldLayoutId id="2147483713" r:id="rId7"/>
    <p:sldLayoutId id="2147483650" r:id="rId8"/>
    <p:sldLayoutId id="2147483700" r:id="rId9"/>
    <p:sldLayoutId id="2147483692" r:id="rId10"/>
    <p:sldLayoutId id="2147483703" r:id="rId11"/>
    <p:sldLayoutId id="2147483667" r:id="rId12"/>
    <p:sldLayoutId id="2147483709" r:id="rId13"/>
    <p:sldLayoutId id="2147483714" r:id="rId14"/>
    <p:sldLayoutId id="2147483730" r:id="rId15"/>
    <p:sldLayoutId id="2147483732" r:id="rId16"/>
    <p:sldLayoutId id="214748373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1BE80AED-A296-CD9E-2B10-745565F2659A}"/>
              </a:ext>
            </a:extLst>
          </p:cNvPr>
          <p:cNvPicPr/>
          <p:nvPr userDrawn="1"/>
        </p:nvPicPr>
        <p:blipFill>
          <a:blip r:embed="rId18" cstate="screen">
            <a:extLst>
              <a:ext uri="{28A0092B-C50C-407E-A947-70E740481C1C}">
                <a14:useLocalDpi xmlns:a14="http://schemas.microsoft.com/office/drawing/2010/main" val="0"/>
              </a:ext>
            </a:extLst>
          </a:blip>
          <a:stretch>
            <a:fillRect/>
          </a:stretch>
        </p:blipFill>
        <p:spPr>
          <a:xfrm>
            <a:off x="11228540" y="0"/>
            <a:ext cx="963460" cy="963460"/>
          </a:xfrm>
          <a:prstGeom prst="rect">
            <a:avLst/>
          </a:prstGeom>
        </p:spPr>
      </p:pic>
    </p:spTree>
    <p:extLst>
      <p:ext uri="{BB962C8B-B14F-4D97-AF65-F5344CB8AC3E}">
        <p14:creationId xmlns:p14="http://schemas.microsoft.com/office/powerpoint/2010/main" val="2775477654"/>
      </p:ext>
    </p:extLst>
  </p:cSld>
  <p:clrMap bg1="lt1" tx1="dk1" bg2="lt2" tx2="dk2" accent1="accent1" accent2="accent2" accent3="accent3" accent4="accent4" accent5="accent5" accent6="accent6" hlink="hlink" folHlink="folHlink"/>
  <p:sldLayoutIdLst>
    <p:sldLayoutId id="2147483674" r:id="rId1"/>
    <p:sldLayoutId id="2147483725" r:id="rId2"/>
    <p:sldLayoutId id="2147483720" r:id="rId3"/>
    <p:sldLayoutId id="2147483726" r:id="rId4"/>
    <p:sldLayoutId id="2147483675" r:id="rId5"/>
    <p:sldLayoutId id="2147483721" r:id="rId6"/>
    <p:sldLayoutId id="2147483691" r:id="rId7"/>
    <p:sldLayoutId id="2147483722" r:id="rId8"/>
    <p:sldLayoutId id="2147483717" r:id="rId9"/>
    <p:sldLayoutId id="2147483718" r:id="rId10"/>
    <p:sldLayoutId id="2147483676" r:id="rId11"/>
    <p:sldLayoutId id="2147483723" r:id="rId12"/>
    <p:sldLayoutId id="2147483677" r:id="rId13"/>
    <p:sldLayoutId id="2147483724" r:id="rId14"/>
    <p:sldLayoutId id="2147483734" r:id="rId15"/>
    <p:sldLayoutId id="214748373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213C105E-655D-7A9F-BED7-3B031F7F9798}"/>
              </a:ext>
            </a:extLst>
          </p:cNvPr>
          <p:cNvPicPr/>
          <p:nvPr userDrawn="1"/>
        </p:nvPicPr>
        <p:blipFill>
          <a:blip r:embed="rId6" cstate="screen">
            <a:extLst>
              <a:ext uri="{28A0092B-C50C-407E-A947-70E740481C1C}">
                <a14:useLocalDpi xmlns:a14="http://schemas.microsoft.com/office/drawing/2010/main" val="0"/>
              </a:ext>
            </a:extLst>
          </a:blip>
          <a:stretch>
            <a:fillRect/>
          </a:stretch>
        </p:blipFill>
        <p:spPr>
          <a:xfrm>
            <a:off x="11228540" y="0"/>
            <a:ext cx="963460" cy="963460"/>
          </a:xfrm>
          <a:prstGeom prst="rect">
            <a:avLst/>
          </a:prstGeom>
        </p:spPr>
      </p:pic>
    </p:spTree>
    <p:extLst>
      <p:ext uri="{BB962C8B-B14F-4D97-AF65-F5344CB8AC3E}">
        <p14:creationId xmlns:p14="http://schemas.microsoft.com/office/powerpoint/2010/main" val="488801582"/>
      </p:ext>
    </p:extLst>
  </p:cSld>
  <p:clrMap bg1="lt1" tx1="dk1" bg2="lt2" tx2="dk2" accent1="accent1" accent2="accent2" accent3="accent3" accent4="accent4" accent5="accent5" accent6="accent6" hlink="hlink" folHlink="folHlink"/>
  <p:sldLayoutIdLst>
    <p:sldLayoutId id="2147483719" r:id="rId1"/>
    <p:sldLayoutId id="2147483702" r:id="rId2"/>
    <p:sldLayoutId id="2147483715" r:id="rId3"/>
    <p:sldLayoutId id="214748371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59DB0A-B03B-AF02-E0D8-721344C0ADBB}"/>
              </a:ext>
            </a:extLst>
          </p:cNvPr>
          <p:cNvSpPr>
            <a:spLocks noGrp="1"/>
          </p:cNvSpPr>
          <p:nvPr>
            <p:ph type="body" sz="quarter" idx="11"/>
          </p:nvPr>
        </p:nvSpPr>
        <p:spPr/>
        <p:txBody>
          <a:bodyPr/>
          <a:lstStyle/>
          <a:p>
            <a:endParaRPr lang="sv-FI"/>
          </a:p>
        </p:txBody>
      </p:sp>
      <p:sp>
        <p:nvSpPr>
          <p:cNvPr id="3" name="Title 2">
            <a:extLst>
              <a:ext uri="{FF2B5EF4-FFF2-40B4-BE49-F238E27FC236}">
                <a16:creationId xmlns:a16="http://schemas.microsoft.com/office/drawing/2014/main" id="{275A614A-5558-2439-2C17-58EBE0157584}"/>
              </a:ext>
            </a:extLst>
          </p:cNvPr>
          <p:cNvSpPr>
            <a:spLocks noGrp="1"/>
          </p:cNvSpPr>
          <p:nvPr>
            <p:ph type="title"/>
          </p:nvPr>
        </p:nvSpPr>
        <p:spPr>
          <a:xfrm>
            <a:off x="1053262" y="2499236"/>
            <a:ext cx="10085475" cy="919670"/>
          </a:xfrm>
        </p:spPr>
        <p:txBody>
          <a:bodyPr/>
          <a:lstStyle/>
          <a:p>
            <a:r>
              <a:rPr lang="sv-SE" dirty="0" err="1"/>
              <a:t>HANKEN’s</a:t>
            </a:r>
            <a:r>
              <a:rPr lang="sv-SE" dirty="0"/>
              <a:t> </a:t>
            </a:r>
            <a:r>
              <a:rPr lang="sv-SE" dirty="0" err="1"/>
              <a:t>programmes</a:t>
            </a:r>
            <a:r>
              <a:rPr lang="sv-SE" dirty="0"/>
              <a:t> in </a:t>
            </a:r>
            <a:r>
              <a:rPr lang="sv-SE" dirty="0" err="1"/>
              <a:t>english</a:t>
            </a:r>
            <a:endParaRPr lang="sv-FI" dirty="0"/>
          </a:p>
        </p:txBody>
      </p:sp>
      <p:sp>
        <p:nvSpPr>
          <p:cNvPr id="4" name="Subtitle 3">
            <a:extLst>
              <a:ext uri="{FF2B5EF4-FFF2-40B4-BE49-F238E27FC236}">
                <a16:creationId xmlns:a16="http://schemas.microsoft.com/office/drawing/2014/main" id="{604F949D-06B8-4117-7F6C-8D117288777B}"/>
              </a:ext>
            </a:extLst>
          </p:cNvPr>
          <p:cNvSpPr>
            <a:spLocks noGrp="1"/>
          </p:cNvSpPr>
          <p:nvPr>
            <p:ph type="subTitle" idx="1"/>
          </p:nvPr>
        </p:nvSpPr>
        <p:spPr>
          <a:xfrm>
            <a:off x="1053262" y="3749106"/>
            <a:ext cx="10085475" cy="1043458"/>
          </a:xfrm>
        </p:spPr>
        <p:txBody>
          <a:bodyPr/>
          <a:lstStyle/>
          <a:p>
            <a:r>
              <a:rPr lang="sv-SE" dirty="0" err="1"/>
              <a:t>Name</a:t>
            </a:r>
            <a:endParaRPr lang="sv-SE" dirty="0"/>
          </a:p>
          <a:p>
            <a:r>
              <a:rPr lang="sv-SE" dirty="0"/>
              <a:t>Date</a:t>
            </a:r>
            <a:endParaRPr lang="sv-FI" dirty="0"/>
          </a:p>
        </p:txBody>
      </p:sp>
    </p:spTree>
    <p:extLst>
      <p:ext uri="{BB962C8B-B14F-4D97-AF65-F5344CB8AC3E}">
        <p14:creationId xmlns:p14="http://schemas.microsoft.com/office/powerpoint/2010/main" val="1931393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glass door&#10;&#10;AI-generated content may be incorrect.">
            <a:extLst>
              <a:ext uri="{FF2B5EF4-FFF2-40B4-BE49-F238E27FC236}">
                <a16:creationId xmlns:a16="http://schemas.microsoft.com/office/drawing/2014/main" id="{0BC20182-BA6A-8632-824B-80FE4DDF0005}"/>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7FAA2B9C-333A-FF09-B0AE-648CC723B7A8}"/>
              </a:ext>
            </a:extLst>
          </p:cNvPr>
          <p:cNvSpPr>
            <a:spLocks noGrp="1"/>
          </p:cNvSpPr>
          <p:nvPr>
            <p:ph type="title"/>
          </p:nvPr>
        </p:nvSpPr>
        <p:spPr/>
        <p:txBody>
          <a:bodyPr/>
          <a:lstStyle/>
          <a:p>
            <a:r>
              <a:rPr lang="sv-FI" dirty="0"/>
              <a:t>SELECTED RECENT ACHIEVEMENTS</a:t>
            </a:r>
          </a:p>
        </p:txBody>
      </p:sp>
      <p:sp>
        <p:nvSpPr>
          <p:cNvPr id="4" name="Text Placeholder 3">
            <a:extLst>
              <a:ext uri="{FF2B5EF4-FFF2-40B4-BE49-F238E27FC236}">
                <a16:creationId xmlns:a16="http://schemas.microsoft.com/office/drawing/2014/main" id="{C2BB5478-042E-C44B-EEE8-35AABEC6241F}"/>
              </a:ext>
            </a:extLst>
          </p:cNvPr>
          <p:cNvSpPr>
            <a:spLocks noGrp="1"/>
          </p:cNvSpPr>
          <p:nvPr>
            <p:ph type="body" sz="quarter" idx="11"/>
          </p:nvPr>
        </p:nvSpPr>
        <p:spPr/>
        <p:txBody>
          <a:bodyPr/>
          <a:lstStyle/>
          <a:p>
            <a:endParaRPr lang="sv-FI"/>
          </a:p>
        </p:txBody>
      </p:sp>
      <p:sp>
        <p:nvSpPr>
          <p:cNvPr id="5" name="Text Placeholder 4">
            <a:extLst>
              <a:ext uri="{FF2B5EF4-FFF2-40B4-BE49-F238E27FC236}">
                <a16:creationId xmlns:a16="http://schemas.microsoft.com/office/drawing/2014/main" id="{B0C6F4CB-F334-9D6F-940C-AC9506B11932}"/>
              </a:ext>
            </a:extLst>
          </p:cNvPr>
          <p:cNvSpPr>
            <a:spLocks noGrp="1"/>
          </p:cNvSpPr>
          <p:nvPr>
            <p:ph type="body" sz="quarter" idx="13"/>
          </p:nvPr>
        </p:nvSpPr>
        <p:spPr/>
        <p:txBody>
          <a:bodyPr/>
          <a:lstStyle/>
          <a:p>
            <a:endParaRPr lang="sv-FI"/>
          </a:p>
        </p:txBody>
      </p:sp>
      <p:sp>
        <p:nvSpPr>
          <p:cNvPr id="6" name="Subtitle 5">
            <a:extLst>
              <a:ext uri="{FF2B5EF4-FFF2-40B4-BE49-F238E27FC236}">
                <a16:creationId xmlns:a16="http://schemas.microsoft.com/office/drawing/2014/main" id="{1C9F3F10-76D0-B0B2-704F-7EA54DE77B63}"/>
              </a:ext>
            </a:extLst>
          </p:cNvPr>
          <p:cNvSpPr>
            <a:spLocks noGrp="1"/>
          </p:cNvSpPr>
          <p:nvPr>
            <p:ph type="subTitle" idx="1"/>
          </p:nvPr>
        </p:nvSpPr>
        <p:spPr>
          <a:xfrm>
            <a:off x="1268325" y="1935126"/>
            <a:ext cx="5866122" cy="4621122"/>
          </a:xfrm>
        </p:spPr>
        <p:txBody>
          <a:bodyPr/>
          <a:lstStyle/>
          <a:p>
            <a:pPr>
              <a:spcBef>
                <a:spcPts val="0"/>
              </a:spcBef>
            </a:pPr>
            <a:r>
              <a:rPr lang="en-GB" b="1" dirty="0"/>
              <a:t>Global rankings (2025)</a:t>
            </a:r>
          </a:p>
          <a:p>
            <a:pPr marL="415925" lvl="1" indent="-285750">
              <a:spcBef>
                <a:spcPts val="0"/>
              </a:spcBef>
              <a:spcAft>
                <a:spcPts val="0"/>
              </a:spcAft>
              <a:buClrTx/>
            </a:pPr>
            <a:r>
              <a:rPr lang="en-GB" dirty="0"/>
              <a:t>Financial Times, Masters in Management: #60 globally, #3 in the Nordic countries</a:t>
            </a:r>
          </a:p>
          <a:p>
            <a:pPr>
              <a:spcBef>
                <a:spcPts val="0"/>
              </a:spcBef>
            </a:pPr>
            <a:endParaRPr lang="en-GB" b="1" dirty="0"/>
          </a:p>
          <a:p>
            <a:pPr>
              <a:spcBef>
                <a:spcPts val="0"/>
              </a:spcBef>
            </a:pPr>
            <a:r>
              <a:rPr lang="en-GB" b="1" dirty="0"/>
              <a:t>Education</a:t>
            </a:r>
          </a:p>
          <a:p>
            <a:pPr marL="415925" lvl="1" indent="-285750">
              <a:spcBef>
                <a:spcPts val="0"/>
              </a:spcBef>
              <a:spcAft>
                <a:spcPts val="0"/>
              </a:spcAft>
              <a:buClrTx/>
            </a:pPr>
            <a:r>
              <a:rPr lang="en-GB" dirty="0"/>
              <a:t>Record number of applications (all levels) in 2024</a:t>
            </a:r>
          </a:p>
          <a:p>
            <a:pPr marL="415925" lvl="1" indent="-285750">
              <a:spcBef>
                <a:spcPts val="0"/>
              </a:spcBef>
              <a:spcAft>
                <a:spcPts val="0"/>
              </a:spcAft>
              <a:buClrTx/>
            </a:pPr>
            <a:r>
              <a:rPr lang="en-GB" dirty="0"/>
              <a:t>Hanken has the most popular English speaking Bachelor in Business program in Finland (applications 2025)</a:t>
            </a:r>
          </a:p>
          <a:p>
            <a:pPr marL="415925" lvl="1" indent="-285750">
              <a:spcBef>
                <a:spcPts val="0"/>
              </a:spcBef>
              <a:spcAft>
                <a:spcPts val="0"/>
              </a:spcAft>
              <a:buClrTx/>
            </a:pPr>
            <a:r>
              <a:rPr lang="en-GB" dirty="0"/>
              <a:t>Hanken #1 among universities in Finland in terms of graduates’ satisfaction with their MSc studies (2023)</a:t>
            </a:r>
          </a:p>
          <a:p>
            <a:pPr lvl="1">
              <a:spcBef>
                <a:spcPts val="0"/>
              </a:spcBef>
              <a:spcAft>
                <a:spcPts val="0"/>
              </a:spcAft>
              <a:buClrTx/>
            </a:pPr>
            <a:endParaRPr lang="en-GB" dirty="0"/>
          </a:p>
          <a:p>
            <a:pPr>
              <a:spcBef>
                <a:spcPts val="0"/>
              </a:spcBef>
            </a:pPr>
            <a:r>
              <a:rPr lang="en-GB" b="1" dirty="0"/>
              <a:t>Research</a:t>
            </a:r>
          </a:p>
          <a:p>
            <a:pPr marL="415925" lvl="1" indent="-285750">
              <a:spcBef>
                <a:spcPts val="0"/>
              </a:spcBef>
              <a:spcAft>
                <a:spcPts val="0"/>
              </a:spcAft>
              <a:buClrTx/>
            </a:pPr>
            <a:r>
              <a:rPr lang="en-GB" dirty="0"/>
              <a:t>Highest scientific impact (‘Top 10 index’) of the Finnish universities (2018-21 publications, </a:t>
            </a:r>
            <a:r>
              <a:rPr lang="en-GB" dirty="0" err="1"/>
              <a:t>Vipunen</a:t>
            </a:r>
            <a:r>
              <a:rPr lang="en-GB" dirty="0"/>
              <a:t> 28.1.2025)</a:t>
            </a:r>
          </a:p>
          <a:p>
            <a:pPr lvl="1">
              <a:spcBef>
                <a:spcPts val="0"/>
              </a:spcBef>
              <a:spcAft>
                <a:spcPts val="0"/>
              </a:spcAft>
            </a:pPr>
            <a:endParaRPr lang="en-GB" dirty="0"/>
          </a:p>
          <a:p>
            <a:pPr>
              <a:spcBef>
                <a:spcPts val="0"/>
              </a:spcBef>
            </a:pPr>
            <a:endParaRPr lang="en-GB" dirty="0"/>
          </a:p>
          <a:p>
            <a:pPr marL="457200" lvl="1" indent="0">
              <a:buNone/>
            </a:pPr>
            <a:endParaRPr lang="en-GB" dirty="0"/>
          </a:p>
          <a:p>
            <a:pPr>
              <a:spcBef>
                <a:spcPts val="0"/>
              </a:spcBef>
            </a:pPr>
            <a:endParaRPr lang="en-GB" dirty="0"/>
          </a:p>
          <a:p>
            <a:pPr>
              <a:spcBef>
                <a:spcPts val="0"/>
              </a:spcBef>
            </a:pPr>
            <a:endParaRPr lang="en-GB" dirty="0"/>
          </a:p>
          <a:p>
            <a:pPr>
              <a:spcBef>
                <a:spcPts val="0"/>
              </a:spcBef>
            </a:pPr>
            <a:endParaRPr lang="en-GB" dirty="0"/>
          </a:p>
          <a:p>
            <a:endParaRPr lang="sv-FI" dirty="0"/>
          </a:p>
          <a:p>
            <a:endParaRPr lang="sv-FI" dirty="0"/>
          </a:p>
        </p:txBody>
      </p:sp>
    </p:spTree>
    <p:extLst>
      <p:ext uri="{BB962C8B-B14F-4D97-AF65-F5344CB8AC3E}">
        <p14:creationId xmlns:p14="http://schemas.microsoft.com/office/powerpoint/2010/main" val="1034288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a table&#10;&#10;AI-generated content may be incorrect.">
            <a:extLst>
              <a:ext uri="{FF2B5EF4-FFF2-40B4-BE49-F238E27FC236}">
                <a16:creationId xmlns:a16="http://schemas.microsoft.com/office/drawing/2014/main" id="{B550EB39-3337-E761-0F23-2A8308653937}"/>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p:pic>
      <p:sp>
        <p:nvSpPr>
          <p:cNvPr id="3" name="Subtitle 2">
            <a:extLst>
              <a:ext uri="{FF2B5EF4-FFF2-40B4-BE49-F238E27FC236}">
                <a16:creationId xmlns:a16="http://schemas.microsoft.com/office/drawing/2014/main" id="{135E8DAD-B13C-1AC4-DBE9-6384FC363D9A}"/>
              </a:ext>
            </a:extLst>
          </p:cNvPr>
          <p:cNvSpPr>
            <a:spLocks noGrp="1"/>
          </p:cNvSpPr>
          <p:nvPr>
            <p:ph type="subTitle" idx="1"/>
          </p:nvPr>
        </p:nvSpPr>
        <p:spPr>
          <a:xfrm>
            <a:off x="1268325" y="1483189"/>
            <a:ext cx="6121303" cy="4827176"/>
          </a:xfrm>
        </p:spPr>
        <p:txBody>
          <a:bodyPr/>
          <a:lstStyle/>
          <a:p>
            <a:r>
              <a:rPr lang="en-GB" sz="1800" b="1" dirty="0"/>
              <a:t>The high-quality education at Hanken provides you with relevant and useful tools to operate in a changing world</a:t>
            </a:r>
            <a:endParaRPr lang="en-GB" sz="1800" dirty="0"/>
          </a:p>
          <a:p>
            <a:pPr marL="285750" indent="-285750">
              <a:buFont typeface="Arial" panose="020B0604020202020204" pitchFamily="34" charset="0"/>
              <a:buChar char="•"/>
            </a:pPr>
            <a:r>
              <a:rPr lang="en-GB" sz="1800" dirty="0"/>
              <a:t>You can choose between more mathematical subjects, more humanities subjects, or creative subjects</a:t>
            </a:r>
          </a:p>
          <a:p>
            <a:pPr marL="285750" indent="-285750">
              <a:buFont typeface="Arial" panose="020B0604020202020204" pitchFamily="34" charset="0"/>
              <a:buChar char="•"/>
            </a:pPr>
            <a:r>
              <a:rPr lang="en-GB" sz="1800" dirty="0"/>
              <a:t>Digital solutions, AI, information processing, and coding are an important part of Hanken’s course offerings</a:t>
            </a:r>
          </a:p>
          <a:p>
            <a:pPr marL="285750" indent="-285750">
              <a:buFont typeface="Arial" panose="020B0604020202020204" pitchFamily="34" charset="0"/>
              <a:buChar char="•"/>
            </a:pPr>
            <a:r>
              <a:rPr lang="en-GB" sz="1800" dirty="0"/>
              <a:t>Skills that can be adapted to you as a leader, employee, or entrepreneur</a:t>
            </a:r>
          </a:p>
          <a:p>
            <a:pPr marL="285750" indent="-285750">
              <a:buFont typeface="Arial" panose="020B0604020202020204" pitchFamily="34" charset="0"/>
              <a:buChar char="•"/>
            </a:pPr>
            <a:r>
              <a:rPr lang="en-GB" sz="1800" dirty="0"/>
              <a:t>Hanken values language skills highly and offers a wide range of language courses through our language </a:t>
            </a:r>
            <a:r>
              <a:rPr lang="en-GB" sz="1800" dirty="0" err="1"/>
              <a:t>center</a:t>
            </a:r>
            <a:endParaRPr lang="en-GB" sz="1800" dirty="0"/>
          </a:p>
          <a:p>
            <a:pPr marL="285750" indent="-285750">
              <a:buFont typeface="Arial" panose="020B0604020202020204" pitchFamily="34" charset="0"/>
              <a:buChar char="•"/>
            </a:pPr>
            <a:r>
              <a:rPr lang="en-GB" sz="1800" dirty="0"/>
              <a:t>Hanken integrates sustainability and responsibility as an essential part of the education: </a:t>
            </a:r>
            <a:r>
              <a:rPr lang="en-GB" sz="1800" b="1" dirty="0"/>
              <a:t>35+ courses</a:t>
            </a:r>
            <a:endParaRPr lang="sv-FI" b="1" dirty="0"/>
          </a:p>
        </p:txBody>
      </p:sp>
      <p:sp>
        <p:nvSpPr>
          <p:cNvPr id="4" name="Title 3">
            <a:extLst>
              <a:ext uri="{FF2B5EF4-FFF2-40B4-BE49-F238E27FC236}">
                <a16:creationId xmlns:a16="http://schemas.microsoft.com/office/drawing/2014/main" id="{ADB24055-FDF8-12AF-1DC7-B2476DC5F1DE}"/>
              </a:ext>
            </a:extLst>
          </p:cNvPr>
          <p:cNvSpPr>
            <a:spLocks noGrp="1"/>
          </p:cNvSpPr>
          <p:nvPr>
            <p:ph type="title"/>
          </p:nvPr>
        </p:nvSpPr>
        <p:spPr/>
        <p:txBody>
          <a:bodyPr/>
          <a:lstStyle/>
          <a:p>
            <a:r>
              <a:rPr lang="sv-FI" dirty="0"/>
              <a:t>VERSATILE EDUCATION</a:t>
            </a:r>
          </a:p>
        </p:txBody>
      </p:sp>
      <p:sp>
        <p:nvSpPr>
          <p:cNvPr id="5" name="Text Placeholder 4">
            <a:extLst>
              <a:ext uri="{FF2B5EF4-FFF2-40B4-BE49-F238E27FC236}">
                <a16:creationId xmlns:a16="http://schemas.microsoft.com/office/drawing/2014/main" id="{8565EF5E-A7CA-BBBA-8E0D-331570D29E10}"/>
              </a:ext>
            </a:extLst>
          </p:cNvPr>
          <p:cNvSpPr>
            <a:spLocks noGrp="1"/>
          </p:cNvSpPr>
          <p:nvPr>
            <p:ph type="body" sz="quarter" idx="11"/>
          </p:nvPr>
        </p:nvSpPr>
        <p:spPr/>
        <p:txBody>
          <a:bodyPr/>
          <a:lstStyle/>
          <a:p>
            <a:endParaRPr lang="sv-FI"/>
          </a:p>
        </p:txBody>
      </p:sp>
    </p:spTree>
    <p:extLst>
      <p:ext uri="{BB962C8B-B14F-4D97-AF65-F5344CB8AC3E}">
        <p14:creationId xmlns:p14="http://schemas.microsoft.com/office/powerpoint/2010/main" val="2176419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women sitting at a table&#10;&#10;AI-generated content may be incorrect.">
            <a:extLst>
              <a:ext uri="{FF2B5EF4-FFF2-40B4-BE49-F238E27FC236}">
                <a16:creationId xmlns:a16="http://schemas.microsoft.com/office/drawing/2014/main" id="{E1D3ECEC-A14E-CC23-EDA3-3602F3AB2E92}"/>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3" name="Subtitle 2">
            <a:extLst>
              <a:ext uri="{FF2B5EF4-FFF2-40B4-BE49-F238E27FC236}">
                <a16:creationId xmlns:a16="http://schemas.microsoft.com/office/drawing/2014/main" id="{0B685C51-F7E5-58E5-C7A5-405DE52A8F31}"/>
              </a:ext>
            </a:extLst>
          </p:cNvPr>
          <p:cNvSpPr>
            <a:spLocks noGrp="1"/>
          </p:cNvSpPr>
          <p:nvPr>
            <p:ph type="subTitle" idx="1"/>
          </p:nvPr>
        </p:nvSpPr>
        <p:spPr>
          <a:xfrm>
            <a:off x="1205663" y="1483188"/>
            <a:ext cx="6478675" cy="4827176"/>
          </a:xfrm>
        </p:spPr>
        <p:txBody>
          <a:bodyPr/>
          <a:lstStyle/>
          <a:p>
            <a:r>
              <a:rPr lang="en-GB" sz="1800" b="1" dirty="0"/>
              <a:t>Field of Knowledge</a:t>
            </a:r>
            <a:endParaRPr lang="en-GB" sz="1800" dirty="0"/>
          </a:p>
          <a:p>
            <a:pPr marL="285750" indent="-285750">
              <a:buFont typeface="Arial" panose="020B0604020202020204" pitchFamily="34" charset="0"/>
              <a:buChar char="•"/>
            </a:pPr>
            <a:r>
              <a:rPr lang="en-GB" sz="1800" dirty="0"/>
              <a:t>Business studies provide you with a broad perspective that benefits both yourself and the companies you work for or establish</a:t>
            </a:r>
          </a:p>
          <a:p>
            <a:r>
              <a:rPr lang="en-GB" sz="1800" b="1" dirty="0"/>
              <a:t>Career Opportunities</a:t>
            </a:r>
          </a:p>
          <a:p>
            <a:pPr marL="285750" indent="-285750">
              <a:buFont typeface="Arial" panose="020B0604020202020204" pitchFamily="34" charset="0"/>
              <a:buChar char="•"/>
            </a:pPr>
            <a:r>
              <a:rPr lang="en-GB" sz="1800" dirty="0"/>
              <a:t>All companies, regardless of industry, need economists</a:t>
            </a:r>
          </a:p>
          <a:p>
            <a:pPr marL="742950" lvl="1" indent="-285750" algn="l">
              <a:buFont typeface="Arial" panose="020B0604020202020204" pitchFamily="34" charset="0"/>
              <a:buChar char="•"/>
            </a:pPr>
            <a:r>
              <a:rPr lang="en-GB" sz="1800" dirty="0"/>
              <a:t>Fashion, finance, environment and sustainability, charity, technology, healthcare, culture, real estate, media, transport, trade, etc.</a:t>
            </a:r>
          </a:p>
          <a:p>
            <a:r>
              <a:rPr lang="en-GB" sz="1800" b="1" dirty="0"/>
              <a:t>In Finland or Abroad</a:t>
            </a:r>
          </a:p>
          <a:p>
            <a:pPr marL="285750" indent="-285750">
              <a:buFont typeface="Arial" panose="020B0604020202020204" pitchFamily="34" charset="0"/>
              <a:buChar char="•"/>
            </a:pPr>
            <a:r>
              <a:rPr lang="en-GB" sz="1800" dirty="0"/>
              <a:t>22% of Hanken alumni work in 70 different countries</a:t>
            </a:r>
          </a:p>
          <a:p>
            <a:pPr marL="742950" lvl="1" indent="-285750" algn="l">
              <a:buFont typeface="Arial" panose="020B0604020202020204" pitchFamily="34" charset="0"/>
              <a:buChar char="•"/>
            </a:pPr>
            <a:r>
              <a:rPr lang="en-GB" sz="1800" dirty="0"/>
              <a:t>Business studies do not bind you to a specific country</a:t>
            </a:r>
          </a:p>
          <a:p>
            <a:pPr marL="285750" indent="-285750">
              <a:buFont typeface="Arial" panose="020B0604020202020204" pitchFamily="34" charset="0"/>
              <a:buChar char="•"/>
            </a:pPr>
            <a:r>
              <a:rPr lang="en-GB" sz="1800" dirty="0">
                <a:latin typeface="Aptos" panose="020B0004020202020204" pitchFamily="34" charset="0"/>
              </a:rPr>
              <a:t>Through our integration programme</a:t>
            </a:r>
            <a:r>
              <a:rPr lang="en-GB" sz="1800" b="1" dirty="0">
                <a:latin typeface="Aptos" panose="020B0004020202020204" pitchFamily="34" charset="0"/>
              </a:rPr>
              <a:t>, </a:t>
            </a:r>
            <a:r>
              <a:rPr lang="en-GB" sz="1800" dirty="0">
                <a:latin typeface="Aptos" panose="020B0004020202020204" pitchFamily="34" charset="0"/>
              </a:rPr>
              <a:t>that include local language studies</a:t>
            </a:r>
            <a:r>
              <a:rPr lang="en-GB" sz="1800" b="1" dirty="0">
                <a:latin typeface="Aptos" panose="020B0004020202020204" pitchFamily="34" charset="0"/>
              </a:rPr>
              <a:t>,  we aim that a significant number of the graduates build a life in Finland</a:t>
            </a:r>
            <a:endParaRPr lang="en-GB" sz="1800" dirty="0">
              <a:latin typeface="Aptos" panose="020B0004020202020204" pitchFamily="34" charset="0"/>
            </a:endParaRPr>
          </a:p>
          <a:p>
            <a:pPr marL="285750" indent="-285750">
              <a:buFont typeface="Arial" panose="020B0604020202020204" pitchFamily="34" charset="0"/>
              <a:buChar char="•"/>
            </a:pPr>
            <a:endParaRPr lang="en-GB" sz="1800" dirty="0"/>
          </a:p>
          <a:p>
            <a:endParaRPr lang="sv-FI" dirty="0"/>
          </a:p>
        </p:txBody>
      </p:sp>
      <p:sp>
        <p:nvSpPr>
          <p:cNvPr id="4" name="Title 3">
            <a:extLst>
              <a:ext uri="{FF2B5EF4-FFF2-40B4-BE49-F238E27FC236}">
                <a16:creationId xmlns:a16="http://schemas.microsoft.com/office/drawing/2014/main" id="{94E712F8-BF24-3116-1514-2AC6CCB48CB4}"/>
              </a:ext>
            </a:extLst>
          </p:cNvPr>
          <p:cNvSpPr>
            <a:spLocks noGrp="1"/>
          </p:cNvSpPr>
          <p:nvPr>
            <p:ph type="title"/>
          </p:nvPr>
        </p:nvSpPr>
        <p:spPr/>
        <p:txBody>
          <a:bodyPr/>
          <a:lstStyle/>
          <a:p>
            <a:r>
              <a:rPr lang="sv-SE" dirty="0"/>
              <a:t>BUSINESS STUDIES</a:t>
            </a:r>
            <a:endParaRPr lang="sv-FI" dirty="0"/>
          </a:p>
        </p:txBody>
      </p:sp>
      <p:sp>
        <p:nvSpPr>
          <p:cNvPr id="5" name="Text Placeholder 4">
            <a:extLst>
              <a:ext uri="{FF2B5EF4-FFF2-40B4-BE49-F238E27FC236}">
                <a16:creationId xmlns:a16="http://schemas.microsoft.com/office/drawing/2014/main" id="{C182A221-2489-EEA4-70A5-B666AE2890A9}"/>
              </a:ext>
            </a:extLst>
          </p:cNvPr>
          <p:cNvSpPr>
            <a:spLocks noGrp="1"/>
          </p:cNvSpPr>
          <p:nvPr>
            <p:ph type="body" sz="quarter" idx="11"/>
          </p:nvPr>
        </p:nvSpPr>
        <p:spPr/>
        <p:txBody>
          <a:bodyPr/>
          <a:lstStyle/>
          <a:p>
            <a:endParaRPr lang="sv-FI"/>
          </a:p>
        </p:txBody>
      </p:sp>
    </p:spTree>
    <p:extLst>
      <p:ext uri="{BB962C8B-B14F-4D97-AF65-F5344CB8AC3E}">
        <p14:creationId xmlns:p14="http://schemas.microsoft.com/office/powerpoint/2010/main" val="1901674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in matching outfits&#10;&#10;AI-generated content may be incorrect.">
            <a:extLst>
              <a:ext uri="{FF2B5EF4-FFF2-40B4-BE49-F238E27FC236}">
                <a16:creationId xmlns:a16="http://schemas.microsoft.com/office/drawing/2014/main" id="{1E3AA001-49F5-2EDB-C728-30734523FABF}"/>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p:pic>
      <p:sp>
        <p:nvSpPr>
          <p:cNvPr id="3" name="Subtitle 2">
            <a:extLst>
              <a:ext uri="{FF2B5EF4-FFF2-40B4-BE49-F238E27FC236}">
                <a16:creationId xmlns:a16="http://schemas.microsoft.com/office/drawing/2014/main" id="{30652F32-9140-E6A6-3692-97AC4A16CF85}"/>
              </a:ext>
            </a:extLst>
          </p:cNvPr>
          <p:cNvSpPr>
            <a:spLocks noGrp="1"/>
          </p:cNvSpPr>
          <p:nvPr>
            <p:ph type="subTitle" idx="1"/>
          </p:nvPr>
        </p:nvSpPr>
        <p:spPr>
          <a:xfrm>
            <a:off x="1268325" y="1483189"/>
            <a:ext cx="6291424" cy="4827176"/>
          </a:xfrm>
        </p:spPr>
        <p:txBody>
          <a:bodyPr/>
          <a:lstStyle/>
          <a:p>
            <a:r>
              <a:rPr lang="en-GB" sz="1800" b="1" dirty="0"/>
              <a:t>All new Hanken students automatically become members of SHS</a:t>
            </a:r>
          </a:p>
          <a:p>
            <a:r>
              <a:rPr lang="en-GB" sz="1800" dirty="0"/>
              <a:t>SHS looks after its students' interests towards the university and society, ensuring everyone has an unforgettable student life</a:t>
            </a:r>
          </a:p>
          <a:p>
            <a:pPr marL="285750" indent="-285750">
              <a:buFont typeface="Arial" panose="020B0604020202020204" pitchFamily="34" charset="0"/>
              <a:buChar char="•"/>
            </a:pPr>
            <a:r>
              <a:rPr lang="en-GB" sz="1800" dirty="0"/>
              <a:t>Participate in events several times a week: sports, parties, culture, advocacy and company visits</a:t>
            </a:r>
          </a:p>
          <a:p>
            <a:pPr marL="285750" indent="-285750">
              <a:buFont typeface="Arial" panose="020B0604020202020204" pitchFamily="34" charset="0"/>
              <a:buChar char="•"/>
            </a:pPr>
            <a:r>
              <a:rPr lang="en-GB" sz="1800" dirty="0"/>
              <a:t>Get involved in our committees and clubs</a:t>
            </a:r>
          </a:p>
          <a:p>
            <a:pPr marL="285750" indent="-285750">
              <a:buFont typeface="Arial" panose="020B0604020202020204" pitchFamily="34" charset="0"/>
              <a:buChar char="•"/>
            </a:pPr>
            <a:r>
              <a:rPr lang="en-GB" sz="1800" b="1" dirty="0"/>
              <a:t>The Fresher’s committee </a:t>
            </a:r>
            <a:r>
              <a:rPr lang="en-GB" sz="1800" dirty="0"/>
              <a:t>is responsible for the tutor activities for the Bachelor programme in English</a:t>
            </a:r>
          </a:p>
          <a:p>
            <a:pPr marL="285750" indent="-285750">
              <a:buFont typeface="Arial" panose="020B0604020202020204" pitchFamily="34" charset="0"/>
              <a:buChar char="•"/>
            </a:pPr>
            <a:r>
              <a:rPr lang="en-GB" sz="1800" dirty="0"/>
              <a:t>Hanken accepts exchange students every fall and winter</a:t>
            </a:r>
          </a:p>
          <a:p>
            <a:pPr marL="742950" lvl="1" indent="-285750" algn="l">
              <a:buFont typeface="Arial" panose="020B0604020202020204" pitchFamily="34" charset="0"/>
              <a:buChar char="•"/>
            </a:pPr>
            <a:r>
              <a:rPr lang="en-GB" sz="1800" b="1" dirty="0"/>
              <a:t>The Exchange and Master’s committees </a:t>
            </a:r>
            <a:r>
              <a:rPr lang="en-GB" sz="1800" dirty="0"/>
              <a:t>organize many events where you can meet new friends from around the world</a:t>
            </a:r>
            <a:endParaRPr lang="sv-FI" sz="1800" dirty="0"/>
          </a:p>
          <a:p>
            <a:endParaRPr lang="sv-FI" dirty="0"/>
          </a:p>
        </p:txBody>
      </p:sp>
      <p:sp>
        <p:nvSpPr>
          <p:cNvPr id="4" name="Title 3">
            <a:extLst>
              <a:ext uri="{FF2B5EF4-FFF2-40B4-BE49-F238E27FC236}">
                <a16:creationId xmlns:a16="http://schemas.microsoft.com/office/drawing/2014/main" id="{A09D9FD5-C025-F19D-5F83-54626992C628}"/>
              </a:ext>
            </a:extLst>
          </p:cNvPr>
          <p:cNvSpPr>
            <a:spLocks noGrp="1"/>
          </p:cNvSpPr>
          <p:nvPr>
            <p:ph type="title"/>
          </p:nvPr>
        </p:nvSpPr>
        <p:spPr/>
        <p:txBody>
          <a:bodyPr/>
          <a:lstStyle/>
          <a:p>
            <a:r>
              <a:rPr lang="sv-SE" dirty="0"/>
              <a:t>STUDENT LIFE AT HANKEN</a:t>
            </a:r>
            <a:endParaRPr lang="sv-FI" dirty="0"/>
          </a:p>
        </p:txBody>
      </p:sp>
      <p:sp>
        <p:nvSpPr>
          <p:cNvPr id="5" name="Text Placeholder 4">
            <a:extLst>
              <a:ext uri="{FF2B5EF4-FFF2-40B4-BE49-F238E27FC236}">
                <a16:creationId xmlns:a16="http://schemas.microsoft.com/office/drawing/2014/main" id="{0E983093-51B5-D28A-3B1F-6A8A55E3FBB5}"/>
              </a:ext>
            </a:extLst>
          </p:cNvPr>
          <p:cNvSpPr>
            <a:spLocks noGrp="1"/>
          </p:cNvSpPr>
          <p:nvPr>
            <p:ph type="body" sz="quarter" idx="11"/>
          </p:nvPr>
        </p:nvSpPr>
        <p:spPr/>
        <p:txBody>
          <a:bodyPr/>
          <a:lstStyle/>
          <a:p>
            <a:endParaRPr lang="sv-FI"/>
          </a:p>
        </p:txBody>
      </p:sp>
      <p:pic>
        <p:nvPicPr>
          <p:cNvPr id="8" name="Picture 2" descr="Data protection policy - SHS">
            <a:extLst>
              <a:ext uri="{FF2B5EF4-FFF2-40B4-BE49-F238E27FC236}">
                <a16:creationId xmlns:a16="http://schemas.microsoft.com/office/drawing/2014/main" id="{C71056B9-851C-594F-092F-78DC1FF1B221}"/>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19094" y="5390702"/>
            <a:ext cx="1238213" cy="126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118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body of water with trees around it&#10;&#10;AI-generated content may be incorrect.">
            <a:extLst>
              <a:ext uri="{FF2B5EF4-FFF2-40B4-BE49-F238E27FC236}">
                <a16:creationId xmlns:a16="http://schemas.microsoft.com/office/drawing/2014/main" id="{8564BF50-652E-B6D0-DCFF-2F4CFE732317}"/>
              </a:ext>
            </a:extLst>
          </p:cNvPr>
          <p:cNvPicPr>
            <a:picLocks noGrp="1" noChangeAspect="1"/>
          </p:cNvPicPr>
          <p:nvPr>
            <p:ph type="pic" sz="quarter" idx="12"/>
          </p:nvPr>
        </p:nvPicPr>
        <p:blipFill>
          <a:blip r:embed="rId2"/>
          <a:srcRect l="28401" r="28401"/>
          <a:stretch>
            <a:fillRect/>
          </a:stretch>
        </p:blipFill>
        <p:spPr/>
      </p:pic>
      <p:sp>
        <p:nvSpPr>
          <p:cNvPr id="3" name="Subtitle 2">
            <a:extLst>
              <a:ext uri="{FF2B5EF4-FFF2-40B4-BE49-F238E27FC236}">
                <a16:creationId xmlns:a16="http://schemas.microsoft.com/office/drawing/2014/main" id="{CDEAF7B2-F9C4-AB8E-5596-D8F1BA04B512}"/>
              </a:ext>
            </a:extLst>
          </p:cNvPr>
          <p:cNvSpPr>
            <a:spLocks noGrp="1"/>
          </p:cNvSpPr>
          <p:nvPr>
            <p:ph type="subTitle" idx="1"/>
          </p:nvPr>
        </p:nvSpPr>
        <p:spPr>
          <a:xfrm>
            <a:off x="1268326" y="1483189"/>
            <a:ext cx="6302056" cy="4827176"/>
          </a:xfrm>
        </p:spPr>
        <p:txBody>
          <a:bodyPr/>
          <a:lstStyle/>
          <a:p>
            <a:pPr marL="285750" indent="-285750">
              <a:buFont typeface="Arial" panose="020B0604020202020204" pitchFamily="34" charset="0"/>
              <a:buChar char="•"/>
            </a:pPr>
            <a:r>
              <a:rPr lang="en-GB" sz="1800" dirty="0"/>
              <a:t>Finland is the “happiest country in the world” </a:t>
            </a:r>
          </a:p>
          <a:p>
            <a:pPr marL="742950" lvl="1" indent="-285750" algn="l">
              <a:buFont typeface="Arial" panose="020B0604020202020204" pitchFamily="34" charset="0"/>
              <a:buChar char="•"/>
            </a:pPr>
            <a:r>
              <a:rPr lang="en-GB" sz="1800" dirty="0"/>
              <a:t>According to the World happiness report</a:t>
            </a:r>
          </a:p>
          <a:p>
            <a:pPr marL="285750" indent="-285750">
              <a:buFont typeface="Arial" panose="020B0604020202020204" pitchFamily="34" charset="0"/>
              <a:buChar char="•"/>
            </a:pPr>
            <a:r>
              <a:rPr lang="en-GB" sz="1800" dirty="0"/>
              <a:t>All four seasons: endless days in Summer and snowy Winters </a:t>
            </a:r>
          </a:p>
          <a:p>
            <a:pPr marL="285750" indent="-285750">
              <a:buFont typeface="Arial" panose="020B0604020202020204" pitchFamily="34" charset="0"/>
              <a:buChar char="•"/>
            </a:pPr>
            <a:r>
              <a:rPr lang="en-GB" sz="1800" dirty="0"/>
              <a:t>Most digitally advanced country in the EU</a:t>
            </a:r>
          </a:p>
          <a:p>
            <a:pPr marL="285750" indent="-285750">
              <a:buFont typeface="Arial" panose="020B0604020202020204" pitchFamily="34" charset="0"/>
              <a:buChar char="•"/>
            </a:pPr>
            <a:r>
              <a:rPr lang="en-GB" sz="1800" dirty="0"/>
              <a:t>Affordable student housing</a:t>
            </a:r>
          </a:p>
          <a:p>
            <a:pPr marL="742950" lvl="1" indent="-285750" algn="l">
              <a:buFont typeface="Arial" panose="020B0604020202020204" pitchFamily="34" charset="0"/>
              <a:buChar char="•"/>
            </a:pPr>
            <a:r>
              <a:rPr lang="en-GB" sz="1800" dirty="0"/>
              <a:t>Hanken’s </a:t>
            </a:r>
            <a:r>
              <a:rPr lang="en-GB" sz="1800" dirty="0" err="1"/>
              <a:t>appartments</a:t>
            </a:r>
            <a:r>
              <a:rPr lang="en-GB" sz="1800" dirty="0"/>
              <a:t> in Arabia and in </a:t>
            </a:r>
            <a:r>
              <a:rPr lang="en-GB" sz="1800" dirty="0" err="1"/>
              <a:t>Jätkäsaari</a:t>
            </a:r>
            <a:endParaRPr lang="en-GB" sz="1800" dirty="0"/>
          </a:p>
          <a:p>
            <a:pPr marL="285750" indent="-285750">
              <a:buFont typeface="Arial" panose="020B0604020202020204" pitchFamily="34" charset="0"/>
              <a:buChar char="•"/>
            </a:pPr>
            <a:r>
              <a:rPr lang="en-GB" sz="1800" dirty="0"/>
              <a:t>Student discount with the Frank app</a:t>
            </a:r>
          </a:p>
          <a:p>
            <a:pPr marL="742950" lvl="1" indent="-285750" algn="l">
              <a:buFont typeface="Arial" panose="020B0604020202020204" pitchFamily="34" charset="0"/>
              <a:buChar char="•"/>
            </a:pPr>
            <a:r>
              <a:rPr lang="en-GB" sz="1800" dirty="0"/>
              <a:t>Affordable school lunch at 2,8EUR</a:t>
            </a:r>
          </a:p>
          <a:p>
            <a:pPr marL="285750" indent="-285750">
              <a:buFont typeface="Arial" panose="020B0604020202020204" pitchFamily="34" charset="0"/>
              <a:buChar char="•"/>
            </a:pPr>
            <a:endParaRPr lang="en-GB" sz="1800" dirty="0"/>
          </a:p>
          <a:p>
            <a:endParaRPr lang="sv-FI" sz="1600" dirty="0"/>
          </a:p>
        </p:txBody>
      </p:sp>
      <p:sp>
        <p:nvSpPr>
          <p:cNvPr id="4" name="Title 3">
            <a:extLst>
              <a:ext uri="{FF2B5EF4-FFF2-40B4-BE49-F238E27FC236}">
                <a16:creationId xmlns:a16="http://schemas.microsoft.com/office/drawing/2014/main" id="{EA294082-A32F-BA5B-9FC4-DF42C4682D7E}"/>
              </a:ext>
            </a:extLst>
          </p:cNvPr>
          <p:cNvSpPr>
            <a:spLocks noGrp="1"/>
          </p:cNvSpPr>
          <p:nvPr>
            <p:ph type="title"/>
          </p:nvPr>
        </p:nvSpPr>
        <p:spPr/>
        <p:txBody>
          <a:bodyPr/>
          <a:lstStyle/>
          <a:p>
            <a:r>
              <a:rPr lang="sv-SE" dirty="0"/>
              <a:t>STUDY IN FINLAND</a:t>
            </a:r>
            <a:endParaRPr lang="sv-FI" dirty="0"/>
          </a:p>
        </p:txBody>
      </p:sp>
      <p:sp>
        <p:nvSpPr>
          <p:cNvPr id="5" name="Text Placeholder 4">
            <a:extLst>
              <a:ext uri="{FF2B5EF4-FFF2-40B4-BE49-F238E27FC236}">
                <a16:creationId xmlns:a16="http://schemas.microsoft.com/office/drawing/2014/main" id="{2D6C1290-4D6A-23D8-1BCF-5948D5F570EB}"/>
              </a:ext>
            </a:extLst>
          </p:cNvPr>
          <p:cNvSpPr>
            <a:spLocks noGrp="1"/>
          </p:cNvSpPr>
          <p:nvPr>
            <p:ph type="body" sz="quarter" idx="11"/>
          </p:nvPr>
        </p:nvSpPr>
        <p:spPr/>
        <p:txBody>
          <a:bodyPr/>
          <a:lstStyle/>
          <a:p>
            <a:endParaRPr lang="sv-FI"/>
          </a:p>
        </p:txBody>
      </p:sp>
    </p:spTree>
    <p:extLst>
      <p:ext uri="{BB962C8B-B14F-4D97-AF65-F5344CB8AC3E}">
        <p14:creationId xmlns:p14="http://schemas.microsoft.com/office/powerpoint/2010/main" val="3032772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36B34D-C1A6-1A98-D619-0F15F4CDFB80}"/>
              </a:ext>
            </a:extLst>
          </p:cNvPr>
          <p:cNvSpPr>
            <a:spLocks noGrp="1"/>
          </p:cNvSpPr>
          <p:nvPr>
            <p:ph type="title"/>
          </p:nvPr>
        </p:nvSpPr>
        <p:spPr/>
        <p:txBody>
          <a:bodyPr/>
          <a:lstStyle/>
          <a:p>
            <a:r>
              <a:rPr lang="sv-SE" dirty="0"/>
              <a:t>STUDY IN HELSINKI</a:t>
            </a:r>
            <a:endParaRPr lang="sv-FI" dirty="0"/>
          </a:p>
        </p:txBody>
      </p:sp>
      <p:pic>
        <p:nvPicPr>
          <p:cNvPr id="12" name="Picture Placeholder 11" descr="A city with a body of water&#10;&#10;AI-generated content may be incorrect.">
            <a:extLst>
              <a:ext uri="{FF2B5EF4-FFF2-40B4-BE49-F238E27FC236}">
                <a16:creationId xmlns:a16="http://schemas.microsoft.com/office/drawing/2014/main" id="{FE24EFB7-5FCB-4214-B766-C62AB2D8DDE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p:pic>
      <p:sp>
        <p:nvSpPr>
          <p:cNvPr id="4" name="Text Placeholder 3">
            <a:extLst>
              <a:ext uri="{FF2B5EF4-FFF2-40B4-BE49-F238E27FC236}">
                <a16:creationId xmlns:a16="http://schemas.microsoft.com/office/drawing/2014/main" id="{1E9E4080-5536-CDA1-0539-E23FE4326AE3}"/>
              </a:ext>
            </a:extLst>
          </p:cNvPr>
          <p:cNvSpPr>
            <a:spLocks noGrp="1"/>
          </p:cNvSpPr>
          <p:nvPr>
            <p:ph type="body" sz="quarter" idx="11"/>
          </p:nvPr>
        </p:nvSpPr>
        <p:spPr/>
        <p:txBody>
          <a:bodyPr/>
          <a:lstStyle/>
          <a:p>
            <a:endParaRPr lang="sv-FI"/>
          </a:p>
        </p:txBody>
      </p:sp>
      <p:sp>
        <p:nvSpPr>
          <p:cNvPr id="5" name="Text Placeholder 4">
            <a:extLst>
              <a:ext uri="{FF2B5EF4-FFF2-40B4-BE49-F238E27FC236}">
                <a16:creationId xmlns:a16="http://schemas.microsoft.com/office/drawing/2014/main" id="{0A2343FC-B53B-EE20-0431-3A0FDB0FDDBF}"/>
              </a:ext>
            </a:extLst>
          </p:cNvPr>
          <p:cNvSpPr>
            <a:spLocks noGrp="1"/>
          </p:cNvSpPr>
          <p:nvPr>
            <p:ph type="body" sz="quarter" idx="13"/>
          </p:nvPr>
        </p:nvSpPr>
        <p:spPr/>
        <p:txBody>
          <a:bodyPr/>
          <a:lstStyle/>
          <a:p>
            <a:endParaRPr lang="sv-FI"/>
          </a:p>
        </p:txBody>
      </p:sp>
      <p:sp>
        <p:nvSpPr>
          <p:cNvPr id="6" name="Subtitle 5">
            <a:extLst>
              <a:ext uri="{FF2B5EF4-FFF2-40B4-BE49-F238E27FC236}">
                <a16:creationId xmlns:a16="http://schemas.microsoft.com/office/drawing/2014/main" id="{149F9924-92CA-1076-1C47-0B76B1EFACD8}"/>
              </a:ext>
            </a:extLst>
          </p:cNvPr>
          <p:cNvSpPr>
            <a:spLocks noGrp="1"/>
          </p:cNvSpPr>
          <p:nvPr>
            <p:ph type="subTitle" idx="1"/>
          </p:nvPr>
        </p:nvSpPr>
        <p:spPr>
          <a:xfrm>
            <a:off x="1268325" y="1483189"/>
            <a:ext cx="6074035" cy="5073059"/>
          </a:xfrm>
        </p:spPr>
        <p:txBody>
          <a:bodyPr/>
          <a:lstStyle/>
          <a:p>
            <a:pPr marL="285750" indent="-285750">
              <a:buFont typeface="Arial" panose="020B0604020202020204" pitchFamily="34" charset="0"/>
              <a:buChar char="•"/>
            </a:pPr>
            <a:r>
              <a:rPr lang="en-GB" dirty="0"/>
              <a:t>Helsinki is the world's third best city to live in and the safest city in the world </a:t>
            </a:r>
          </a:p>
          <a:p>
            <a:pPr marL="285750" indent="-285750">
              <a:buFont typeface="Arial" panose="020B0604020202020204" pitchFamily="34" charset="0"/>
              <a:buChar char="•"/>
            </a:pPr>
            <a:r>
              <a:rPr lang="en-GB" dirty="0"/>
              <a:t>A hub of innovative design, rich culture, and amazing culinary experiences</a:t>
            </a:r>
          </a:p>
          <a:p>
            <a:pPr marL="285750" indent="-285750">
              <a:buFont typeface="Arial" panose="020B0604020202020204" pitchFamily="34" charset="0"/>
              <a:buChar char="•"/>
            </a:pPr>
            <a:r>
              <a:rPr lang="en-GB" dirty="0"/>
              <a:t>A vibrant capital yet small and familiar, with affordable and efficient public transportation</a:t>
            </a:r>
            <a:endParaRPr lang="en-GB" b="1" dirty="0"/>
          </a:p>
          <a:p>
            <a:pPr marL="285750" indent="-285750">
              <a:buFont typeface="Arial" panose="020B0604020202020204" pitchFamily="34" charset="0"/>
              <a:buChar char="•"/>
            </a:pPr>
            <a:r>
              <a:rPr lang="en-GB" b="1" dirty="0"/>
              <a:t>A perfect city for studies</a:t>
            </a:r>
            <a:r>
              <a:rPr lang="en-GB" dirty="0"/>
              <a:t>: a large selection of libraries, UNI cafés with affordable lunch, affordable student housing, over 30K students live in the city, exciting student parties and events</a:t>
            </a:r>
          </a:p>
          <a:p>
            <a:endParaRPr lang="sv-FI" dirty="0"/>
          </a:p>
        </p:txBody>
      </p:sp>
    </p:spTree>
    <p:extLst>
      <p:ext uri="{BB962C8B-B14F-4D97-AF65-F5344CB8AC3E}">
        <p14:creationId xmlns:p14="http://schemas.microsoft.com/office/powerpoint/2010/main" val="3302266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walking down stairs&#10;&#10;AI-generated content may be incorrect.">
            <a:extLst>
              <a:ext uri="{FF2B5EF4-FFF2-40B4-BE49-F238E27FC236}">
                <a16:creationId xmlns:a16="http://schemas.microsoft.com/office/drawing/2014/main" id="{D85B826D-104A-91BD-97D7-2210ABE645B2}"/>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10"/>
            <a:ext cx="4445000" cy="6857990"/>
          </a:xfrm>
          <a:noFill/>
        </p:spPr>
      </p:pic>
      <p:sp>
        <p:nvSpPr>
          <p:cNvPr id="3" name="Title 2">
            <a:extLst>
              <a:ext uri="{FF2B5EF4-FFF2-40B4-BE49-F238E27FC236}">
                <a16:creationId xmlns:a16="http://schemas.microsoft.com/office/drawing/2014/main" id="{B45D60DD-7E94-D4E9-1577-2C57CB1CE41F}"/>
              </a:ext>
            </a:extLst>
          </p:cNvPr>
          <p:cNvSpPr>
            <a:spLocks noGrp="1"/>
          </p:cNvSpPr>
          <p:nvPr>
            <p:ph type="title"/>
          </p:nvPr>
        </p:nvSpPr>
        <p:spPr>
          <a:xfrm>
            <a:off x="838201" y="771307"/>
            <a:ext cx="6908800" cy="711881"/>
          </a:xfrm>
        </p:spPr>
        <p:txBody>
          <a:bodyPr>
            <a:noAutofit/>
          </a:bodyPr>
          <a:lstStyle/>
          <a:p>
            <a:r>
              <a:rPr lang="en-GB" dirty="0"/>
              <a:t>Study in Vaasa</a:t>
            </a:r>
            <a:br>
              <a:rPr lang="sv-FI" altLang="sv-FI" b="0" cap="none" dirty="0"/>
            </a:br>
            <a:endParaRPr lang="sv-FI" dirty="0"/>
          </a:p>
        </p:txBody>
      </p:sp>
      <p:sp>
        <p:nvSpPr>
          <p:cNvPr id="13" name="Text Placeholder 3">
            <a:extLst>
              <a:ext uri="{FF2B5EF4-FFF2-40B4-BE49-F238E27FC236}">
                <a16:creationId xmlns:a16="http://schemas.microsoft.com/office/drawing/2014/main" id="{652E2DD3-4767-9D0A-7F60-D2CE138E1332}"/>
              </a:ext>
            </a:extLst>
          </p:cNvPr>
          <p:cNvSpPr>
            <a:spLocks noGrp="1"/>
          </p:cNvSpPr>
          <p:nvPr>
            <p:ph type="body" sz="quarter" idx="11"/>
          </p:nvPr>
        </p:nvSpPr>
        <p:spPr>
          <a:xfrm>
            <a:off x="11234056" y="0"/>
            <a:ext cx="957943" cy="957943"/>
          </a:xfrm>
        </p:spPr>
        <p:txBody>
          <a:bodyPr/>
          <a:lstStyle/>
          <a:p>
            <a:endParaRPr lang="en-US"/>
          </a:p>
        </p:txBody>
      </p:sp>
      <p:sp>
        <p:nvSpPr>
          <p:cNvPr id="15" name="Text Placeholder 4">
            <a:extLst>
              <a:ext uri="{FF2B5EF4-FFF2-40B4-BE49-F238E27FC236}">
                <a16:creationId xmlns:a16="http://schemas.microsoft.com/office/drawing/2014/main" id="{E8C32578-4AEB-3531-AEE5-37EBAD573511}"/>
              </a:ext>
            </a:extLst>
          </p:cNvPr>
          <p:cNvSpPr>
            <a:spLocks noGrp="1"/>
          </p:cNvSpPr>
          <p:nvPr>
            <p:ph type="body" sz="quarter" idx="13"/>
          </p:nvPr>
        </p:nvSpPr>
        <p:spPr>
          <a:xfrm>
            <a:off x="9102090" y="963460"/>
            <a:ext cx="3089910" cy="1496275"/>
          </a:xfrm>
        </p:spPr>
        <p:txBody>
          <a:bodyPr/>
          <a:lstStyle/>
          <a:p>
            <a:endParaRPr lang="en-US"/>
          </a:p>
        </p:txBody>
      </p:sp>
      <p:sp>
        <p:nvSpPr>
          <p:cNvPr id="6" name="Subtitle 5">
            <a:extLst>
              <a:ext uri="{FF2B5EF4-FFF2-40B4-BE49-F238E27FC236}">
                <a16:creationId xmlns:a16="http://schemas.microsoft.com/office/drawing/2014/main" id="{57E46E7D-9CFB-EA9F-2013-23CEED888A77}"/>
              </a:ext>
            </a:extLst>
          </p:cNvPr>
          <p:cNvSpPr>
            <a:spLocks noGrp="1"/>
          </p:cNvSpPr>
          <p:nvPr>
            <p:ph type="subTitle" idx="1"/>
          </p:nvPr>
        </p:nvSpPr>
        <p:spPr>
          <a:xfrm>
            <a:off x="1268325" y="1483189"/>
            <a:ext cx="5847699" cy="5073059"/>
          </a:xfrm>
        </p:spPr>
        <p:txBody>
          <a:bodyPr>
            <a:normAutofit/>
          </a:bodyPr>
          <a:lstStyle/>
          <a:p>
            <a:pPr marL="285750" lvl="0" indent="-285750" eaLnBrk="0" fontAlgn="base" hangingPunct="0">
              <a:spcBef>
                <a:spcPct val="0"/>
              </a:spcBef>
              <a:spcAft>
                <a:spcPct val="0"/>
              </a:spcAft>
              <a:buFont typeface="Arial" panose="020B0604020202020204" pitchFamily="34" charset="0"/>
              <a:buChar char="•"/>
            </a:pPr>
            <a:r>
              <a:rPr lang="sv-FI" altLang="sv-FI" dirty="0" err="1"/>
              <a:t>Vaasa</a:t>
            </a:r>
            <a:r>
              <a:rPr lang="sv-FI" altLang="sv-FI" dirty="0"/>
              <a:t> is a </a:t>
            </a:r>
            <a:r>
              <a:rPr lang="sv-FI" altLang="sv-FI" dirty="0" err="1"/>
              <a:t>charming</a:t>
            </a:r>
            <a:r>
              <a:rPr lang="sv-FI" altLang="sv-FI" dirty="0"/>
              <a:t> </a:t>
            </a:r>
            <a:r>
              <a:rPr lang="sv-FI" altLang="sv-FI" dirty="0" err="1"/>
              <a:t>coastal</a:t>
            </a:r>
            <a:r>
              <a:rPr lang="sv-FI" altLang="sv-FI" dirty="0"/>
              <a:t> city </a:t>
            </a:r>
            <a:r>
              <a:rPr lang="sv-FI" altLang="sv-FI" dirty="0" err="1"/>
              <a:t>known</a:t>
            </a:r>
            <a:r>
              <a:rPr lang="sv-FI" altLang="sv-FI" dirty="0"/>
              <a:t> for </a:t>
            </a:r>
            <a:r>
              <a:rPr lang="sv-FI" altLang="sv-FI" dirty="0" err="1"/>
              <a:t>its</a:t>
            </a:r>
            <a:r>
              <a:rPr lang="sv-FI" altLang="sv-FI" dirty="0"/>
              <a:t> </a:t>
            </a:r>
            <a:r>
              <a:rPr lang="sv-FI" altLang="sv-FI" dirty="0" err="1"/>
              <a:t>stunning</a:t>
            </a:r>
            <a:r>
              <a:rPr lang="sv-FI" altLang="sv-FI" dirty="0"/>
              <a:t> </a:t>
            </a:r>
            <a:r>
              <a:rPr lang="sv-FI" altLang="sv-FI" dirty="0" err="1"/>
              <a:t>archipelago</a:t>
            </a:r>
            <a:r>
              <a:rPr lang="sv-FI" altLang="sv-FI" dirty="0"/>
              <a:t> and </a:t>
            </a:r>
            <a:r>
              <a:rPr lang="sv-FI" altLang="sv-FI" dirty="0" err="1"/>
              <a:t>clean</a:t>
            </a:r>
            <a:r>
              <a:rPr lang="sv-FI" altLang="sv-FI" dirty="0"/>
              <a:t> air</a:t>
            </a:r>
          </a:p>
          <a:p>
            <a:pPr marL="285750" lvl="0" indent="-285750" eaLnBrk="0" fontAlgn="base" hangingPunct="0">
              <a:spcBef>
                <a:spcPct val="0"/>
              </a:spcBef>
              <a:spcAft>
                <a:spcPct val="0"/>
              </a:spcAft>
              <a:buFont typeface="Arial" panose="020B0604020202020204" pitchFamily="34" charset="0"/>
              <a:buChar char="•"/>
            </a:pPr>
            <a:endParaRPr lang="sv-FI" altLang="sv-FI" dirty="0"/>
          </a:p>
          <a:p>
            <a:pPr marL="285750" lvl="0" indent="-285750" eaLnBrk="0" fontAlgn="base" hangingPunct="0">
              <a:spcBef>
                <a:spcPct val="0"/>
              </a:spcBef>
              <a:spcAft>
                <a:spcPct val="0"/>
              </a:spcAft>
              <a:buFont typeface="Arial" panose="020B0604020202020204" pitchFamily="34" charset="0"/>
              <a:buChar char="•"/>
            </a:pPr>
            <a:r>
              <a:rPr lang="sv-FI" altLang="sv-FI" dirty="0"/>
              <a:t>A center </a:t>
            </a:r>
            <a:r>
              <a:rPr lang="sv-FI" altLang="sv-FI" dirty="0" err="1"/>
              <a:t>of</a:t>
            </a:r>
            <a:r>
              <a:rPr lang="sv-FI" altLang="sv-FI" dirty="0"/>
              <a:t> </a:t>
            </a:r>
            <a:r>
              <a:rPr lang="sv-FI" altLang="sv-FI" dirty="0" err="1"/>
              <a:t>renewable</a:t>
            </a:r>
            <a:r>
              <a:rPr lang="sv-FI" altLang="sv-FI" dirty="0"/>
              <a:t> </a:t>
            </a:r>
            <a:r>
              <a:rPr lang="sv-FI" altLang="sv-FI" dirty="0" err="1"/>
              <a:t>energy</a:t>
            </a:r>
            <a:r>
              <a:rPr lang="sv-FI" altLang="sv-FI" dirty="0"/>
              <a:t> innovation, </a:t>
            </a:r>
            <a:r>
              <a:rPr lang="sv-FI" altLang="sv-FI" dirty="0" err="1"/>
              <a:t>rich</a:t>
            </a:r>
            <a:r>
              <a:rPr lang="sv-FI" altLang="sv-FI" dirty="0"/>
              <a:t> </a:t>
            </a:r>
            <a:r>
              <a:rPr lang="sv-FI" altLang="sv-FI" dirty="0" err="1"/>
              <a:t>historical</a:t>
            </a:r>
            <a:r>
              <a:rPr lang="sv-FI" altLang="sv-FI" dirty="0"/>
              <a:t> </a:t>
            </a:r>
            <a:r>
              <a:rPr lang="sv-FI" altLang="sv-FI" dirty="0" err="1"/>
              <a:t>heritage</a:t>
            </a:r>
            <a:r>
              <a:rPr lang="sv-FI" altLang="sv-FI" dirty="0"/>
              <a:t>, and </a:t>
            </a:r>
            <a:r>
              <a:rPr lang="sv-FI" altLang="sv-FI" dirty="0" err="1"/>
              <a:t>delightful</a:t>
            </a:r>
            <a:r>
              <a:rPr lang="sv-FI" altLang="sv-FI" dirty="0"/>
              <a:t> </a:t>
            </a:r>
            <a:r>
              <a:rPr lang="sv-FI" altLang="sv-FI" dirty="0" err="1"/>
              <a:t>culinary</a:t>
            </a:r>
            <a:r>
              <a:rPr lang="sv-FI" altLang="sv-FI" dirty="0"/>
              <a:t> </a:t>
            </a:r>
            <a:r>
              <a:rPr lang="sv-FI" altLang="sv-FI" dirty="0" err="1"/>
              <a:t>scenes</a:t>
            </a:r>
            <a:endParaRPr lang="sv-FI" altLang="sv-FI" dirty="0"/>
          </a:p>
          <a:p>
            <a:pPr marL="285750" lvl="0" indent="-285750" eaLnBrk="0" fontAlgn="base" hangingPunct="0">
              <a:spcBef>
                <a:spcPct val="0"/>
              </a:spcBef>
              <a:spcAft>
                <a:spcPct val="0"/>
              </a:spcAft>
              <a:buFont typeface="Arial" panose="020B0604020202020204" pitchFamily="34" charset="0"/>
              <a:buChar char="•"/>
            </a:pPr>
            <a:endParaRPr lang="sv-FI" altLang="sv-FI" dirty="0"/>
          </a:p>
          <a:p>
            <a:pPr marL="285750" lvl="0" indent="-285750" eaLnBrk="0" fontAlgn="base" hangingPunct="0">
              <a:spcBef>
                <a:spcPct val="0"/>
              </a:spcBef>
              <a:spcAft>
                <a:spcPct val="0"/>
              </a:spcAft>
              <a:buFont typeface="Arial" panose="020B0604020202020204" pitchFamily="34" charset="0"/>
              <a:buChar char="•"/>
            </a:pPr>
            <a:r>
              <a:rPr lang="sv-FI" altLang="sv-FI" dirty="0"/>
              <a:t>A vibrant and </a:t>
            </a:r>
            <a:r>
              <a:rPr lang="sv-FI" altLang="sv-FI" dirty="0" err="1"/>
              <a:t>welcoming</a:t>
            </a:r>
            <a:r>
              <a:rPr lang="sv-FI" altLang="sv-FI" dirty="0"/>
              <a:t> city </a:t>
            </a:r>
            <a:r>
              <a:rPr lang="sv-FI" altLang="sv-FI" dirty="0" err="1"/>
              <a:t>with</a:t>
            </a:r>
            <a:r>
              <a:rPr lang="sv-FI" altLang="sv-FI" dirty="0"/>
              <a:t> a small-</a:t>
            </a:r>
            <a:r>
              <a:rPr lang="sv-FI" altLang="sv-FI" dirty="0" err="1"/>
              <a:t>town</a:t>
            </a:r>
            <a:r>
              <a:rPr lang="sv-FI" altLang="sv-FI" dirty="0"/>
              <a:t> </a:t>
            </a:r>
            <a:r>
              <a:rPr lang="sv-FI" altLang="sv-FI" dirty="0" err="1"/>
              <a:t>feel</a:t>
            </a:r>
            <a:r>
              <a:rPr lang="sv-FI" altLang="sv-FI" dirty="0"/>
              <a:t>, </a:t>
            </a:r>
            <a:r>
              <a:rPr lang="sv-FI" altLang="sv-FI" dirty="0" err="1"/>
              <a:t>offering</a:t>
            </a:r>
            <a:r>
              <a:rPr lang="sv-FI" altLang="sv-FI" dirty="0"/>
              <a:t> </a:t>
            </a:r>
            <a:r>
              <a:rPr lang="sv-FI" altLang="sv-FI" dirty="0" err="1"/>
              <a:t>efficient</a:t>
            </a:r>
            <a:r>
              <a:rPr lang="sv-FI" altLang="sv-FI" dirty="0"/>
              <a:t> public </a:t>
            </a:r>
            <a:r>
              <a:rPr lang="sv-FI" altLang="sv-FI" dirty="0" err="1"/>
              <a:t>transportation</a:t>
            </a:r>
            <a:endParaRPr lang="sv-FI" altLang="sv-FI" dirty="0"/>
          </a:p>
          <a:p>
            <a:pPr marL="285750" lvl="0" indent="-285750" eaLnBrk="0" fontAlgn="base" hangingPunct="0">
              <a:spcBef>
                <a:spcPct val="0"/>
              </a:spcBef>
              <a:spcAft>
                <a:spcPct val="0"/>
              </a:spcAft>
              <a:buFont typeface="Arial" panose="020B0604020202020204" pitchFamily="34" charset="0"/>
              <a:buChar char="•"/>
            </a:pPr>
            <a:endParaRPr lang="sv-FI" altLang="sv-FI" dirty="0"/>
          </a:p>
          <a:p>
            <a:pPr marL="285750" lvl="0" indent="-285750" eaLnBrk="0" fontAlgn="base" hangingPunct="0">
              <a:spcBef>
                <a:spcPct val="0"/>
              </a:spcBef>
              <a:spcAft>
                <a:spcPct val="0"/>
              </a:spcAft>
              <a:buFont typeface="Arial" panose="020B0604020202020204" pitchFamily="34" charset="0"/>
              <a:buChar char="•"/>
            </a:pPr>
            <a:r>
              <a:rPr lang="sv-FI" altLang="sv-FI" b="1" dirty="0"/>
              <a:t>An ideal city for students:</a:t>
            </a:r>
            <a:r>
              <a:rPr lang="sv-FI" altLang="sv-FI" dirty="0"/>
              <a:t> </a:t>
            </a:r>
            <a:r>
              <a:rPr lang="sv-FI" altLang="sv-FI" dirty="0" err="1"/>
              <a:t>numerous</a:t>
            </a:r>
            <a:r>
              <a:rPr lang="sv-FI" altLang="sv-FI" dirty="0"/>
              <a:t> </a:t>
            </a:r>
            <a:r>
              <a:rPr lang="sv-FI" altLang="sv-FI" dirty="0" err="1"/>
              <a:t>libraries</a:t>
            </a:r>
            <a:r>
              <a:rPr lang="sv-FI" altLang="sv-FI" dirty="0"/>
              <a:t>, </a:t>
            </a:r>
            <a:r>
              <a:rPr lang="sv-FI" altLang="sv-FI" dirty="0" err="1"/>
              <a:t>affordable</a:t>
            </a:r>
            <a:r>
              <a:rPr lang="sv-FI" altLang="sv-FI" dirty="0"/>
              <a:t> UNI cafés, </a:t>
            </a:r>
            <a:r>
              <a:rPr lang="sv-FI" altLang="sv-FI" dirty="0" err="1"/>
              <a:t>cost-effective</a:t>
            </a:r>
            <a:r>
              <a:rPr lang="sv-FI" altLang="sv-FI" dirty="0"/>
              <a:t> student </a:t>
            </a:r>
            <a:r>
              <a:rPr lang="sv-FI" altLang="sv-FI" dirty="0" err="1"/>
              <a:t>housing</a:t>
            </a:r>
            <a:r>
              <a:rPr lang="sv-FI" altLang="sv-FI" dirty="0"/>
              <a:t>, a </a:t>
            </a:r>
            <a:r>
              <a:rPr lang="sv-FI" altLang="sv-FI" dirty="0" err="1"/>
              <a:t>thriving</a:t>
            </a:r>
            <a:r>
              <a:rPr lang="sv-FI" altLang="sv-FI" dirty="0"/>
              <a:t> student </a:t>
            </a:r>
            <a:r>
              <a:rPr lang="sv-FI" altLang="sv-FI" dirty="0" err="1"/>
              <a:t>community</a:t>
            </a:r>
            <a:r>
              <a:rPr lang="sv-FI" altLang="sv-FI" dirty="0"/>
              <a:t> </a:t>
            </a:r>
            <a:r>
              <a:rPr lang="sv-FI" altLang="sv-FI" dirty="0" err="1"/>
              <a:t>with</a:t>
            </a:r>
            <a:r>
              <a:rPr lang="sv-FI" altLang="sv-FI" dirty="0"/>
              <a:t> over 12K students, and </a:t>
            </a:r>
            <a:r>
              <a:rPr lang="sv-FI" altLang="sv-FI" dirty="0" err="1"/>
              <a:t>lively</a:t>
            </a:r>
            <a:r>
              <a:rPr lang="sv-FI" altLang="sv-FI" dirty="0"/>
              <a:t> student events and </a:t>
            </a:r>
            <a:r>
              <a:rPr lang="sv-FI" altLang="sv-FI" dirty="0" err="1"/>
              <a:t>activities</a:t>
            </a:r>
            <a:endParaRPr lang="sv-FI" altLang="sv-FI" dirty="0"/>
          </a:p>
          <a:p>
            <a:endParaRPr lang="sv-FI" dirty="0"/>
          </a:p>
        </p:txBody>
      </p:sp>
    </p:spTree>
    <p:extLst>
      <p:ext uri="{BB962C8B-B14F-4D97-AF65-F5344CB8AC3E}">
        <p14:creationId xmlns:p14="http://schemas.microsoft.com/office/powerpoint/2010/main" val="2480290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98E0CE-E758-598C-4EF5-F0A7D3280CFF}"/>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168BE48E-0CD2-7DFA-BF51-4CCC811C75CC}"/>
              </a:ext>
            </a:extLst>
          </p:cNvPr>
          <p:cNvSpPr>
            <a:spLocks noGrp="1"/>
          </p:cNvSpPr>
          <p:nvPr>
            <p:ph type="body" sz="quarter" idx="13"/>
          </p:nvPr>
        </p:nvSpPr>
        <p:spPr/>
        <p:txBody>
          <a:bodyPr/>
          <a:lstStyle/>
          <a:p>
            <a:endParaRPr lang="en-GB"/>
          </a:p>
        </p:txBody>
      </p:sp>
      <p:sp>
        <p:nvSpPr>
          <p:cNvPr id="9" name="Title 1">
            <a:extLst>
              <a:ext uri="{FF2B5EF4-FFF2-40B4-BE49-F238E27FC236}">
                <a16:creationId xmlns:a16="http://schemas.microsoft.com/office/drawing/2014/main" id="{A2A13E51-069A-45F5-7AF8-980473A2B351}"/>
              </a:ext>
            </a:extLst>
          </p:cNvPr>
          <p:cNvSpPr>
            <a:spLocks noGrp="1"/>
          </p:cNvSpPr>
          <p:nvPr>
            <p:ph type="title"/>
          </p:nvPr>
        </p:nvSpPr>
        <p:spPr>
          <a:xfrm>
            <a:off x="838200" y="771525"/>
            <a:ext cx="6908800" cy="711200"/>
          </a:xfrm>
        </p:spPr>
        <p:txBody>
          <a:bodyPr>
            <a:normAutofit/>
          </a:bodyPr>
          <a:lstStyle/>
          <a:p>
            <a:r>
              <a:rPr lang="en-GB" dirty="0"/>
              <a:t>Truly international</a:t>
            </a:r>
          </a:p>
        </p:txBody>
      </p:sp>
      <p:sp>
        <p:nvSpPr>
          <p:cNvPr id="18" name="Subtitle 3">
            <a:extLst>
              <a:ext uri="{FF2B5EF4-FFF2-40B4-BE49-F238E27FC236}">
                <a16:creationId xmlns:a16="http://schemas.microsoft.com/office/drawing/2014/main" id="{8E6D2272-AA14-13C3-33EA-09DF64B88506}"/>
              </a:ext>
            </a:extLst>
          </p:cNvPr>
          <p:cNvSpPr>
            <a:spLocks noGrp="1"/>
          </p:cNvSpPr>
          <p:nvPr>
            <p:ph type="subTitle" idx="1"/>
          </p:nvPr>
        </p:nvSpPr>
        <p:spPr>
          <a:xfrm>
            <a:off x="1007527" y="1482725"/>
            <a:ext cx="6515903" cy="5073059"/>
          </a:xfrm>
        </p:spPr>
        <p:txBody>
          <a:bodyPr/>
          <a:lstStyle/>
          <a:p>
            <a:pPr marL="285750" indent="-285750" algn="l" rtl="0" fontAlgn="base">
              <a:buFont typeface="Arial" panose="020B0604020202020204" pitchFamily="34" charset="0"/>
              <a:buChar char="•"/>
            </a:pPr>
            <a:r>
              <a:rPr lang="en-GB" sz="1700" b="0" i="0" u="none" strike="noStrike" dirty="0">
                <a:effectLst/>
                <a:latin typeface="Aptos" panose="020B0004020202020204" pitchFamily="34" charset="0"/>
              </a:rPr>
              <a:t>The only business school with a mandatory exchange semester – ensuring international exposure for all students</a:t>
            </a:r>
          </a:p>
          <a:p>
            <a:pPr marL="285750" indent="-285750" algn="l" rtl="0" fontAlgn="base">
              <a:buFont typeface="Arial" panose="020B0604020202020204" pitchFamily="34" charset="0"/>
              <a:buChar char="•"/>
            </a:pPr>
            <a:r>
              <a:rPr lang="en-GB" sz="1700" b="1" dirty="0">
                <a:latin typeface="Aptos" panose="020B0004020202020204" pitchFamily="34" charset="0"/>
              </a:rPr>
              <a:t>200 exchange students </a:t>
            </a:r>
            <a:r>
              <a:rPr lang="en-GB" sz="1700" dirty="0">
                <a:latin typeface="Aptos" panose="020B0004020202020204" pitchFamily="34" charset="0"/>
              </a:rPr>
              <a:t>come to Hanken every year and leave as ambassadors – 98% would recommend their experience</a:t>
            </a:r>
            <a:endParaRPr lang="en-GB" sz="1700" b="1" i="0" u="none" strike="noStrike" dirty="0">
              <a:effectLst/>
              <a:latin typeface="Aptos" panose="020B0004020202020204" pitchFamily="34" charset="0"/>
            </a:endParaRPr>
          </a:p>
          <a:p>
            <a:pPr marL="285750" indent="-285750" algn="l" rtl="0" fontAlgn="base">
              <a:buFont typeface="Arial" panose="020B0604020202020204" pitchFamily="34" charset="0"/>
              <a:buChar char="•"/>
            </a:pPr>
            <a:r>
              <a:rPr lang="en-GB" sz="1700" dirty="0">
                <a:latin typeface="Aptos" panose="020B0004020202020204" pitchFamily="34" charset="0"/>
              </a:rPr>
              <a:t>We have an </a:t>
            </a:r>
            <a:r>
              <a:rPr lang="en-GB" sz="1700" b="1" dirty="0">
                <a:latin typeface="Aptos" panose="020B0004020202020204" pitchFamily="34" charset="0"/>
              </a:rPr>
              <a:t>increased number of international students.  </a:t>
            </a:r>
            <a:r>
              <a:rPr lang="en-GB" sz="1700" dirty="0">
                <a:latin typeface="Aptos" panose="020B0004020202020204" pitchFamily="34" charset="0"/>
              </a:rPr>
              <a:t>Through our integration programme</a:t>
            </a:r>
            <a:r>
              <a:rPr lang="en-GB" sz="1700" b="1" dirty="0">
                <a:latin typeface="Aptos" panose="020B0004020202020204" pitchFamily="34" charset="0"/>
              </a:rPr>
              <a:t>, </a:t>
            </a:r>
            <a:r>
              <a:rPr lang="en-GB" sz="1700" dirty="0">
                <a:latin typeface="Aptos" panose="020B0004020202020204" pitchFamily="34" charset="0"/>
              </a:rPr>
              <a:t>that include local language studies</a:t>
            </a:r>
            <a:r>
              <a:rPr lang="en-GB" sz="1700" b="1" dirty="0">
                <a:latin typeface="Aptos" panose="020B0004020202020204" pitchFamily="34" charset="0"/>
              </a:rPr>
              <a:t>,  we </a:t>
            </a:r>
            <a:r>
              <a:rPr lang="en-GB" sz="1700" b="1" i="0" u="none" strike="noStrike" dirty="0">
                <a:effectLst/>
                <a:latin typeface="Aptos" panose="020B0004020202020204" pitchFamily="34" charset="0"/>
              </a:rPr>
              <a:t>aim that a significant number of the graduates build a life in Finland</a:t>
            </a:r>
            <a:endParaRPr lang="en-GB" sz="1700" i="0" u="none" strike="noStrike" dirty="0">
              <a:effectLst/>
              <a:latin typeface="Aptos" panose="020B0004020202020204" pitchFamily="34" charset="0"/>
            </a:endParaRPr>
          </a:p>
          <a:p>
            <a:pPr marL="971550" lvl="1" indent="-285750" fontAlgn="base"/>
            <a:r>
              <a:rPr lang="en-US" dirty="0">
                <a:latin typeface="Aptos" panose="020B0004020202020204" pitchFamily="34" charset="0"/>
              </a:rPr>
              <a:t>Integration module offered to support integration for International Bachelor in Business students (pilot academic year 2025-2026)​</a:t>
            </a:r>
            <a:endParaRPr lang="en-US" i="0" dirty="0">
              <a:effectLst/>
              <a:latin typeface="Arial" panose="020B0604020202020204" pitchFamily="34" charset="0"/>
            </a:endParaRPr>
          </a:p>
          <a:p>
            <a:pPr marL="971550" lvl="1" indent="-285750" fontAlgn="base"/>
            <a:r>
              <a:rPr lang="en-GB" dirty="0">
                <a:latin typeface="Aptos" panose="020B0004020202020204" pitchFamily="34" charset="0"/>
              </a:rPr>
              <a:t>We are increasing </a:t>
            </a:r>
            <a:r>
              <a:rPr lang="en-GB" b="1" dirty="0">
                <a:latin typeface="Aptos" panose="020B0004020202020204" pitchFamily="34" charset="0"/>
              </a:rPr>
              <a:t>collaboration with the Finnish corporate world</a:t>
            </a:r>
            <a:r>
              <a:rPr lang="en-GB" dirty="0">
                <a:latin typeface="Aptos" panose="020B0004020202020204" pitchFamily="34" charset="0"/>
              </a:rPr>
              <a:t>, thereby supporting their </a:t>
            </a:r>
            <a:r>
              <a:rPr lang="en-GB" b="1" dirty="0">
                <a:latin typeface="Aptos" panose="020B0004020202020204" pitchFamily="34" charset="0"/>
              </a:rPr>
              <a:t>international competitiveness</a:t>
            </a:r>
            <a:endParaRPr lang="en-US" dirty="0">
              <a:latin typeface="Aptos" panose="020B0004020202020204" pitchFamily="34" charset="0"/>
            </a:endParaRPr>
          </a:p>
        </p:txBody>
      </p:sp>
      <p:pic>
        <p:nvPicPr>
          <p:cNvPr id="7" name="Picture Placeholder 6" descr="A group of people posing for a photo&#10;&#10;AI-generated content may be incorrect.">
            <a:extLst>
              <a:ext uri="{FF2B5EF4-FFF2-40B4-BE49-F238E27FC236}">
                <a16:creationId xmlns:a16="http://schemas.microsoft.com/office/drawing/2014/main" id="{38771104-15B3-912F-94D6-C78072D65C44}"/>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Tree>
    <p:extLst>
      <p:ext uri="{BB962C8B-B14F-4D97-AF65-F5344CB8AC3E}">
        <p14:creationId xmlns:p14="http://schemas.microsoft.com/office/powerpoint/2010/main" val="2213813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43EC28-1FC3-D87E-02F9-7C9DCF1AEC66}"/>
              </a:ext>
            </a:extLst>
          </p:cNvPr>
          <p:cNvSpPr>
            <a:spLocks noGrp="1"/>
          </p:cNvSpPr>
          <p:nvPr>
            <p:ph type="title"/>
          </p:nvPr>
        </p:nvSpPr>
        <p:spPr/>
        <p:txBody>
          <a:bodyPr/>
          <a:lstStyle/>
          <a:p>
            <a:r>
              <a:rPr lang="sv-SE" dirty="0"/>
              <a:t>Exchange</a:t>
            </a:r>
            <a:endParaRPr lang="sv-FI" dirty="0"/>
          </a:p>
        </p:txBody>
      </p:sp>
      <p:pic>
        <p:nvPicPr>
          <p:cNvPr id="16" name="Picture Placeholder 15" descr="A group of people sitting around a table&#10;&#10;AI-generated content may be incorrect.">
            <a:extLst>
              <a:ext uri="{FF2B5EF4-FFF2-40B4-BE49-F238E27FC236}">
                <a16:creationId xmlns:a16="http://schemas.microsoft.com/office/drawing/2014/main" id="{42E77CD3-FA94-B446-EC4D-FAEDBCEF9C06}"/>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4" name="Text Placeholder 3">
            <a:extLst>
              <a:ext uri="{FF2B5EF4-FFF2-40B4-BE49-F238E27FC236}">
                <a16:creationId xmlns:a16="http://schemas.microsoft.com/office/drawing/2014/main" id="{E633FCF2-F238-90FD-F101-0CF876B730CC}"/>
              </a:ext>
            </a:extLst>
          </p:cNvPr>
          <p:cNvSpPr>
            <a:spLocks noGrp="1"/>
          </p:cNvSpPr>
          <p:nvPr>
            <p:ph type="body" sz="quarter" idx="11"/>
          </p:nvPr>
        </p:nvSpPr>
        <p:spPr/>
        <p:txBody>
          <a:bodyPr/>
          <a:lstStyle/>
          <a:p>
            <a:endParaRPr lang="sv-FI"/>
          </a:p>
        </p:txBody>
      </p:sp>
      <p:sp>
        <p:nvSpPr>
          <p:cNvPr id="6" name="Subtitle 5">
            <a:extLst>
              <a:ext uri="{FF2B5EF4-FFF2-40B4-BE49-F238E27FC236}">
                <a16:creationId xmlns:a16="http://schemas.microsoft.com/office/drawing/2014/main" id="{755DE6F2-F74B-029F-12A9-8B9988003744}"/>
              </a:ext>
            </a:extLst>
          </p:cNvPr>
          <p:cNvSpPr>
            <a:spLocks noGrp="1"/>
          </p:cNvSpPr>
          <p:nvPr>
            <p:ph type="subTitle" idx="1"/>
          </p:nvPr>
        </p:nvSpPr>
        <p:spPr>
          <a:xfrm>
            <a:off x="1268325" y="1483189"/>
            <a:ext cx="5938233" cy="5073059"/>
          </a:xfrm>
        </p:spPr>
        <p:txBody>
          <a:bodyPr/>
          <a:lstStyle/>
          <a:p>
            <a:pPr marL="285750" indent="-285750">
              <a:buFont typeface="Arial" panose="020B0604020202020204" pitchFamily="34" charset="0"/>
              <a:buChar char="•"/>
            </a:pPr>
            <a:r>
              <a:rPr lang="en-GB" dirty="0"/>
              <a:t>The bachelor’s degree includes a mandatory stay abroad in the form of studies or an internship</a:t>
            </a:r>
          </a:p>
          <a:p>
            <a:pPr marL="285750" indent="-285750">
              <a:buFont typeface="Arial" panose="020B0604020202020204" pitchFamily="34" charset="0"/>
              <a:buChar char="•"/>
            </a:pPr>
            <a:r>
              <a:rPr lang="en-GB" dirty="0"/>
              <a:t>Within the bachelor's programme in English, the stay abroad can be replaced with an integration study module on certain grounds</a:t>
            </a:r>
          </a:p>
          <a:p>
            <a:pPr marL="285750" indent="-285750">
              <a:buFont typeface="Arial" panose="020B0604020202020204" pitchFamily="34" charset="0"/>
              <a:buChar char="•"/>
            </a:pPr>
            <a:r>
              <a:rPr lang="en-GB" dirty="0"/>
              <a:t>The exchange is based on reciprocal bilateral agreements with the partner universities </a:t>
            </a:r>
          </a:p>
          <a:p>
            <a:pPr marL="285750" indent="-285750">
              <a:buFont typeface="Arial" panose="020B0604020202020204" pitchFamily="34" charset="0"/>
              <a:buChar char="•"/>
            </a:pPr>
            <a:r>
              <a:rPr lang="sv-SE" dirty="0"/>
              <a:t>Hanken has over </a:t>
            </a:r>
            <a:r>
              <a:rPr lang="sv-SE" b="1" dirty="0"/>
              <a:t>100 partner </a:t>
            </a:r>
            <a:r>
              <a:rPr lang="sv-SE" b="1" dirty="0" err="1"/>
              <a:t>universities</a:t>
            </a:r>
            <a:r>
              <a:rPr lang="sv-SE" b="1" dirty="0"/>
              <a:t> </a:t>
            </a:r>
            <a:r>
              <a:rPr lang="sv-SE" dirty="0" err="1"/>
              <a:t>across</a:t>
            </a:r>
            <a:r>
              <a:rPr lang="sv-SE" dirty="0"/>
              <a:t> the </a:t>
            </a:r>
            <a:r>
              <a:rPr lang="sv-SE" dirty="0" err="1"/>
              <a:t>world</a:t>
            </a:r>
            <a:r>
              <a:rPr lang="sv-SE" dirty="0"/>
              <a:t>:</a:t>
            </a:r>
          </a:p>
          <a:p>
            <a:pPr marL="971550" lvl="1" indent="-285750"/>
            <a:r>
              <a:rPr lang="sv-SE" dirty="0"/>
              <a:t>In </a:t>
            </a:r>
            <a:r>
              <a:rPr lang="sv-SE" dirty="0" err="1"/>
              <a:t>Europe</a:t>
            </a:r>
            <a:r>
              <a:rPr lang="sv-SE" dirty="0"/>
              <a:t>, </a:t>
            </a:r>
            <a:r>
              <a:rPr lang="sv-SE" dirty="0" err="1"/>
              <a:t>Africa</a:t>
            </a:r>
            <a:r>
              <a:rPr lang="sv-SE" dirty="0"/>
              <a:t>, </a:t>
            </a:r>
            <a:r>
              <a:rPr lang="sv-SE" dirty="0" err="1"/>
              <a:t>America</a:t>
            </a:r>
            <a:r>
              <a:rPr lang="sv-SE" dirty="0"/>
              <a:t>, </a:t>
            </a:r>
            <a:r>
              <a:rPr lang="sv-SE" dirty="0" err="1"/>
              <a:t>Asia</a:t>
            </a:r>
            <a:r>
              <a:rPr lang="sv-SE" dirty="0"/>
              <a:t> and Oceania</a:t>
            </a:r>
          </a:p>
          <a:p>
            <a:pPr marL="285750" indent="-285750">
              <a:buFont typeface="Arial" panose="020B0604020202020204" pitchFamily="34" charset="0"/>
              <a:buChar char="•"/>
            </a:pPr>
            <a:r>
              <a:rPr lang="en-GB" dirty="0"/>
              <a:t>Hanken attracts students from the partner universities and Hanken is welcoming exchange students from many countries and partner universities each year</a:t>
            </a:r>
            <a:endParaRPr lang="sv-SE" dirty="0"/>
          </a:p>
          <a:p>
            <a:pPr marL="971550" lvl="1" indent="-285750"/>
            <a:endParaRPr lang="sv-SE" dirty="0"/>
          </a:p>
          <a:p>
            <a:pPr marL="285750" indent="-285750">
              <a:buFont typeface="Arial" panose="020B0604020202020204" pitchFamily="34" charset="0"/>
              <a:buChar char="•"/>
            </a:pPr>
            <a:endParaRPr lang="sv-FI" dirty="0"/>
          </a:p>
        </p:txBody>
      </p:sp>
    </p:spTree>
    <p:extLst>
      <p:ext uri="{BB962C8B-B14F-4D97-AF65-F5344CB8AC3E}">
        <p14:creationId xmlns:p14="http://schemas.microsoft.com/office/powerpoint/2010/main" val="3107223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7B22E8-FE83-78E8-CEA7-D94BAFBD71DB}"/>
              </a:ext>
            </a:extLst>
          </p:cNvPr>
          <p:cNvSpPr>
            <a:spLocks noGrp="1"/>
          </p:cNvSpPr>
          <p:nvPr>
            <p:ph type="title"/>
          </p:nvPr>
        </p:nvSpPr>
        <p:spPr>
          <a:xfrm>
            <a:off x="708238" y="813740"/>
            <a:ext cx="10085475" cy="711881"/>
          </a:xfrm>
        </p:spPr>
        <p:txBody>
          <a:bodyPr/>
          <a:lstStyle/>
          <a:p>
            <a:r>
              <a:rPr lang="sv-SE" dirty="0"/>
              <a:t>Exchange </a:t>
            </a:r>
            <a:r>
              <a:rPr lang="sv-SE" dirty="0" err="1"/>
              <a:t>experiences</a:t>
            </a:r>
            <a:endParaRPr lang="sv-FI" dirty="0"/>
          </a:p>
        </p:txBody>
      </p:sp>
      <p:sp>
        <p:nvSpPr>
          <p:cNvPr id="4" name="TextBox 3">
            <a:extLst>
              <a:ext uri="{FF2B5EF4-FFF2-40B4-BE49-F238E27FC236}">
                <a16:creationId xmlns:a16="http://schemas.microsoft.com/office/drawing/2014/main" id="{971C7C3A-526D-8A93-13FA-80285C4F7ADB}"/>
              </a:ext>
            </a:extLst>
          </p:cNvPr>
          <p:cNvSpPr txBox="1"/>
          <p:nvPr/>
        </p:nvSpPr>
        <p:spPr>
          <a:xfrm>
            <a:off x="291773" y="3947771"/>
            <a:ext cx="3256229" cy="2246769"/>
          </a:xfrm>
          <a:prstGeom prst="rect">
            <a:avLst/>
          </a:prstGeom>
          <a:noFill/>
        </p:spPr>
        <p:txBody>
          <a:bodyPr wrap="square" rtlCol="0">
            <a:spAutoFit/>
          </a:bodyPr>
          <a:lstStyle/>
          <a:p>
            <a:pPr algn="ctr"/>
            <a:r>
              <a:rPr lang="en-GB" sz="1400" i="1" dirty="0"/>
              <a:t>Hong Kong had everything I could wish for during my exchange - unbeatable exchange community, a beautiful and large campus in the heart of the city, a vibrant and lively metropolis, and beautiful nature with beaches and mountains</a:t>
            </a:r>
            <a:br>
              <a:rPr lang="sv-FI" sz="1400" i="1" dirty="0"/>
            </a:br>
            <a:br>
              <a:rPr lang="sv-FI" sz="1400" dirty="0"/>
            </a:br>
            <a:r>
              <a:rPr lang="sv-SE" sz="1400" dirty="0"/>
              <a:t>Ville Ruokonen </a:t>
            </a:r>
            <a:r>
              <a:rPr lang="sv-SE" sz="1400" dirty="0" err="1"/>
              <a:t>about</a:t>
            </a:r>
            <a:r>
              <a:rPr lang="sv-SE" sz="1400" dirty="0"/>
              <a:t> </a:t>
            </a:r>
            <a:r>
              <a:rPr lang="sv-FI" sz="1400" b="1" dirty="0"/>
              <a:t>The Hong Kong </a:t>
            </a:r>
            <a:r>
              <a:rPr lang="sv-FI" sz="1400" b="1" dirty="0" err="1"/>
              <a:t>Polytechnic</a:t>
            </a:r>
            <a:r>
              <a:rPr lang="sv-FI" sz="1400" b="1" dirty="0"/>
              <a:t> University</a:t>
            </a:r>
          </a:p>
        </p:txBody>
      </p:sp>
      <p:sp>
        <p:nvSpPr>
          <p:cNvPr id="5" name="TextBox 4">
            <a:extLst>
              <a:ext uri="{FF2B5EF4-FFF2-40B4-BE49-F238E27FC236}">
                <a16:creationId xmlns:a16="http://schemas.microsoft.com/office/drawing/2014/main" id="{33539DAF-AC36-39A6-AE40-06126B661B4E}"/>
              </a:ext>
            </a:extLst>
          </p:cNvPr>
          <p:cNvSpPr txBox="1"/>
          <p:nvPr/>
        </p:nvSpPr>
        <p:spPr>
          <a:xfrm>
            <a:off x="4159388" y="3947771"/>
            <a:ext cx="3443095" cy="2462213"/>
          </a:xfrm>
          <a:prstGeom prst="rect">
            <a:avLst/>
          </a:prstGeom>
          <a:noFill/>
        </p:spPr>
        <p:txBody>
          <a:bodyPr wrap="square" rtlCol="0">
            <a:spAutoFit/>
          </a:bodyPr>
          <a:lstStyle/>
          <a:p>
            <a:pPr algn="ctr"/>
            <a:r>
              <a:rPr lang="en-GB" sz="1400" i="1" dirty="0"/>
              <a:t>For me, exchange in Lugano was an incredible experience! Both experiencing living in a new country and meeting all the wonderful people are things I will remember forever! Being able to explore both Switzerland and Italy was a great advantage in Lugano, and it led to many fun trips!</a:t>
            </a:r>
          </a:p>
          <a:p>
            <a:pPr algn="ctr"/>
            <a:endParaRPr lang="sv-FI" sz="1400" i="1" dirty="0"/>
          </a:p>
          <a:p>
            <a:pPr algn="ctr"/>
            <a:r>
              <a:rPr lang="sv-FI" sz="1400" dirty="0"/>
              <a:t> </a:t>
            </a:r>
            <a:r>
              <a:rPr lang="sv-SE" sz="1400" dirty="0"/>
              <a:t>Frida Winberg </a:t>
            </a:r>
            <a:r>
              <a:rPr lang="sv-SE" sz="1400" dirty="0" err="1"/>
              <a:t>about</a:t>
            </a:r>
            <a:r>
              <a:rPr lang="sv-SE" sz="1400" dirty="0"/>
              <a:t> </a:t>
            </a:r>
            <a:r>
              <a:rPr lang="it-IT" sz="1400" b="1" dirty="0"/>
              <a:t>USI Università della Svizzera Italiana</a:t>
            </a:r>
            <a:endParaRPr lang="sv-FI" sz="1400" b="1" dirty="0"/>
          </a:p>
        </p:txBody>
      </p:sp>
      <p:sp>
        <p:nvSpPr>
          <p:cNvPr id="6" name="TextBox 5">
            <a:extLst>
              <a:ext uri="{FF2B5EF4-FFF2-40B4-BE49-F238E27FC236}">
                <a16:creationId xmlns:a16="http://schemas.microsoft.com/office/drawing/2014/main" id="{9A3A1088-64DB-19DD-6215-54DD49F5ADE9}"/>
              </a:ext>
            </a:extLst>
          </p:cNvPr>
          <p:cNvSpPr txBox="1"/>
          <p:nvPr/>
        </p:nvSpPr>
        <p:spPr>
          <a:xfrm>
            <a:off x="8213869" y="3947771"/>
            <a:ext cx="3418678" cy="2554545"/>
          </a:xfrm>
          <a:prstGeom prst="rect">
            <a:avLst/>
          </a:prstGeom>
          <a:noFill/>
        </p:spPr>
        <p:txBody>
          <a:bodyPr wrap="square" rtlCol="0">
            <a:spAutoFit/>
          </a:bodyPr>
          <a:lstStyle/>
          <a:p>
            <a:pPr algn="ctr"/>
            <a:r>
              <a:rPr lang="en-GB" sz="1200" dirty="0"/>
              <a:t>My time in Montreal was fantastic, and the city remains my second home to this day. Montreal is a vast metropolis that offered both culture (primarily through its languages and history) and vibrant life amidst incredible nature. The university's exchange committee organized weekly events and trips, both within Canada and abroad. The amazing people I met from all corners of the world have given me lifelong friends, and I am forever grateful for the experience!</a:t>
            </a:r>
          </a:p>
          <a:p>
            <a:pPr algn="ctr"/>
            <a:br>
              <a:rPr lang="sv-FI" sz="1400" dirty="0"/>
            </a:br>
            <a:r>
              <a:rPr lang="sv-SE" sz="1400" dirty="0" err="1"/>
              <a:t>Nicolina</a:t>
            </a:r>
            <a:r>
              <a:rPr lang="sv-SE" sz="1400" dirty="0"/>
              <a:t> Rosvall </a:t>
            </a:r>
            <a:r>
              <a:rPr lang="sv-SE" sz="1400" dirty="0" err="1"/>
              <a:t>about</a:t>
            </a:r>
            <a:r>
              <a:rPr lang="sv-SE" sz="1400" dirty="0"/>
              <a:t> </a:t>
            </a:r>
            <a:r>
              <a:rPr lang="sv-FI" sz="1400" b="1" dirty="0"/>
              <a:t>HEC Montréal</a:t>
            </a:r>
          </a:p>
        </p:txBody>
      </p:sp>
      <p:pic>
        <p:nvPicPr>
          <p:cNvPr id="7" name="Picture 6" descr="A person standing on a railing with a city in the background&#10;&#10;Description automatically generated">
            <a:extLst>
              <a:ext uri="{FF2B5EF4-FFF2-40B4-BE49-F238E27FC236}">
                <a16:creationId xmlns:a16="http://schemas.microsoft.com/office/drawing/2014/main" id="{CFD9A315-08D7-0444-59A9-37B59024CB8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871962" y="1613721"/>
            <a:ext cx="2017949" cy="2157851"/>
          </a:xfrm>
          <a:prstGeom prst="rect">
            <a:avLst/>
          </a:prstGeom>
        </p:spPr>
      </p:pic>
      <p:pic>
        <p:nvPicPr>
          <p:cNvPr id="8" name="Picture 2">
            <a:extLst>
              <a:ext uri="{FF2B5EF4-FFF2-40B4-BE49-F238E27FC236}">
                <a16:creationId xmlns:a16="http://schemas.microsoft.com/office/drawing/2014/main" id="{EC25D9DF-9C19-C5FB-9C91-C481D8EC8E6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988809" y="1613500"/>
            <a:ext cx="1862155" cy="2120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0DCD607F-E3D2-263C-B12F-B063CAC0F50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8867521" y="1613500"/>
            <a:ext cx="2111374" cy="2158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446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tanding outside a building&#10;&#10;AI-generated content may be incorrect.">
            <a:extLst>
              <a:ext uri="{FF2B5EF4-FFF2-40B4-BE49-F238E27FC236}">
                <a16:creationId xmlns:a16="http://schemas.microsoft.com/office/drawing/2014/main" id="{E831C949-B071-9BBA-F247-3B2C09FF709F}"/>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3" name="Title 2">
            <a:extLst>
              <a:ext uri="{FF2B5EF4-FFF2-40B4-BE49-F238E27FC236}">
                <a16:creationId xmlns:a16="http://schemas.microsoft.com/office/drawing/2014/main" id="{A59776C4-4AA4-999E-D574-3E31848AF08C}"/>
              </a:ext>
            </a:extLst>
          </p:cNvPr>
          <p:cNvSpPr>
            <a:spLocks noGrp="1"/>
          </p:cNvSpPr>
          <p:nvPr>
            <p:ph type="title"/>
          </p:nvPr>
        </p:nvSpPr>
        <p:spPr/>
        <p:txBody>
          <a:bodyPr/>
          <a:lstStyle/>
          <a:p>
            <a:r>
              <a:rPr lang="sv-SE" dirty="0" err="1"/>
              <a:t>COntents</a:t>
            </a:r>
            <a:endParaRPr lang="sv-FI" dirty="0"/>
          </a:p>
        </p:txBody>
      </p:sp>
      <p:sp>
        <p:nvSpPr>
          <p:cNvPr id="4" name="Text Placeholder 3">
            <a:extLst>
              <a:ext uri="{FF2B5EF4-FFF2-40B4-BE49-F238E27FC236}">
                <a16:creationId xmlns:a16="http://schemas.microsoft.com/office/drawing/2014/main" id="{C91B9339-6FD0-3E25-9043-0AB2907F7168}"/>
              </a:ext>
            </a:extLst>
          </p:cNvPr>
          <p:cNvSpPr>
            <a:spLocks noGrp="1"/>
          </p:cNvSpPr>
          <p:nvPr>
            <p:ph type="body" sz="quarter" idx="13"/>
          </p:nvPr>
        </p:nvSpPr>
        <p:spPr/>
        <p:txBody>
          <a:bodyPr/>
          <a:lstStyle/>
          <a:p>
            <a:endParaRPr lang="sv-FI"/>
          </a:p>
        </p:txBody>
      </p:sp>
      <p:sp>
        <p:nvSpPr>
          <p:cNvPr id="5" name="Text Placeholder 4">
            <a:extLst>
              <a:ext uri="{FF2B5EF4-FFF2-40B4-BE49-F238E27FC236}">
                <a16:creationId xmlns:a16="http://schemas.microsoft.com/office/drawing/2014/main" id="{8D160467-5A03-6878-10F2-5798DC8C273A}"/>
              </a:ext>
            </a:extLst>
          </p:cNvPr>
          <p:cNvSpPr>
            <a:spLocks noGrp="1"/>
          </p:cNvSpPr>
          <p:nvPr>
            <p:ph type="body" sz="quarter" idx="11"/>
          </p:nvPr>
        </p:nvSpPr>
        <p:spPr/>
        <p:txBody>
          <a:bodyPr/>
          <a:lstStyle/>
          <a:p>
            <a:endParaRPr lang="sv-FI"/>
          </a:p>
        </p:txBody>
      </p:sp>
      <p:sp>
        <p:nvSpPr>
          <p:cNvPr id="6" name="Subtitle 5">
            <a:extLst>
              <a:ext uri="{FF2B5EF4-FFF2-40B4-BE49-F238E27FC236}">
                <a16:creationId xmlns:a16="http://schemas.microsoft.com/office/drawing/2014/main" id="{C0920BC6-E3AB-5A45-D667-00235BC4E75A}"/>
              </a:ext>
            </a:extLst>
          </p:cNvPr>
          <p:cNvSpPr>
            <a:spLocks noGrp="1"/>
          </p:cNvSpPr>
          <p:nvPr>
            <p:ph type="subTitle" idx="1"/>
          </p:nvPr>
        </p:nvSpPr>
        <p:spPr>
          <a:xfrm>
            <a:off x="1150291" y="1475904"/>
            <a:ext cx="6284619" cy="5073059"/>
          </a:xfrm>
        </p:spPr>
        <p:txBody>
          <a:bodyPr/>
          <a:lstStyle/>
          <a:p>
            <a:r>
              <a:rPr lang="en-GB" sz="1600" dirty="0"/>
              <a:t>This PowerPoint presentation can be used for student recruitment for upper secondary school students or students from other universities.</a:t>
            </a:r>
          </a:p>
          <a:p>
            <a:r>
              <a:rPr lang="en-GB" sz="1600" dirty="0"/>
              <a:t>Please use the slides you need and remove the rest, for example, if you are presenting the bachelor’s programme, hide the master’s slides. Fill in information about who you are and what the agenda is.</a:t>
            </a:r>
          </a:p>
          <a:p>
            <a:r>
              <a:rPr lang="en-GB" sz="1600" dirty="0">
                <a:solidFill>
                  <a:srgbClr val="FF0000"/>
                </a:solidFill>
              </a:rPr>
              <a:t>Note! </a:t>
            </a:r>
            <a:r>
              <a:rPr lang="en-GB" sz="1600" dirty="0"/>
              <a:t>Do not change the information provided about Hanken or Hanken’s degree programmes.</a:t>
            </a:r>
            <a:br>
              <a:rPr lang="en-GB" sz="1600" dirty="0"/>
            </a:br>
            <a:endParaRPr lang="sv-FI" dirty="0"/>
          </a:p>
          <a:p>
            <a:r>
              <a:rPr lang="sv-FI" b="1" dirty="0" err="1"/>
              <a:t>Content</a:t>
            </a:r>
            <a:r>
              <a:rPr lang="sv-FI" b="1" dirty="0"/>
              <a:t>:</a:t>
            </a:r>
          </a:p>
          <a:p>
            <a:pPr marL="285750" indent="-285750">
              <a:buFont typeface="Arial" panose="020B0604020202020204" pitchFamily="34" charset="0"/>
              <a:buChar char="•"/>
            </a:pPr>
            <a:r>
              <a:rPr lang="sv-FI" dirty="0" err="1"/>
              <a:t>Introduction</a:t>
            </a:r>
            <a:r>
              <a:rPr lang="sv-FI" dirty="0"/>
              <a:t> </a:t>
            </a:r>
            <a:r>
              <a:rPr lang="sv-FI" dirty="0" err="1"/>
              <a:t>slides</a:t>
            </a:r>
            <a:endParaRPr lang="sv-FI" dirty="0"/>
          </a:p>
          <a:p>
            <a:pPr marL="285750" indent="-285750">
              <a:buFont typeface="Arial" panose="020B0604020202020204" pitchFamily="34" charset="0"/>
              <a:buChar char="•"/>
            </a:pPr>
            <a:r>
              <a:rPr lang="sv-FI" dirty="0"/>
              <a:t>General information </a:t>
            </a:r>
            <a:r>
              <a:rPr lang="sv-FI" dirty="0" err="1"/>
              <a:t>about</a:t>
            </a:r>
            <a:r>
              <a:rPr lang="sv-FI" dirty="0"/>
              <a:t> Hanken</a:t>
            </a:r>
          </a:p>
          <a:p>
            <a:r>
              <a:rPr lang="sv-FI" b="1" dirty="0" err="1"/>
              <a:t>Degree</a:t>
            </a:r>
            <a:r>
              <a:rPr lang="sv-FI" b="1" dirty="0"/>
              <a:t> </a:t>
            </a:r>
            <a:r>
              <a:rPr lang="sv-FI" b="1" dirty="0" err="1"/>
              <a:t>programmes</a:t>
            </a:r>
            <a:r>
              <a:rPr lang="sv-FI" b="1" dirty="0"/>
              <a:t> and </a:t>
            </a:r>
            <a:r>
              <a:rPr lang="sv-FI" b="1" dirty="0" err="1"/>
              <a:t>structure</a:t>
            </a:r>
            <a:endParaRPr lang="sv-FI" b="1" dirty="0"/>
          </a:p>
          <a:p>
            <a:pPr marL="285750" indent="-285750">
              <a:buFont typeface="Arial" panose="020B0604020202020204" pitchFamily="34" charset="0"/>
              <a:buChar char="•"/>
            </a:pPr>
            <a:r>
              <a:rPr lang="sv-FI" dirty="0"/>
              <a:t>The Swedish </a:t>
            </a:r>
            <a:r>
              <a:rPr lang="sv-FI" dirty="0" err="1"/>
              <a:t>taught</a:t>
            </a:r>
            <a:r>
              <a:rPr lang="sv-FI" dirty="0"/>
              <a:t> </a:t>
            </a:r>
            <a:r>
              <a:rPr lang="sv-FI" dirty="0" err="1"/>
              <a:t>Bachelor’s</a:t>
            </a:r>
            <a:r>
              <a:rPr lang="sv-FI" dirty="0"/>
              <a:t> </a:t>
            </a:r>
            <a:r>
              <a:rPr lang="sv-FI" dirty="0" err="1"/>
              <a:t>programme</a:t>
            </a:r>
            <a:endParaRPr lang="sv-FI" dirty="0"/>
          </a:p>
          <a:p>
            <a:pPr marL="285750" indent="-285750">
              <a:buFont typeface="Arial" panose="020B0604020202020204" pitchFamily="34" charset="0"/>
              <a:buChar char="•"/>
            </a:pPr>
            <a:r>
              <a:rPr lang="sv-FI" dirty="0"/>
              <a:t>The Bachelor in Business </a:t>
            </a:r>
            <a:r>
              <a:rPr lang="sv-FI" dirty="0" err="1"/>
              <a:t>programme</a:t>
            </a:r>
            <a:r>
              <a:rPr lang="sv-FI" dirty="0"/>
              <a:t> in English </a:t>
            </a:r>
          </a:p>
          <a:p>
            <a:pPr marL="285750" indent="-285750">
              <a:buFont typeface="Arial" panose="020B0604020202020204" pitchFamily="34" charset="0"/>
              <a:buChar char="•"/>
            </a:pPr>
            <a:r>
              <a:rPr lang="sv-FI" dirty="0"/>
              <a:t>The </a:t>
            </a:r>
            <a:r>
              <a:rPr lang="sv-FI" dirty="0" err="1"/>
              <a:t>Master’s</a:t>
            </a:r>
            <a:r>
              <a:rPr lang="sv-FI" dirty="0"/>
              <a:t> </a:t>
            </a:r>
            <a:r>
              <a:rPr lang="sv-FI" dirty="0" err="1"/>
              <a:t>programme</a:t>
            </a:r>
            <a:r>
              <a:rPr lang="sv-FI" dirty="0"/>
              <a:t> </a:t>
            </a:r>
          </a:p>
          <a:p>
            <a:pPr marL="285750" indent="-285750">
              <a:buFont typeface="Arial" panose="020B0604020202020204" pitchFamily="34" charset="0"/>
              <a:buChar char="•"/>
            </a:pPr>
            <a:r>
              <a:rPr lang="sv-FI" dirty="0"/>
              <a:t>The Double </a:t>
            </a:r>
            <a:r>
              <a:rPr lang="sv-FI" dirty="0" err="1"/>
              <a:t>Degree</a:t>
            </a:r>
            <a:r>
              <a:rPr lang="sv-FI" dirty="0"/>
              <a:t> </a:t>
            </a:r>
            <a:r>
              <a:rPr lang="sv-FI" dirty="0" err="1"/>
              <a:t>Master’s</a:t>
            </a:r>
            <a:r>
              <a:rPr lang="sv-FI" dirty="0"/>
              <a:t> </a:t>
            </a:r>
            <a:r>
              <a:rPr lang="sv-FI" dirty="0" err="1"/>
              <a:t>programme</a:t>
            </a:r>
            <a:endParaRPr lang="sv-FI" dirty="0"/>
          </a:p>
        </p:txBody>
      </p:sp>
    </p:spTree>
    <p:extLst>
      <p:ext uri="{BB962C8B-B14F-4D97-AF65-F5344CB8AC3E}">
        <p14:creationId xmlns:p14="http://schemas.microsoft.com/office/powerpoint/2010/main" val="1817813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a computer&#10;&#10;AI-generated content may be incorrect.">
            <a:extLst>
              <a:ext uri="{FF2B5EF4-FFF2-40B4-BE49-F238E27FC236}">
                <a16:creationId xmlns:a16="http://schemas.microsoft.com/office/drawing/2014/main" id="{E792C334-6775-DC09-E349-EDE23569C067}"/>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p:pic>
      <p:sp>
        <p:nvSpPr>
          <p:cNvPr id="4" name="Text Placeholder 3">
            <a:extLst>
              <a:ext uri="{FF2B5EF4-FFF2-40B4-BE49-F238E27FC236}">
                <a16:creationId xmlns:a16="http://schemas.microsoft.com/office/drawing/2014/main" id="{BDE87671-C898-0F66-3A97-922C903691DF}"/>
              </a:ext>
            </a:extLst>
          </p:cNvPr>
          <p:cNvSpPr>
            <a:spLocks noGrp="1"/>
          </p:cNvSpPr>
          <p:nvPr>
            <p:ph type="body" sz="quarter" idx="11"/>
          </p:nvPr>
        </p:nvSpPr>
        <p:spPr/>
        <p:txBody>
          <a:bodyPr/>
          <a:lstStyle/>
          <a:p>
            <a:endParaRPr lang="en-GB"/>
          </a:p>
        </p:txBody>
      </p:sp>
      <p:sp>
        <p:nvSpPr>
          <p:cNvPr id="6" name="Subtitle 5">
            <a:extLst>
              <a:ext uri="{FF2B5EF4-FFF2-40B4-BE49-F238E27FC236}">
                <a16:creationId xmlns:a16="http://schemas.microsoft.com/office/drawing/2014/main" id="{4A035C2F-EACB-DD24-7B57-CA041A1DFEBA}"/>
              </a:ext>
            </a:extLst>
          </p:cNvPr>
          <p:cNvSpPr>
            <a:spLocks noGrp="1"/>
          </p:cNvSpPr>
          <p:nvPr>
            <p:ph type="subTitle" idx="1"/>
          </p:nvPr>
        </p:nvSpPr>
        <p:spPr>
          <a:xfrm>
            <a:off x="1205664" y="2952365"/>
            <a:ext cx="6478674" cy="5073059"/>
          </a:xfrm>
        </p:spPr>
        <p:txBody>
          <a:bodyPr/>
          <a:lstStyle/>
          <a:p>
            <a:pPr marL="285750" indent="-285750" algn="l" rtl="0" fontAlgn="base">
              <a:lnSpc>
                <a:spcPct val="100000"/>
              </a:lnSpc>
              <a:buFont typeface="Arial" panose="020B0604020202020204" pitchFamily="34" charset="0"/>
              <a:buChar char="•"/>
            </a:pPr>
            <a:r>
              <a:rPr lang="en-US" sz="1800" b="1" i="0" u="none" strike="noStrike" dirty="0">
                <a:effectLst/>
                <a:latin typeface="Aptos" panose="020B0004020202020204" pitchFamily="34" charset="0"/>
              </a:rPr>
              <a:t>New pedagogic guidelines </a:t>
            </a:r>
            <a:r>
              <a:rPr lang="en-US" sz="1800" b="0" i="0" u="none" strike="noStrike" dirty="0">
                <a:effectLst/>
                <a:latin typeface="Aptos" panose="020B0004020202020204" pitchFamily="34" charset="0"/>
              </a:rPr>
              <a:t>introduced</a:t>
            </a:r>
            <a:r>
              <a:rPr lang="en-US" sz="1800" b="0" i="0" dirty="0">
                <a:effectLst/>
                <a:latin typeface="Aptos" panose="020B0004020202020204" pitchFamily="34" charset="0"/>
              </a:rPr>
              <a:t>​</a:t>
            </a:r>
          </a:p>
          <a:p>
            <a:pPr marL="285750" indent="-285750" algn="l" rtl="0" fontAlgn="base">
              <a:lnSpc>
                <a:spcPct val="100000"/>
              </a:lnSpc>
              <a:buFont typeface="Arial" panose="020B0604020202020204" pitchFamily="34" charset="0"/>
              <a:buChar char="•"/>
            </a:pPr>
            <a:r>
              <a:rPr lang="en-US" dirty="0">
                <a:latin typeface="Aptos" panose="020B0004020202020204" pitchFamily="34" charset="0"/>
              </a:rPr>
              <a:t>Focus on </a:t>
            </a:r>
            <a:r>
              <a:rPr lang="en-US" b="1" dirty="0">
                <a:latin typeface="Aptos" panose="020B0004020202020204" pitchFamily="34" charset="0"/>
              </a:rPr>
              <a:t>campus-based education </a:t>
            </a:r>
            <a:r>
              <a:rPr lang="en-US" dirty="0">
                <a:latin typeface="Aptos" panose="020B0004020202020204" pitchFamily="34" charset="0"/>
              </a:rPr>
              <a:t>and </a:t>
            </a:r>
            <a:r>
              <a:rPr lang="en-US" b="1" dirty="0">
                <a:latin typeface="Aptos" panose="020B0004020202020204" pitchFamily="34" charset="0"/>
              </a:rPr>
              <a:t>experiential learning</a:t>
            </a:r>
            <a:endParaRPr lang="en-US" b="1" i="0" dirty="0">
              <a:effectLst/>
              <a:latin typeface="Arial" panose="020B0604020202020204" pitchFamily="34" charset="0"/>
            </a:endParaRPr>
          </a:p>
          <a:p>
            <a:pPr marL="285750" indent="-285750" algn="l" rtl="0" fontAlgn="base">
              <a:lnSpc>
                <a:spcPct val="100000"/>
              </a:lnSpc>
              <a:buFont typeface="Arial" panose="020B0604020202020204" pitchFamily="34" charset="0"/>
              <a:buChar char="•"/>
            </a:pPr>
            <a:r>
              <a:rPr lang="en-GB" sz="1800" b="1" i="0" dirty="0">
                <a:effectLst/>
                <a:latin typeface="Aptos" panose="020B0004020202020204" pitchFamily="34" charset="0"/>
              </a:rPr>
              <a:t>Integration module </a:t>
            </a:r>
            <a:r>
              <a:rPr lang="en-GB" sz="1800" b="0" i="0" dirty="0">
                <a:effectLst/>
                <a:latin typeface="Aptos" panose="020B0004020202020204" pitchFamily="34" charset="0"/>
              </a:rPr>
              <a:t>offered to support integration for International Bachelor in Business students (pilot academic year 2025-2026)</a:t>
            </a:r>
            <a:r>
              <a:rPr lang="en-US" sz="1800" b="0" i="0" dirty="0">
                <a:effectLst/>
                <a:latin typeface="Aptos" panose="020B0004020202020204" pitchFamily="34" charset="0"/>
              </a:rPr>
              <a:t>​</a:t>
            </a:r>
          </a:p>
          <a:p>
            <a:pPr marL="285750" indent="-285750" algn="l" rtl="0" fontAlgn="base">
              <a:lnSpc>
                <a:spcPct val="100000"/>
              </a:lnSpc>
              <a:buFont typeface="Arial" panose="020B0604020202020204" pitchFamily="34" charset="0"/>
              <a:buChar char="•"/>
            </a:pPr>
            <a:r>
              <a:rPr lang="en-US" dirty="0">
                <a:latin typeface="Aptos" panose="020B0004020202020204" pitchFamily="34" charset="0"/>
              </a:rPr>
              <a:t>Investment in student </a:t>
            </a:r>
            <a:r>
              <a:rPr lang="en-US" b="1" dirty="0">
                <a:latin typeface="Aptos" panose="020B0004020202020204" pitchFamily="34" charset="0"/>
              </a:rPr>
              <a:t>well-being services</a:t>
            </a:r>
            <a:endParaRPr lang="en-US" b="1" dirty="0">
              <a:latin typeface="Arial" panose="020B0604020202020204" pitchFamily="34" charset="0"/>
            </a:endParaRPr>
          </a:p>
          <a:p>
            <a:pPr marL="285750" indent="-285750" algn="l" rtl="0" fontAlgn="base">
              <a:lnSpc>
                <a:spcPct val="100000"/>
              </a:lnSpc>
              <a:buFont typeface="Arial" panose="020B0604020202020204" pitchFamily="34" charset="0"/>
              <a:buChar char="•"/>
            </a:pPr>
            <a:r>
              <a:rPr lang="en-GB" sz="1800" b="1" i="0" dirty="0">
                <a:effectLst/>
                <a:latin typeface="Aptos" panose="020B0004020202020204" pitchFamily="34" charset="0"/>
              </a:rPr>
              <a:t>Navigator programme </a:t>
            </a:r>
            <a:r>
              <a:rPr lang="en-GB" sz="1800" b="0" i="0" dirty="0">
                <a:effectLst/>
                <a:latin typeface="Aptos" panose="020B0004020202020204" pitchFamily="34" charset="0"/>
              </a:rPr>
              <a:t>in Bachelor in Business and </a:t>
            </a:r>
            <a:r>
              <a:rPr lang="en-GB" dirty="0">
                <a:latin typeface="Aptos" panose="020B0004020202020204" pitchFamily="34" charset="0"/>
              </a:rPr>
              <a:t>Swedish speaking</a:t>
            </a:r>
            <a:r>
              <a:rPr lang="en-GB" sz="1800" b="0" i="0" dirty="0">
                <a:effectLst/>
                <a:latin typeface="Aptos" panose="020B0004020202020204" pitchFamily="34" charset="0"/>
              </a:rPr>
              <a:t> programmes to help students create a solid base for sustainable performance and well-being </a:t>
            </a:r>
            <a:endParaRPr lang="en-US" b="0" i="0" dirty="0">
              <a:effectLst/>
              <a:latin typeface="Arial" panose="020B0604020202020204" pitchFamily="34" charset="0"/>
            </a:endParaRPr>
          </a:p>
          <a:p>
            <a:endParaRPr lang="en-GB" dirty="0"/>
          </a:p>
        </p:txBody>
      </p:sp>
      <p:sp>
        <p:nvSpPr>
          <p:cNvPr id="7" name="Title 1">
            <a:extLst>
              <a:ext uri="{FF2B5EF4-FFF2-40B4-BE49-F238E27FC236}">
                <a16:creationId xmlns:a16="http://schemas.microsoft.com/office/drawing/2014/main" id="{9C90DB17-D649-7839-B6BD-E4E59DCF4267}"/>
              </a:ext>
            </a:extLst>
          </p:cNvPr>
          <p:cNvSpPr>
            <a:spLocks noGrp="1"/>
          </p:cNvSpPr>
          <p:nvPr>
            <p:ph type="title"/>
          </p:nvPr>
        </p:nvSpPr>
        <p:spPr>
          <a:xfrm>
            <a:off x="838200" y="771525"/>
            <a:ext cx="6908800" cy="711200"/>
          </a:xfrm>
        </p:spPr>
        <p:txBody>
          <a:bodyPr/>
          <a:lstStyle/>
          <a:p>
            <a:r>
              <a:rPr lang="en-NZ" sz="3600" kern="1200" dirty="0">
                <a:effectLst/>
                <a:latin typeface="Aptos" panose="020B0004020202020204" pitchFamily="34" charset="0"/>
                <a:ea typeface="Times New Roman" panose="02020603050405020304" pitchFamily="18" charset="0"/>
                <a:cs typeface="Calibri" panose="020F0502020204030204" pitchFamily="34" charset="0"/>
              </a:rPr>
              <a:t>A pedagogy that helps foster responsible professionals and well-balanced individuals</a:t>
            </a:r>
            <a:endParaRPr lang="en-GB" dirty="0"/>
          </a:p>
        </p:txBody>
      </p:sp>
    </p:spTree>
    <p:extLst>
      <p:ext uri="{BB962C8B-B14F-4D97-AF65-F5344CB8AC3E}">
        <p14:creationId xmlns:p14="http://schemas.microsoft.com/office/powerpoint/2010/main" val="62726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BF7C8-4802-B452-F27A-1D76679341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AEC250-B44F-51B2-0902-03955919A8CE}"/>
              </a:ext>
            </a:extLst>
          </p:cNvPr>
          <p:cNvSpPr>
            <a:spLocks noGrp="1"/>
          </p:cNvSpPr>
          <p:nvPr>
            <p:ph type="body" sz="quarter" idx="11"/>
          </p:nvPr>
        </p:nvSpPr>
        <p:spPr/>
        <p:txBody>
          <a:bodyPr/>
          <a:lstStyle/>
          <a:p>
            <a:endParaRPr lang="sv-FI"/>
          </a:p>
        </p:txBody>
      </p:sp>
      <p:sp>
        <p:nvSpPr>
          <p:cNvPr id="3" name="Title 2">
            <a:extLst>
              <a:ext uri="{FF2B5EF4-FFF2-40B4-BE49-F238E27FC236}">
                <a16:creationId xmlns:a16="http://schemas.microsoft.com/office/drawing/2014/main" id="{A95E6A5F-58AE-82B5-55EA-C115923881A3}"/>
              </a:ext>
            </a:extLst>
          </p:cNvPr>
          <p:cNvSpPr>
            <a:spLocks noGrp="1"/>
          </p:cNvSpPr>
          <p:nvPr>
            <p:ph type="title"/>
          </p:nvPr>
        </p:nvSpPr>
        <p:spPr>
          <a:xfrm>
            <a:off x="1053262" y="2499236"/>
            <a:ext cx="10085475" cy="919670"/>
          </a:xfrm>
        </p:spPr>
        <p:txBody>
          <a:bodyPr/>
          <a:lstStyle/>
          <a:p>
            <a:r>
              <a:rPr lang="sv-SE" dirty="0" err="1"/>
              <a:t>Degree</a:t>
            </a:r>
            <a:r>
              <a:rPr lang="sv-SE" dirty="0"/>
              <a:t> </a:t>
            </a:r>
            <a:r>
              <a:rPr lang="sv-SE" dirty="0" err="1"/>
              <a:t>programmes</a:t>
            </a:r>
            <a:r>
              <a:rPr lang="sv-SE" dirty="0"/>
              <a:t> and </a:t>
            </a:r>
            <a:r>
              <a:rPr lang="sv-SE" dirty="0" err="1"/>
              <a:t>structure</a:t>
            </a:r>
            <a:endParaRPr lang="sv-FI" dirty="0"/>
          </a:p>
        </p:txBody>
      </p:sp>
      <p:sp>
        <p:nvSpPr>
          <p:cNvPr id="4" name="Subtitle 3">
            <a:extLst>
              <a:ext uri="{FF2B5EF4-FFF2-40B4-BE49-F238E27FC236}">
                <a16:creationId xmlns:a16="http://schemas.microsoft.com/office/drawing/2014/main" id="{9D5F9F15-C22D-AED9-C18C-93AEE03E05E8}"/>
              </a:ext>
            </a:extLst>
          </p:cNvPr>
          <p:cNvSpPr>
            <a:spLocks noGrp="1"/>
          </p:cNvSpPr>
          <p:nvPr>
            <p:ph type="subTitle" idx="1"/>
          </p:nvPr>
        </p:nvSpPr>
        <p:spPr>
          <a:xfrm>
            <a:off x="1053262" y="3749106"/>
            <a:ext cx="10085475" cy="1043458"/>
          </a:xfrm>
        </p:spPr>
        <p:txBody>
          <a:bodyPr/>
          <a:lstStyle/>
          <a:p>
            <a:endParaRPr lang="sv-FI" dirty="0"/>
          </a:p>
        </p:txBody>
      </p:sp>
    </p:spTree>
    <p:extLst>
      <p:ext uri="{BB962C8B-B14F-4D97-AF65-F5344CB8AC3E}">
        <p14:creationId xmlns:p14="http://schemas.microsoft.com/office/powerpoint/2010/main" val="4012424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3BC03F-D974-1D91-07A1-0FBCB25FB761}"/>
              </a:ext>
            </a:extLst>
          </p:cNvPr>
          <p:cNvSpPr>
            <a:spLocks noGrp="1"/>
          </p:cNvSpPr>
          <p:nvPr>
            <p:ph type="body" sz="quarter" idx="11"/>
          </p:nvPr>
        </p:nvSpPr>
        <p:spPr/>
        <p:txBody>
          <a:bodyPr/>
          <a:lstStyle/>
          <a:p>
            <a:endParaRPr lang="en-GB"/>
          </a:p>
        </p:txBody>
      </p:sp>
      <p:sp>
        <p:nvSpPr>
          <p:cNvPr id="5" name="Title 2">
            <a:extLst>
              <a:ext uri="{FF2B5EF4-FFF2-40B4-BE49-F238E27FC236}">
                <a16:creationId xmlns:a16="http://schemas.microsoft.com/office/drawing/2014/main" id="{AA7D8B59-0AB2-99A3-FC29-8CB80288891E}"/>
              </a:ext>
            </a:extLst>
          </p:cNvPr>
          <p:cNvSpPr>
            <a:spLocks noGrp="1"/>
          </p:cNvSpPr>
          <p:nvPr>
            <p:ph type="title"/>
          </p:nvPr>
        </p:nvSpPr>
        <p:spPr>
          <a:xfrm>
            <a:off x="838200" y="673482"/>
            <a:ext cx="10085388" cy="711200"/>
          </a:xfrm>
        </p:spPr>
        <p:txBody>
          <a:bodyPr/>
          <a:lstStyle/>
          <a:p>
            <a:r>
              <a:rPr lang="sv-FI" dirty="0"/>
              <a:t>DEGREE PROGRAMMES</a:t>
            </a:r>
            <a:endParaRPr lang="sv-FI" b="0" dirty="0">
              <a:latin typeface="+mn-lt"/>
            </a:endParaRPr>
          </a:p>
        </p:txBody>
      </p:sp>
      <p:sp>
        <p:nvSpPr>
          <p:cNvPr id="6" name="Text Placeholder 6">
            <a:extLst>
              <a:ext uri="{FF2B5EF4-FFF2-40B4-BE49-F238E27FC236}">
                <a16:creationId xmlns:a16="http://schemas.microsoft.com/office/drawing/2014/main" id="{708EC95F-3767-71D6-1946-F5F6CA010928}"/>
              </a:ext>
            </a:extLst>
          </p:cNvPr>
          <p:cNvSpPr>
            <a:spLocks noGrp="1"/>
          </p:cNvSpPr>
          <p:nvPr>
            <p:ph type="subTitle" idx="1"/>
          </p:nvPr>
        </p:nvSpPr>
        <p:spPr>
          <a:xfrm>
            <a:off x="1268412" y="1384682"/>
            <a:ext cx="10546359" cy="4916530"/>
          </a:xfrm>
        </p:spPr>
        <p:txBody>
          <a:bodyPr/>
          <a:lstStyle/>
          <a:p>
            <a:pPr>
              <a:buClr>
                <a:schemeClr val="tx1"/>
              </a:buClr>
            </a:pPr>
            <a:r>
              <a:rPr lang="en-GB" sz="1800" b="1" dirty="0"/>
              <a:t>Bachelor’s programmes </a:t>
            </a:r>
            <a:r>
              <a:rPr lang="en-GB" sz="1800" dirty="0"/>
              <a:t>(12 000 euros/year for non-EU students +2 years Master’s)</a:t>
            </a:r>
          </a:p>
          <a:p>
            <a:pPr marL="285750" indent="-285750">
              <a:buClr>
                <a:schemeClr val="tx1"/>
              </a:buClr>
              <a:buFont typeface="Arial" panose="020B0604020202020204" pitchFamily="34" charset="0"/>
              <a:buChar char="•"/>
            </a:pPr>
            <a:r>
              <a:rPr lang="en-GB" sz="1800" dirty="0"/>
              <a:t>The “Swedish” programme (revised 2025): Basic courses taught in Swedish, other courses in Swedish or English (Helsinki &amp; Vaasa campuses), 300+ students per year (including 10-20 from Sweden)</a:t>
            </a:r>
          </a:p>
          <a:p>
            <a:pPr marL="285750" indent="-285750">
              <a:spcAft>
                <a:spcPts val="1800"/>
              </a:spcAft>
              <a:buClr>
                <a:schemeClr val="tx1"/>
              </a:buClr>
              <a:buFont typeface="Arial" panose="020B0604020202020204" pitchFamily="34" charset="0"/>
              <a:buChar char="•"/>
            </a:pPr>
            <a:r>
              <a:rPr lang="en-GB" sz="1800" dirty="0"/>
              <a:t>Bachelor in Business programme taught in English, 2024- (Helsinki campus), 80 students</a:t>
            </a:r>
          </a:p>
          <a:p>
            <a:pPr>
              <a:buClr>
                <a:schemeClr val="tx1"/>
              </a:buClr>
            </a:pPr>
            <a:r>
              <a:rPr lang="en-GB" sz="1800" b="1" dirty="0"/>
              <a:t>Master’s programmes </a:t>
            </a:r>
            <a:r>
              <a:rPr lang="en-GB" sz="1800" dirty="0"/>
              <a:t>(15 000 euros per year, 2 years; except one 1-year programme)</a:t>
            </a:r>
          </a:p>
          <a:p>
            <a:pPr marL="285750" indent="-285750">
              <a:buClr>
                <a:schemeClr val="tx1"/>
              </a:buClr>
              <a:buFont typeface="Arial" panose="020B0604020202020204" pitchFamily="34" charset="0"/>
              <a:buChar char="•"/>
            </a:pPr>
            <a:r>
              <a:rPr lang="en-GB" sz="1800" dirty="0"/>
              <a:t>BSc students continuing their studies + separate enrolment in programmes in English and Swedish (Helsinki &amp; Vaasa campuses), 200-250 students</a:t>
            </a:r>
          </a:p>
          <a:p>
            <a:pPr marL="285750" indent="-285750">
              <a:spcAft>
                <a:spcPts val="1800"/>
              </a:spcAft>
              <a:buClr>
                <a:schemeClr val="tx1"/>
              </a:buClr>
              <a:buFont typeface="Arial" panose="020B0604020202020204" pitchFamily="34" charset="0"/>
              <a:buChar char="•"/>
            </a:pPr>
            <a:r>
              <a:rPr lang="en-GB" sz="1800" dirty="0"/>
              <a:t>New one-year Master’s programme ‘</a:t>
            </a:r>
            <a:r>
              <a:rPr lang="en-GB" sz="1800" i="1" dirty="0"/>
              <a:t>Financial Analysis and Sustainability Reporting</a:t>
            </a:r>
            <a:r>
              <a:rPr lang="en-GB" sz="1800" dirty="0"/>
              <a:t>’ jointly with </a:t>
            </a:r>
            <a:r>
              <a:rPr lang="en-GB" sz="1800" dirty="0" err="1"/>
              <a:t>Umeå</a:t>
            </a:r>
            <a:r>
              <a:rPr lang="en-GB" sz="1800" dirty="0"/>
              <a:t> University, 2025- (Vaasa campus), target: 60 students </a:t>
            </a:r>
          </a:p>
          <a:p>
            <a:pPr marL="285750" indent="-285750">
              <a:spcAft>
                <a:spcPts val="1800"/>
              </a:spcAft>
              <a:buClr>
                <a:schemeClr val="tx1"/>
              </a:buClr>
              <a:buFont typeface="Arial" panose="020B0604020202020204" pitchFamily="34" charset="0"/>
              <a:buChar char="•"/>
            </a:pPr>
            <a:r>
              <a:rPr lang="en-GB" dirty="0"/>
              <a:t>New one-year Master’s module/programme in ‘</a:t>
            </a:r>
            <a:r>
              <a:rPr lang="en-GB" i="1" dirty="0"/>
              <a:t>Global Sustainability Management</a:t>
            </a:r>
            <a:r>
              <a:rPr lang="en-GB" dirty="0"/>
              <a:t>’ with the partners in ENGAGE.EU, 2025/26- (Helsinki campus), 10-20 students from Hanken</a:t>
            </a:r>
            <a:endParaRPr lang="en-GB" sz="1800" dirty="0"/>
          </a:p>
          <a:p>
            <a:pPr>
              <a:buClr>
                <a:schemeClr val="tx1"/>
              </a:buClr>
            </a:pPr>
            <a:r>
              <a:rPr lang="en-GB" sz="1800" b="1" dirty="0"/>
              <a:t>PhD programme </a:t>
            </a:r>
            <a:r>
              <a:rPr lang="en-GB" sz="1800" dirty="0"/>
              <a:t>(financial support, 4 years)</a:t>
            </a:r>
          </a:p>
          <a:p>
            <a:pPr marL="285750" indent="-285750">
              <a:buClr>
                <a:schemeClr val="tx1"/>
              </a:buClr>
              <a:buFont typeface="Arial" panose="020B0604020202020204" pitchFamily="34" charset="0"/>
              <a:buChar char="•"/>
            </a:pPr>
            <a:r>
              <a:rPr lang="en-GB" sz="1800" dirty="0"/>
              <a:t>Tuition mainly in English (Helsinki &amp; Vaasa campuses), approximately 20 students per year</a:t>
            </a:r>
          </a:p>
        </p:txBody>
      </p:sp>
    </p:spTree>
    <p:extLst>
      <p:ext uri="{BB962C8B-B14F-4D97-AF65-F5344CB8AC3E}">
        <p14:creationId xmlns:p14="http://schemas.microsoft.com/office/powerpoint/2010/main" val="319951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C21A2C8-AA48-C6B9-6F87-97C4C82A327F}"/>
              </a:ext>
            </a:extLst>
          </p:cNvPr>
          <p:cNvSpPr>
            <a:spLocks noGrp="1"/>
          </p:cNvSpPr>
          <p:nvPr>
            <p:ph type="subTitle" idx="1"/>
          </p:nvPr>
        </p:nvSpPr>
        <p:spPr>
          <a:xfrm>
            <a:off x="838200" y="1481608"/>
            <a:ext cx="9655350" cy="4454133"/>
          </a:xfrm>
        </p:spPr>
        <p:txBody>
          <a:bodyPr/>
          <a:lstStyle/>
          <a:p>
            <a:r>
              <a:rPr lang="en-GB" sz="1800" b="1" dirty="0"/>
              <a:t>The majors you can choose from:</a:t>
            </a:r>
          </a:p>
          <a:p>
            <a:pPr marL="285750" indent="-285750">
              <a:buFont typeface="Arial" panose="020B0604020202020204" pitchFamily="34" charset="0"/>
              <a:buChar char="•"/>
            </a:pPr>
            <a:r>
              <a:rPr lang="en-GB" sz="1800" dirty="0"/>
              <a:t>Marketing</a:t>
            </a:r>
          </a:p>
          <a:p>
            <a:pPr marL="285750" indent="-285750">
              <a:buFont typeface="Arial" panose="020B0604020202020204" pitchFamily="34" charset="0"/>
              <a:buChar char="•"/>
            </a:pPr>
            <a:r>
              <a:rPr lang="en-GB" sz="1800" dirty="0"/>
              <a:t>Accounting</a:t>
            </a:r>
          </a:p>
          <a:p>
            <a:pPr marL="285750" indent="-285750">
              <a:buFont typeface="Arial" panose="020B0604020202020204" pitchFamily="34" charset="0"/>
              <a:buChar char="•"/>
            </a:pPr>
            <a:r>
              <a:rPr lang="en-GB" sz="1800" dirty="0"/>
              <a:t>Finance</a:t>
            </a:r>
          </a:p>
          <a:p>
            <a:pPr marL="285750" indent="-285750">
              <a:buFont typeface="Arial" panose="020B0604020202020204" pitchFamily="34" charset="0"/>
              <a:buChar char="•"/>
            </a:pPr>
            <a:r>
              <a:rPr lang="en-GB" sz="1800" dirty="0"/>
              <a:t>Economics</a:t>
            </a:r>
          </a:p>
          <a:p>
            <a:pPr marL="285750" indent="-285750">
              <a:buFont typeface="Arial" panose="020B0604020202020204" pitchFamily="34" charset="0"/>
              <a:buChar char="•"/>
            </a:pPr>
            <a:r>
              <a:rPr lang="en-GB" sz="1800" dirty="0"/>
              <a:t>Management and entrepreneurship</a:t>
            </a:r>
          </a:p>
          <a:p>
            <a:pPr marL="285750" indent="-285750">
              <a:buFont typeface="Arial" panose="020B0604020202020204" pitchFamily="34" charset="0"/>
              <a:buChar char="•"/>
            </a:pPr>
            <a:r>
              <a:rPr lang="en-GB" sz="1800" dirty="0"/>
              <a:t>Management and organisation</a:t>
            </a:r>
          </a:p>
          <a:p>
            <a:pPr marL="285750" indent="-285750">
              <a:buFont typeface="Arial" panose="020B0604020202020204" pitchFamily="34" charset="0"/>
              <a:buChar char="•"/>
            </a:pPr>
            <a:r>
              <a:rPr lang="en-GB" sz="1800" dirty="0"/>
              <a:t>Commercial law </a:t>
            </a:r>
            <a:endParaRPr lang="sv-FI" sz="1800" dirty="0"/>
          </a:p>
          <a:p>
            <a:endParaRPr lang="en-GB" sz="1800" dirty="0"/>
          </a:p>
          <a:p>
            <a:r>
              <a:rPr lang="en-GB" sz="1800" b="1" dirty="0"/>
              <a:t>Additional minors: </a:t>
            </a:r>
          </a:p>
          <a:p>
            <a:pPr marL="285750" indent="-285750">
              <a:buFont typeface="Arial" panose="020B0604020202020204" pitchFamily="34" charset="0"/>
              <a:buChar char="•"/>
            </a:pPr>
            <a:r>
              <a:rPr lang="en-GB" sz="1800" dirty="0"/>
              <a:t>Supply chain management and social responsibility </a:t>
            </a:r>
          </a:p>
          <a:p>
            <a:pPr marL="742950" lvl="1" indent="-285750" algn="l">
              <a:buFont typeface="Arial" panose="020B0604020202020204" pitchFamily="34" charset="0"/>
              <a:buChar char="•"/>
            </a:pPr>
            <a:r>
              <a:rPr lang="en-GB" sz="1400" dirty="0"/>
              <a:t>(Can become a major on Master’s and PhD level only)</a:t>
            </a:r>
          </a:p>
          <a:p>
            <a:pPr marL="285750" indent="-285750">
              <a:buFont typeface="Arial" panose="020B0604020202020204" pitchFamily="34" charset="0"/>
              <a:buChar char="•"/>
            </a:pPr>
            <a:r>
              <a:rPr lang="en-GB" sz="1800" dirty="0"/>
              <a:t>Information technologies</a:t>
            </a:r>
          </a:p>
          <a:p>
            <a:pPr marL="285750" indent="-285750">
              <a:buFont typeface="Arial" panose="020B0604020202020204" pitchFamily="34" charset="0"/>
              <a:buChar char="•"/>
            </a:pPr>
            <a:r>
              <a:rPr lang="en-GB" sz="1800" dirty="0"/>
              <a:t>Statistics</a:t>
            </a:r>
          </a:p>
          <a:p>
            <a:endParaRPr lang="en-GB" sz="1800" dirty="0"/>
          </a:p>
          <a:p>
            <a:endParaRPr lang="sv-FI" dirty="0"/>
          </a:p>
        </p:txBody>
      </p:sp>
      <p:sp>
        <p:nvSpPr>
          <p:cNvPr id="3" name="Title 2">
            <a:extLst>
              <a:ext uri="{FF2B5EF4-FFF2-40B4-BE49-F238E27FC236}">
                <a16:creationId xmlns:a16="http://schemas.microsoft.com/office/drawing/2014/main" id="{CE556111-7C0C-FF7B-779B-B7A4490CB102}"/>
              </a:ext>
            </a:extLst>
          </p:cNvPr>
          <p:cNvSpPr>
            <a:spLocks noGrp="1"/>
          </p:cNvSpPr>
          <p:nvPr>
            <p:ph type="title"/>
          </p:nvPr>
        </p:nvSpPr>
        <p:spPr/>
        <p:txBody>
          <a:bodyPr/>
          <a:lstStyle/>
          <a:p>
            <a:r>
              <a:rPr lang="sv-SE" sz="3200" dirty="0"/>
              <a:t>THE SWEDISH TAUGHT BACHELOR’S PROGRAMME</a:t>
            </a:r>
            <a:endParaRPr lang="sv-FI" sz="3200" dirty="0"/>
          </a:p>
        </p:txBody>
      </p:sp>
      <p:pic>
        <p:nvPicPr>
          <p:cNvPr id="4" name="Picture 3" descr="A screenshot of a computer&#10;&#10;Description automatically generated">
            <a:extLst>
              <a:ext uri="{FF2B5EF4-FFF2-40B4-BE49-F238E27FC236}">
                <a16:creationId xmlns:a16="http://schemas.microsoft.com/office/drawing/2014/main" id="{9180ADB5-8A4D-76E6-AB3D-73A05637808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96000" y="1481608"/>
            <a:ext cx="5017020" cy="2822075"/>
          </a:xfrm>
          <a:prstGeom prst="rect">
            <a:avLst/>
          </a:prstGeom>
        </p:spPr>
      </p:pic>
      <p:sp>
        <p:nvSpPr>
          <p:cNvPr id="7" name="Subtitle 1">
            <a:extLst>
              <a:ext uri="{FF2B5EF4-FFF2-40B4-BE49-F238E27FC236}">
                <a16:creationId xmlns:a16="http://schemas.microsoft.com/office/drawing/2014/main" id="{C917E7B0-F17A-D899-21BD-5C0155D724D1}"/>
              </a:ext>
            </a:extLst>
          </p:cNvPr>
          <p:cNvSpPr txBox="1">
            <a:spLocks/>
          </p:cNvSpPr>
          <p:nvPr/>
        </p:nvSpPr>
        <p:spPr>
          <a:xfrm>
            <a:off x="7261026" y="4790952"/>
            <a:ext cx="3851994" cy="44541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dirty="0"/>
              <a:t>Languages:</a:t>
            </a:r>
            <a:endParaRPr lang="en-GB" sz="1800" dirty="0"/>
          </a:p>
          <a:p>
            <a:pPr marL="285750" indent="-285750">
              <a:buFont typeface="Arial" panose="020B0604020202020204" pitchFamily="34" charset="0"/>
              <a:buChar char="•"/>
            </a:pPr>
            <a:r>
              <a:rPr lang="en-GB" sz="1800" dirty="0"/>
              <a:t>Swedish</a:t>
            </a:r>
          </a:p>
          <a:p>
            <a:pPr marL="285750" indent="-285750">
              <a:buFont typeface="Arial" panose="020B0604020202020204" pitchFamily="34" charset="0"/>
              <a:buChar char="•"/>
            </a:pPr>
            <a:r>
              <a:rPr lang="en-GB" sz="1800" dirty="0"/>
              <a:t>Finnish</a:t>
            </a:r>
          </a:p>
          <a:p>
            <a:pPr marL="285750" indent="-285750">
              <a:buFont typeface="Arial" panose="020B0604020202020204" pitchFamily="34" charset="0"/>
              <a:buChar char="•"/>
            </a:pPr>
            <a:r>
              <a:rPr lang="en-GB" sz="1800" dirty="0"/>
              <a:t>English</a:t>
            </a:r>
          </a:p>
        </p:txBody>
      </p:sp>
      <p:sp>
        <p:nvSpPr>
          <p:cNvPr id="8" name="Subtitle 1">
            <a:extLst>
              <a:ext uri="{FF2B5EF4-FFF2-40B4-BE49-F238E27FC236}">
                <a16:creationId xmlns:a16="http://schemas.microsoft.com/office/drawing/2014/main" id="{380E7AEB-D7C6-4ECE-2058-C5BEED80B948}"/>
              </a:ext>
            </a:extLst>
          </p:cNvPr>
          <p:cNvSpPr txBox="1">
            <a:spLocks/>
          </p:cNvSpPr>
          <p:nvPr/>
        </p:nvSpPr>
        <p:spPr>
          <a:xfrm>
            <a:off x="8756129" y="5178480"/>
            <a:ext cx="3851994" cy="44541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t>German </a:t>
            </a:r>
          </a:p>
          <a:p>
            <a:pPr marL="285750" indent="-285750">
              <a:buFont typeface="Arial" panose="020B0604020202020204" pitchFamily="34" charset="0"/>
              <a:buChar char="•"/>
            </a:pPr>
            <a:r>
              <a:rPr lang="en-GB" sz="1800" dirty="0"/>
              <a:t>French </a:t>
            </a:r>
          </a:p>
          <a:p>
            <a:pPr marL="285750" indent="-285750">
              <a:buFont typeface="Arial" panose="020B0604020202020204" pitchFamily="34" charset="0"/>
              <a:buChar char="•"/>
            </a:pPr>
            <a:r>
              <a:rPr lang="en-GB" sz="1800" dirty="0"/>
              <a:t>Spanish</a:t>
            </a:r>
          </a:p>
          <a:p>
            <a:endParaRPr lang="sv-FI" dirty="0"/>
          </a:p>
        </p:txBody>
      </p:sp>
    </p:spTree>
    <p:extLst>
      <p:ext uri="{BB962C8B-B14F-4D97-AF65-F5344CB8AC3E}">
        <p14:creationId xmlns:p14="http://schemas.microsoft.com/office/powerpoint/2010/main" val="2373483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women walking on a walkway&#10;&#10;AI-generated content may be incorrect.">
            <a:extLst>
              <a:ext uri="{FF2B5EF4-FFF2-40B4-BE49-F238E27FC236}">
                <a16:creationId xmlns:a16="http://schemas.microsoft.com/office/drawing/2014/main" id="{B88CAF4C-CC07-8899-94FE-EFB377C32215}"/>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3" name="Subtitle 2">
            <a:extLst>
              <a:ext uri="{FF2B5EF4-FFF2-40B4-BE49-F238E27FC236}">
                <a16:creationId xmlns:a16="http://schemas.microsoft.com/office/drawing/2014/main" id="{2C7212B2-2811-CDEA-EC38-49783852BCF7}"/>
              </a:ext>
            </a:extLst>
          </p:cNvPr>
          <p:cNvSpPr>
            <a:spLocks noGrp="1"/>
          </p:cNvSpPr>
          <p:nvPr>
            <p:ph type="subTitle" idx="1"/>
          </p:nvPr>
        </p:nvSpPr>
        <p:spPr>
          <a:xfrm>
            <a:off x="1072382" y="2136332"/>
            <a:ext cx="5887387" cy="3295640"/>
          </a:xfrm>
        </p:spPr>
        <p:txBody>
          <a:bodyPr/>
          <a:lstStyle/>
          <a:p>
            <a:pPr marL="285750" indent="-285750">
              <a:buFont typeface="Arial" panose="020B0604020202020204" pitchFamily="34" charset="0"/>
              <a:buChar char="•"/>
            </a:pPr>
            <a:r>
              <a:rPr lang="en-GB" sz="1800" dirty="0"/>
              <a:t>10-24.3.2026</a:t>
            </a:r>
          </a:p>
          <a:p>
            <a:pPr marL="285750" indent="-285750">
              <a:buFont typeface="Arial" panose="020B0604020202020204" pitchFamily="34" charset="0"/>
              <a:buChar char="•"/>
            </a:pPr>
            <a:r>
              <a:rPr lang="en-GB" sz="1800" dirty="0"/>
              <a:t>Hanken in Helsinki and Vaasa are two separate application options in the second joint application of the spring. You can apply to one or both locations.</a:t>
            </a:r>
          </a:p>
          <a:p>
            <a:pPr marL="285750" indent="-285750">
              <a:buFont typeface="Arial" panose="020B0604020202020204" pitchFamily="34" charset="0"/>
              <a:buChar char="•"/>
            </a:pPr>
            <a:r>
              <a:rPr lang="en-GB" sz="1800" dirty="0"/>
              <a:t>70% are admitted based on school grades</a:t>
            </a:r>
            <a:br>
              <a:rPr lang="en-GB" sz="1800" dirty="0"/>
            </a:br>
            <a:r>
              <a:rPr lang="en-GB" sz="1800" dirty="0"/>
              <a:t>&amp; 30% based on entrance exam.</a:t>
            </a:r>
          </a:p>
          <a:p>
            <a:pPr marL="285750" indent="-285750">
              <a:buFont typeface="Arial" panose="020B0604020202020204" pitchFamily="34" charset="0"/>
              <a:buChar char="•"/>
            </a:pPr>
            <a:r>
              <a:rPr lang="en-GB" sz="1800" dirty="0"/>
              <a:t>Applications are submitted via the </a:t>
            </a:r>
            <a:r>
              <a:rPr lang="en-GB" sz="1800" dirty="0" err="1"/>
              <a:t>Studyinfo</a:t>
            </a:r>
            <a:r>
              <a:rPr lang="en-GB" sz="1800" dirty="0"/>
              <a:t> portal in March</a:t>
            </a:r>
          </a:p>
          <a:p>
            <a:pPr marL="285750" indent="-285750">
              <a:buFont typeface="Arial" panose="020B0604020202020204" pitchFamily="34" charset="0"/>
              <a:buChar char="•"/>
            </a:pPr>
            <a:r>
              <a:rPr lang="en-GB" sz="1800" dirty="0"/>
              <a:t>Application with matriculation examination or entrance exam (only for Swedish programme)</a:t>
            </a:r>
            <a:endParaRPr lang="sv-FI" dirty="0"/>
          </a:p>
        </p:txBody>
      </p:sp>
      <p:sp>
        <p:nvSpPr>
          <p:cNvPr id="4" name="Title 3">
            <a:extLst>
              <a:ext uri="{FF2B5EF4-FFF2-40B4-BE49-F238E27FC236}">
                <a16:creationId xmlns:a16="http://schemas.microsoft.com/office/drawing/2014/main" id="{44CD57FB-2E17-A2E2-FE62-7254397CB826}"/>
              </a:ext>
            </a:extLst>
          </p:cNvPr>
          <p:cNvSpPr>
            <a:spLocks noGrp="1"/>
          </p:cNvSpPr>
          <p:nvPr>
            <p:ph type="title"/>
          </p:nvPr>
        </p:nvSpPr>
        <p:spPr/>
        <p:txBody>
          <a:bodyPr/>
          <a:lstStyle/>
          <a:p>
            <a:r>
              <a:rPr lang="sv-SE" dirty="0"/>
              <a:t>APPLICATION TO THE </a:t>
            </a:r>
            <a:br>
              <a:rPr lang="sv-SE" dirty="0"/>
            </a:br>
            <a:r>
              <a:rPr lang="sv-SE" dirty="0"/>
              <a:t>SWEDISH PROGRAMME</a:t>
            </a:r>
            <a:endParaRPr lang="sv-FI" dirty="0"/>
          </a:p>
        </p:txBody>
      </p:sp>
      <p:sp>
        <p:nvSpPr>
          <p:cNvPr id="5" name="Text Placeholder 4">
            <a:extLst>
              <a:ext uri="{FF2B5EF4-FFF2-40B4-BE49-F238E27FC236}">
                <a16:creationId xmlns:a16="http://schemas.microsoft.com/office/drawing/2014/main" id="{3CF0652E-497B-E54F-83B4-C879B730E5E4}"/>
              </a:ext>
            </a:extLst>
          </p:cNvPr>
          <p:cNvSpPr>
            <a:spLocks noGrp="1"/>
          </p:cNvSpPr>
          <p:nvPr>
            <p:ph type="body" sz="quarter" idx="11"/>
          </p:nvPr>
        </p:nvSpPr>
        <p:spPr/>
        <p:txBody>
          <a:bodyPr/>
          <a:lstStyle/>
          <a:p>
            <a:endParaRPr lang="sv-FI"/>
          </a:p>
        </p:txBody>
      </p:sp>
    </p:spTree>
    <p:extLst>
      <p:ext uri="{BB962C8B-B14F-4D97-AF65-F5344CB8AC3E}">
        <p14:creationId xmlns:p14="http://schemas.microsoft.com/office/powerpoint/2010/main" val="3229300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03DF0-F231-E336-6D49-505D7FBA93D3}"/>
            </a:ext>
          </a:extLst>
        </p:cNvPr>
        <p:cNvGrpSpPr/>
        <p:nvPr/>
      </p:nvGrpSpPr>
      <p:grpSpPr>
        <a:xfrm>
          <a:off x="0" y="0"/>
          <a:ext cx="0" cy="0"/>
          <a:chOff x="0" y="0"/>
          <a:chExt cx="0" cy="0"/>
        </a:xfrm>
      </p:grpSpPr>
      <p:pic>
        <p:nvPicPr>
          <p:cNvPr id="4" name="Picture 2" descr="Hanken Bachelor in Business programme diagram">
            <a:extLst>
              <a:ext uri="{FF2B5EF4-FFF2-40B4-BE49-F238E27FC236}">
                <a16:creationId xmlns:a16="http://schemas.microsoft.com/office/drawing/2014/main" id="{730A0512-0C70-B060-7BC6-CD1A45CEF78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40585" y="1479551"/>
            <a:ext cx="7910829" cy="44498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8846193-1AFB-BCD1-9C8E-8ED4CEAE5C59}"/>
              </a:ext>
            </a:extLst>
          </p:cNvPr>
          <p:cNvSpPr>
            <a:spLocks noGrp="1"/>
          </p:cNvSpPr>
          <p:nvPr>
            <p:ph type="title"/>
          </p:nvPr>
        </p:nvSpPr>
        <p:spPr>
          <a:xfrm>
            <a:off x="702268" y="612222"/>
            <a:ext cx="10085475" cy="711881"/>
          </a:xfrm>
        </p:spPr>
        <p:txBody>
          <a:bodyPr/>
          <a:lstStyle/>
          <a:p>
            <a:r>
              <a:rPr lang="sv-SE" sz="3200" dirty="0"/>
              <a:t>The </a:t>
            </a:r>
            <a:r>
              <a:rPr lang="sv-SE" sz="3200" dirty="0" err="1"/>
              <a:t>bachelor</a:t>
            </a:r>
            <a:r>
              <a:rPr lang="sv-SE" sz="3200" dirty="0"/>
              <a:t> in business </a:t>
            </a:r>
            <a:r>
              <a:rPr lang="sv-SE" sz="3200" dirty="0" err="1"/>
              <a:t>programme</a:t>
            </a:r>
            <a:endParaRPr lang="sv-FI" sz="3200" dirty="0"/>
          </a:p>
        </p:txBody>
      </p:sp>
    </p:spTree>
    <p:extLst>
      <p:ext uri="{BB962C8B-B14F-4D97-AF65-F5344CB8AC3E}">
        <p14:creationId xmlns:p14="http://schemas.microsoft.com/office/powerpoint/2010/main" val="324011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AA18-E3F1-79C9-C6BA-53B130C62AF3}"/>
              </a:ext>
            </a:extLst>
          </p:cNvPr>
          <p:cNvSpPr>
            <a:spLocks noGrp="1"/>
          </p:cNvSpPr>
          <p:nvPr>
            <p:ph type="title"/>
          </p:nvPr>
        </p:nvSpPr>
        <p:spPr/>
        <p:txBody>
          <a:bodyPr/>
          <a:lstStyle/>
          <a:p>
            <a:r>
              <a:rPr lang="sv-FI" dirty="0"/>
              <a:t>EXCHANGE TIMELINE AND SUBJECTS</a:t>
            </a:r>
          </a:p>
        </p:txBody>
      </p:sp>
      <p:pic>
        <p:nvPicPr>
          <p:cNvPr id="5" name="Picture 4" descr="A diagram of exchange&#10;&#10;AI-generated content may be incorrect.">
            <a:extLst>
              <a:ext uri="{FF2B5EF4-FFF2-40B4-BE49-F238E27FC236}">
                <a16:creationId xmlns:a16="http://schemas.microsoft.com/office/drawing/2014/main" id="{443B181D-1EEB-4D64-7FF8-08A48CC2E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81" y="1732570"/>
            <a:ext cx="6638940" cy="3734404"/>
          </a:xfrm>
          <a:prstGeom prst="rect">
            <a:avLst/>
          </a:prstGeom>
        </p:spPr>
      </p:pic>
      <p:sp>
        <p:nvSpPr>
          <p:cNvPr id="6" name="TextBox 5">
            <a:extLst>
              <a:ext uri="{FF2B5EF4-FFF2-40B4-BE49-F238E27FC236}">
                <a16:creationId xmlns:a16="http://schemas.microsoft.com/office/drawing/2014/main" id="{9C42C207-3FE7-0431-0475-C3E9E0F039A1}"/>
              </a:ext>
            </a:extLst>
          </p:cNvPr>
          <p:cNvSpPr txBox="1"/>
          <p:nvPr/>
        </p:nvSpPr>
        <p:spPr>
          <a:xfrm>
            <a:off x="8624099" y="2617248"/>
            <a:ext cx="2982685" cy="3231654"/>
          </a:xfrm>
          <a:prstGeom prst="rect">
            <a:avLst/>
          </a:prstGeom>
          <a:noFill/>
        </p:spPr>
        <p:txBody>
          <a:bodyPr wrap="square" rtlCol="0">
            <a:spAutoFit/>
          </a:bodyPr>
          <a:lstStyle/>
          <a:p>
            <a:r>
              <a:rPr lang="en-GB" sz="2000" b="1" dirty="0"/>
              <a:t>The majors you can choose from:</a:t>
            </a:r>
          </a:p>
          <a:p>
            <a:endParaRPr lang="en-GB" sz="2000" b="1" dirty="0"/>
          </a:p>
          <a:p>
            <a:pPr marL="285750" indent="-285750">
              <a:buFont typeface="Arial" panose="020B0604020202020204" pitchFamily="34" charset="0"/>
              <a:buChar char="•"/>
            </a:pPr>
            <a:r>
              <a:rPr lang="en-GB" dirty="0"/>
              <a:t>Marketing</a:t>
            </a:r>
          </a:p>
          <a:p>
            <a:pPr marL="285750" indent="-285750">
              <a:buFont typeface="Arial" panose="020B0604020202020204" pitchFamily="34" charset="0"/>
              <a:buChar char="•"/>
            </a:pPr>
            <a:r>
              <a:rPr lang="en-GB" dirty="0"/>
              <a:t>Accounting</a:t>
            </a:r>
          </a:p>
          <a:p>
            <a:pPr marL="285750" indent="-285750">
              <a:buFont typeface="Arial" panose="020B0604020202020204" pitchFamily="34" charset="0"/>
              <a:buChar char="•"/>
            </a:pPr>
            <a:r>
              <a:rPr lang="en-GB" dirty="0"/>
              <a:t>Finance</a:t>
            </a:r>
          </a:p>
          <a:p>
            <a:pPr marL="285750" indent="-285750">
              <a:buFont typeface="Arial" panose="020B0604020202020204" pitchFamily="34" charset="0"/>
              <a:buChar char="•"/>
            </a:pPr>
            <a:r>
              <a:rPr lang="en-GB" dirty="0"/>
              <a:t>Economics</a:t>
            </a:r>
          </a:p>
          <a:p>
            <a:pPr marL="285750" indent="-285750">
              <a:buFont typeface="Arial" panose="020B0604020202020204" pitchFamily="34" charset="0"/>
              <a:buChar char="•"/>
            </a:pPr>
            <a:r>
              <a:rPr lang="en-GB" dirty="0"/>
              <a:t>Management and entrepreneurship </a:t>
            </a:r>
            <a:endParaRPr lang="sv-FI" dirty="0"/>
          </a:p>
          <a:p>
            <a:endParaRPr lang="sv-FI" dirty="0"/>
          </a:p>
          <a:p>
            <a:endParaRPr lang="sv-FI" dirty="0"/>
          </a:p>
        </p:txBody>
      </p:sp>
    </p:spTree>
    <p:extLst>
      <p:ext uri="{BB962C8B-B14F-4D97-AF65-F5344CB8AC3E}">
        <p14:creationId xmlns:p14="http://schemas.microsoft.com/office/powerpoint/2010/main" val="1550748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17060A-194C-4567-DD06-8B57630D8D3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1444336" y="-2954128"/>
            <a:ext cx="8729072" cy="12766256"/>
          </a:xfrm>
          <a:prstGeom prst="rect">
            <a:avLst/>
          </a:prstGeom>
        </p:spPr>
      </p:pic>
      <p:sp>
        <p:nvSpPr>
          <p:cNvPr id="14" name="Text Placeholder 13">
            <a:extLst>
              <a:ext uri="{FF2B5EF4-FFF2-40B4-BE49-F238E27FC236}">
                <a16:creationId xmlns:a16="http://schemas.microsoft.com/office/drawing/2014/main" id="{095A151D-0660-95E2-74F1-BBAF69DD2D08}"/>
              </a:ext>
            </a:extLst>
          </p:cNvPr>
          <p:cNvSpPr>
            <a:spLocks noGrp="1"/>
          </p:cNvSpPr>
          <p:nvPr>
            <p:ph type="body" sz="quarter" idx="11"/>
          </p:nvPr>
        </p:nvSpPr>
        <p:spPr/>
        <p:txBody>
          <a:bodyPr/>
          <a:lstStyle/>
          <a:p>
            <a:endParaRPr lang="en-FI"/>
          </a:p>
        </p:txBody>
      </p:sp>
      <p:sp>
        <p:nvSpPr>
          <p:cNvPr id="7" name="Title 2">
            <a:extLst>
              <a:ext uri="{FF2B5EF4-FFF2-40B4-BE49-F238E27FC236}">
                <a16:creationId xmlns:a16="http://schemas.microsoft.com/office/drawing/2014/main" id="{9DA1EC1A-D71F-919F-B661-AEF1F12B171C}"/>
              </a:ext>
            </a:extLst>
          </p:cNvPr>
          <p:cNvSpPr txBox="1">
            <a:spLocks/>
          </p:cNvSpPr>
          <p:nvPr/>
        </p:nvSpPr>
        <p:spPr>
          <a:xfrm>
            <a:off x="911425" y="5332292"/>
            <a:ext cx="10085475" cy="919670"/>
          </a:xfrm>
        </p:spPr>
        <p:txBody>
          <a:bodyPr lIns="91440" tIns="45720" rIns="91440" bIns="45720" anchor="ctr" anchorCtr="0"/>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br>
              <a:rPr lang="sv-SE" sz="1800" dirty="0"/>
            </a:br>
            <a:br>
              <a:rPr lang="sv-SE" dirty="0"/>
            </a:br>
            <a:br>
              <a:rPr lang="sv-SE" sz="2400" dirty="0"/>
            </a:br>
            <a:r>
              <a:rPr lang="sv-SE" sz="4400" b="1" dirty="0"/>
              <a:t>NAVIGATOR PATH</a:t>
            </a:r>
          </a:p>
          <a:p>
            <a:r>
              <a:rPr lang="sv-SE" sz="2400" dirty="0" err="1"/>
              <a:t>Metaskills</a:t>
            </a:r>
            <a:r>
              <a:rPr lang="sv-SE" sz="2400" dirty="0"/>
              <a:t> for </a:t>
            </a:r>
            <a:r>
              <a:rPr lang="sv-SE" sz="2400" dirty="0" err="1"/>
              <a:t>sustainable</a:t>
            </a:r>
            <a:r>
              <a:rPr lang="sv-SE" sz="2400" dirty="0"/>
              <a:t> </a:t>
            </a:r>
            <a:r>
              <a:rPr lang="sv-SE" sz="2400" dirty="0" err="1"/>
              <a:t>performance</a:t>
            </a:r>
            <a:r>
              <a:rPr lang="sv-SE" sz="2400" dirty="0"/>
              <a:t> and </a:t>
            </a:r>
            <a:r>
              <a:rPr lang="sv-SE" sz="2400" dirty="0" err="1"/>
              <a:t>well-being</a:t>
            </a:r>
            <a:endParaRPr lang="sv-SE" sz="2400" dirty="0"/>
          </a:p>
          <a:p>
            <a:r>
              <a:rPr lang="sv-SE" sz="2400" dirty="0"/>
              <a:t>Hanken Bachelor in Business 2024-2025</a:t>
            </a:r>
          </a:p>
          <a:p>
            <a:endParaRPr lang="sv-SE" dirty="0"/>
          </a:p>
        </p:txBody>
      </p:sp>
    </p:spTree>
    <p:extLst>
      <p:ext uri="{BB962C8B-B14F-4D97-AF65-F5344CB8AC3E}">
        <p14:creationId xmlns:p14="http://schemas.microsoft.com/office/powerpoint/2010/main" val="2848466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5BFE1B-B512-A7E5-E963-1854DA32CC6B}"/>
              </a:ext>
            </a:extLst>
          </p:cNvPr>
          <p:cNvSpPr>
            <a:spLocks noGrp="1"/>
          </p:cNvSpPr>
          <p:nvPr>
            <p:ph type="body" sz="quarter" idx="11"/>
          </p:nvPr>
        </p:nvSpPr>
        <p:spPr/>
        <p:txBody>
          <a:bodyPr/>
          <a:lstStyle/>
          <a:p>
            <a:endParaRPr lang="en-GB"/>
          </a:p>
        </p:txBody>
      </p:sp>
      <p:sp>
        <p:nvSpPr>
          <p:cNvPr id="9" name="Title 8">
            <a:extLst>
              <a:ext uri="{FF2B5EF4-FFF2-40B4-BE49-F238E27FC236}">
                <a16:creationId xmlns:a16="http://schemas.microsoft.com/office/drawing/2014/main" id="{A58EC9F7-C226-D758-B41F-4DAFE21A0836}"/>
              </a:ext>
            </a:extLst>
          </p:cNvPr>
          <p:cNvSpPr txBox="1">
            <a:spLocks noGrp="1"/>
          </p:cNvSpPr>
          <p:nvPr>
            <p:ph type="title"/>
          </p:nvPr>
        </p:nvSpPr>
        <p:spPr>
          <a:xfrm>
            <a:off x="838200" y="771525"/>
            <a:ext cx="6908800" cy="711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FFFFFF"/>
                </a:solidFill>
                <a:latin typeface="Aptos ExtraBold"/>
              </a:rPr>
              <a:t>THE NAVIGATOR PATH</a:t>
            </a:r>
            <a:endParaRPr lang="en-US" sz="3600" dirty="0"/>
          </a:p>
        </p:txBody>
      </p:sp>
      <p:sp>
        <p:nvSpPr>
          <p:cNvPr id="12" name="Title 1">
            <a:extLst>
              <a:ext uri="{FF2B5EF4-FFF2-40B4-BE49-F238E27FC236}">
                <a16:creationId xmlns:a16="http://schemas.microsoft.com/office/drawing/2014/main" id="{24BFB597-D0BC-2081-46B2-E57308F0F9AB}"/>
              </a:ext>
            </a:extLst>
          </p:cNvPr>
          <p:cNvSpPr txBox="1">
            <a:spLocks/>
          </p:cNvSpPr>
          <p:nvPr/>
        </p:nvSpPr>
        <p:spPr>
          <a:xfrm>
            <a:off x="838200" y="1752852"/>
            <a:ext cx="6250193" cy="5105148"/>
          </a:xfrm>
          <a:prstGeom prst="rect">
            <a:avLst/>
          </a:prstGeom>
        </p:spPr>
        <p:txBody>
          <a:bodyPr lIns="91440" tIns="45720" rIns="91440" bIns="45720" anchor="t"/>
          <a:lstStyle>
            <a:lvl1pPr algn="ctr"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algn="l"/>
            <a:r>
              <a:rPr lang="en-GB" sz="2000" b="0" dirty="0">
                <a:solidFill>
                  <a:schemeClr val="tx1"/>
                </a:solidFill>
                <a:latin typeface="Aptos"/>
              </a:rPr>
              <a:t>A</a:t>
            </a:r>
            <a:r>
              <a:rPr lang="en-GB" sz="2000" dirty="0">
                <a:solidFill>
                  <a:schemeClr val="tx1"/>
                </a:solidFill>
                <a:latin typeface="Aptos"/>
              </a:rPr>
              <a:t> unique</a:t>
            </a:r>
            <a:r>
              <a:rPr lang="en-GB" sz="2000" b="0" dirty="0">
                <a:solidFill>
                  <a:schemeClr val="tx1"/>
                </a:solidFill>
                <a:latin typeface="Aptos"/>
              </a:rPr>
              <a:t> initiative offering a </a:t>
            </a:r>
            <a:r>
              <a:rPr lang="en-GB" sz="2000" dirty="0">
                <a:solidFill>
                  <a:schemeClr val="tx1"/>
                </a:solidFill>
                <a:latin typeface="Aptos"/>
              </a:rPr>
              <a:t>development journe</a:t>
            </a:r>
            <a:r>
              <a:rPr lang="en-GB" sz="2000" b="0" dirty="0">
                <a:solidFill>
                  <a:schemeClr val="tx1"/>
                </a:solidFill>
                <a:latin typeface="Aptos"/>
              </a:rPr>
              <a:t>y through three mandatory courses over 1,5 years. </a:t>
            </a:r>
            <a:br>
              <a:rPr lang="en-GB" sz="2000" b="0" dirty="0">
                <a:solidFill>
                  <a:schemeClr val="tx1"/>
                </a:solidFill>
                <a:latin typeface="Aptos"/>
              </a:rPr>
            </a:br>
            <a:br>
              <a:rPr lang="en-GB" sz="2000" b="0" dirty="0">
                <a:solidFill>
                  <a:schemeClr val="tx1"/>
                </a:solidFill>
                <a:latin typeface="Aptos"/>
              </a:rPr>
            </a:br>
            <a:r>
              <a:rPr lang="en-GB" sz="2000" b="0" dirty="0">
                <a:solidFill>
                  <a:schemeClr val="tx1"/>
                </a:solidFill>
                <a:latin typeface="Aptos"/>
              </a:rPr>
              <a:t>It gives Hanken students access to the </a:t>
            </a:r>
            <a:r>
              <a:rPr lang="en-GB" sz="2000" dirty="0">
                <a:solidFill>
                  <a:schemeClr val="tx1"/>
                </a:solidFill>
                <a:latin typeface="Aptos"/>
              </a:rPr>
              <a:t>tools, coaching, structured reflection and guided peer support</a:t>
            </a:r>
            <a:r>
              <a:rPr lang="en-GB" sz="2000" b="0" dirty="0">
                <a:solidFill>
                  <a:schemeClr val="tx1"/>
                </a:solidFill>
                <a:latin typeface="Aptos"/>
              </a:rPr>
              <a:t> that most gain access to only when they are singled out as top talent, become managers, attend an MBA or experience a burnout. </a:t>
            </a:r>
            <a:br>
              <a:rPr lang="en-GB" sz="2000" b="0" dirty="0">
                <a:solidFill>
                  <a:schemeClr val="tx1"/>
                </a:solidFill>
                <a:latin typeface="Aptos"/>
              </a:rPr>
            </a:br>
            <a:br>
              <a:rPr lang="en-GB" sz="2000" b="0" dirty="0">
                <a:solidFill>
                  <a:schemeClr val="tx1"/>
                </a:solidFill>
                <a:latin typeface="Aptos"/>
              </a:rPr>
            </a:br>
            <a:r>
              <a:rPr lang="en-GB" sz="2000" b="0" dirty="0">
                <a:solidFill>
                  <a:schemeClr val="tx1"/>
                </a:solidFill>
                <a:latin typeface="Aptos"/>
              </a:rPr>
              <a:t>Piloted as part of the new Bachelor in Business programme starting 2024. </a:t>
            </a:r>
            <a:br>
              <a:rPr lang="en-GB" sz="2000" b="0" dirty="0">
                <a:solidFill>
                  <a:schemeClr val="tx1"/>
                </a:solidFill>
                <a:latin typeface="Aptos"/>
              </a:rPr>
            </a:br>
            <a:endParaRPr lang="en-US" sz="2000" b="0" dirty="0">
              <a:solidFill>
                <a:schemeClr val="tx1"/>
              </a:solidFill>
              <a:latin typeface="Aptos"/>
            </a:endParaRPr>
          </a:p>
        </p:txBody>
      </p:sp>
      <p:pic>
        <p:nvPicPr>
          <p:cNvPr id="16" name="Picture Placeholder 15" descr="A group of people in a room&#10;&#10;AI-generated content may be incorrect.">
            <a:extLst>
              <a:ext uri="{FF2B5EF4-FFF2-40B4-BE49-F238E27FC236}">
                <a16:creationId xmlns:a16="http://schemas.microsoft.com/office/drawing/2014/main" id="{36D0C1D4-16BA-D6D1-9780-F3922A368AA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3455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D28FC-8D7C-5EC9-060A-080E5B47BB68}"/>
            </a:ext>
          </a:extLst>
        </p:cNvPr>
        <p:cNvGrpSpPr/>
        <p:nvPr/>
      </p:nvGrpSpPr>
      <p:grpSpPr>
        <a:xfrm>
          <a:off x="0" y="0"/>
          <a:ext cx="0" cy="0"/>
          <a:chOff x="0" y="0"/>
          <a:chExt cx="0" cy="0"/>
        </a:xfrm>
      </p:grpSpPr>
      <p:sp>
        <p:nvSpPr>
          <p:cNvPr id="12" name="Oval 11">
            <a:extLst>
              <a:ext uri="{FF2B5EF4-FFF2-40B4-BE49-F238E27FC236}">
                <a16:creationId xmlns:a16="http://schemas.microsoft.com/office/drawing/2014/main" id="{C328CC9D-C728-E825-2797-A567C6CDB026}"/>
              </a:ext>
            </a:extLst>
          </p:cNvPr>
          <p:cNvSpPr/>
          <p:nvPr/>
        </p:nvSpPr>
        <p:spPr>
          <a:xfrm>
            <a:off x="3980276" y="2068982"/>
            <a:ext cx="4574567" cy="4500640"/>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698"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Oval 7">
            <a:extLst>
              <a:ext uri="{FF2B5EF4-FFF2-40B4-BE49-F238E27FC236}">
                <a16:creationId xmlns:a16="http://schemas.microsoft.com/office/drawing/2014/main" id="{6C8220CE-6DFD-3FA0-2CB5-69F2E3CF783B}"/>
              </a:ext>
            </a:extLst>
          </p:cNvPr>
          <p:cNvSpPr/>
          <p:nvPr/>
        </p:nvSpPr>
        <p:spPr>
          <a:xfrm>
            <a:off x="4580977" y="2669683"/>
            <a:ext cx="3326958" cy="335196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698"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9F9C49EA-DE12-884F-F698-515986B571CF}"/>
              </a:ext>
            </a:extLst>
          </p:cNvPr>
          <p:cNvSpPr/>
          <p:nvPr/>
        </p:nvSpPr>
        <p:spPr>
          <a:xfrm>
            <a:off x="5181678" y="3307571"/>
            <a:ext cx="2148660" cy="213457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698"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 Placeholder 15">
            <a:extLst>
              <a:ext uri="{FF2B5EF4-FFF2-40B4-BE49-F238E27FC236}">
                <a16:creationId xmlns:a16="http://schemas.microsoft.com/office/drawing/2014/main" id="{E3F9398D-C808-BBE4-DF76-79E11853C81F}"/>
              </a:ext>
            </a:extLst>
          </p:cNvPr>
          <p:cNvSpPr>
            <a:spLocks noGrp="1"/>
          </p:cNvSpPr>
          <p:nvPr>
            <p:ph type="body" sz="quarter" idx="11"/>
          </p:nvPr>
        </p:nvSpPr>
        <p:spPr/>
        <p:txBody>
          <a:bodyPr/>
          <a:lstStyle/>
          <a:p>
            <a:endParaRPr lang="en-FI"/>
          </a:p>
        </p:txBody>
      </p:sp>
      <p:sp>
        <p:nvSpPr>
          <p:cNvPr id="3" name="Title 2">
            <a:extLst>
              <a:ext uri="{FF2B5EF4-FFF2-40B4-BE49-F238E27FC236}">
                <a16:creationId xmlns:a16="http://schemas.microsoft.com/office/drawing/2014/main" id="{2DD86CD7-622C-AE20-C638-EAE5FBEDDCDF}"/>
              </a:ext>
            </a:extLst>
          </p:cNvPr>
          <p:cNvSpPr>
            <a:spLocks noGrp="1"/>
          </p:cNvSpPr>
          <p:nvPr>
            <p:ph type="title"/>
          </p:nvPr>
        </p:nvSpPr>
        <p:spPr>
          <a:xfrm>
            <a:off x="392965" y="710666"/>
            <a:ext cx="11479988" cy="919670"/>
          </a:xfrm>
        </p:spPr>
        <p:txBody>
          <a:bodyPr lIns="91440" tIns="45720" rIns="91440" bIns="45720" anchor="t"/>
          <a:lstStyle/>
          <a:p>
            <a:pPr algn="l"/>
            <a:r>
              <a:rPr lang="en-GB" dirty="0"/>
              <a:t>THE NAVIGATOR PATH </a:t>
            </a:r>
            <a:br>
              <a:rPr lang="en-GB" dirty="0"/>
            </a:br>
            <a:r>
              <a:rPr lang="en-GB" dirty="0">
                <a:latin typeface="Aptos"/>
              </a:rPr>
              <a:t>Three key learning goals to build three key </a:t>
            </a:r>
            <a:r>
              <a:rPr lang="en-GB" dirty="0" err="1">
                <a:latin typeface="Aptos"/>
              </a:rPr>
              <a:t>metaskills</a:t>
            </a:r>
            <a:br>
              <a:rPr lang="en-GB" dirty="0">
                <a:latin typeface="Aptos"/>
              </a:rPr>
            </a:br>
            <a:endParaRPr lang="en-FI" dirty="0"/>
          </a:p>
        </p:txBody>
      </p:sp>
      <p:sp>
        <p:nvSpPr>
          <p:cNvPr id="4" name="Oval 3">
            <a:extLst>
              <a:ext uri="{FF2B5EF4-FFF2-40B4-BE49-F238E27FC236}">
                <a16:creationId xmlns:a16="http://schemas.microsoft.com/office/drawing/2014/main" id="{BBD82330-D655-D854-BD9E-3EDDD4AD1380}"/>
              </a:ext>
            </a:extLst>
          </p:cNvPr>
          <p:cNvSpPr/>
          <p:nvPr/>
        </p:nvSpPr>
        <p:spPr>
          <a:xfrm>
            <a:off x="5782378" y="3917292"/>
            <a:ext cx="970363" cy="9241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FI" sz="1400" b="1" i="0" u="none" strike="noStrike" kern="1200" cap="none" spc="0" normalizeH="0" baseline="0" noProof="0">
                <a:ln>
                  <a:noFill/>
                </a:ln>
                <a:solidFill>
                  <a:srgbClr val="262626"/>
                </a:solidFill>
                <a:effectLst/>
                <a:uLnTx/>
                <a:uFillTx/>
                <a:latin typeface="Aptos" panose="02110004020202020204"/>
                <a:ea typeface="+mn-ea"/>
                <a:cs typeface="+mn-cs"/>
              </a:rPr>
              <a:t>Me</a:t>
            </a:r>
          </a:p>
        </p:txBody>
      </p:sp>
      <p:sp>
        <p:nvSpPr>
          <p:cNvPr id="10" name="TextBox 9">
            <a:extLst>
              <a:ext uri="{FF2B5EF4-FFF2-40B4-BE49-F238E27FC236}">
                <a16:creationId xmlns:a16="http://schemas.microsoft.com/office/drawing/2014/main" id="{5A6EC9BC-4A13-E13C-6679-B57912E68E5A}"/>
              </a:ext>
            </a:extLst>
          </p:cNvPr>
          <p:cNvSpPr txBox="1"/>
          <p:nvPr/>
        </p:nvSpPr>
        <p:spPr>
          <a:xfrm>
            <a:off x="3194744" y="2808307"/>
            <a:ext cx="60994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err="1">
                <a:ln>
                  <a:noFill/>
                </a:ln>
                <a:solidFill>
                  <a:srgbClr val="262626"/>
                </a:solidFill>
                <a:effectLst/>
                <a:uLnTx/>
                <a:uFillTx/>
                <a:latin typeface="Aptos" panose="02110004020202020204"/>
                <a:ea typeface="+mn-ea"/>
                <a:cs typeface="+mn-cs"/>
              </a:rPr>
              <a:t>Work</a:t>
            </a:r>
            <a:endParaRPr kumimoji="0" lang="en-FI" sz="1400" b="1" i="0" u="none" strike="noStrike" kern="1200" cap="none" spc="0" normalizeH="0" baseline="0" noProof="0">
              <a:ln>
                <a:noFill/>
              </a:ln>
              <a:solidFill>
                <a:srgbClr val="262626"/>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D2D788F3-2314-DBE7-2F51-40CD43332EBE}"/>
              </a:ext>
            </a:extLst>
          </p:cNvPr>
          <p:cNvSpPr txBox="1"/>
          <p:nvPr/>
        </p:nvSpPr>
        <p:spPr>
          <a:xfrm>
            <a:off x="3234847" y="5508700"/>
            <a:ext cx="60994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err="1">
                <a:ln>
                  <a:noFill/>
                </a:ln>
                <a:solidFill>
                  <a:srgbClr val="262626"/>
                </a:solidFill>
                <a:effectLst/>
                <a:uLnTx/>
                <a:uFillTx/>
                <a:latin typeface="Aptos" panose="02110004020202020204"/>
                <a:ea typeface="+mn-ea"/>
                <a:cs typeface="+mn-cs"/>
              </a:rPr>
              <a:t>Studies</a:t>
            </a:r>
            <a:endParaRPr kumimoji="0" lang="en-FI" sz="1400" b="1" i="0" u="none" strike="noStrike" kern="1200" cap="none" spc="0" normalizeH="0" baseline="0" noProof="0">
              <a:ln>
                <a:noFill/>
              </a:ln>
              <a:solidFill>
                <a:srgbClr val="262626"/>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35A80E60-3A75-BFAB-E20A-3DFE8CC3DB6D}"/>
              </a:ext>
            </a:extLst>
          </p:cNvPr>
          <p:cNvSpPr txBox="1"/>
          <p:nvPr/>
        </p:nvSpPr>
        <p:spPr>
          <a:xfrm>
            <a:off x="3180750" y="2237311"/>
            <a:ext cx="60994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err="1">
                <a:ln>
                  <a:noFill/>
                </a:ln>
                <a:solidFill>
                  <a:srgbClr val="262626"/>
                </a:solidFill>
                <a:effectLst/>
                <a:uLnTx/>
                <a:uFillTx/>
                <a:latin typeface="Aptos" panose="02110004020202020204"/>
                <a:ea typeface="+mn-ea"/>
                <a:cs typeface="+mn-cs"/>
              </a:rPr>
              <a:t>Society</a:t>
            </a:r>
            <a:endParaRPr kumimoji="0" lang="en-FI" sz="1400" b="1" i="0" u="none" strike="noStrike" kern="1200" cap="none" spc="0" normalizeH="0" baseline="0" noProof="0">
              <a:ln>
                <a:noFill/>
              </a:ln>
              <a:solidFill>
                <a:srgbClr val="262626"/>
              </a:solidFill>
              <a:effectLst/>
              <a:uLnTx/>
              <a:uFillTx/>
              <a:latin typeface="Aptos" panose="02110004020202020204"/>
              <a:ea typeface="+mn-ea"/>
              <a:cs typeface="+mn-cs"/>
            </a:endParaRPr>
          </a:p>
        </p:txBody>
      </p:sp>
      <p:cxnSp>
        <p:nvCxnSpPr>
          <p:cNvPr id="15" name="Straight Connector 14">
            <a:extLst>
              <a:ext uri="{FF2B5EF4-FFF2-40B4-BE49-F238E27FC236}">
                <a16:creationId xmlns:a16="http://schemas.microsoft.com/office/drawing/2014/main" id="{97A97E2E-1DF3-44E7-7818-FED44E01A17B}"/>
              </a:ext>
            </a:extLst>
          </p:cNvPr>
          <p:cNvCxnSpPr>
            <a:cxnSpLocks/>
          </p:cNvCxnSpPr>
          <p:nvPr/>
        </p:nvCxnSpPr>
        <p:spPr>
          <a:xfrm flipV="1">
            <a:off x="4580977" y="4353990"/>
            <a:ext cx="600701" cy="11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2C21FD-EDB7-32BC-C45C-A015E8DA94B3}"/>
              </a:ext>
            </a:extLst>
          </p:cNvPr>
          <p:cNvCxnSpPr>
            <a:cxnSpLocks/>
          </p:cNvCxnSpPr>
          <p:nvPr/>
        </p:nvCxnSpPr>
        <p:spPr>
          <a:xfrm flipV="1">
            <a:off x="7307234" y="4353990"/>
            <a:ext cx="600701" cy="113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87AC859-F2D3-8F16-B649-21F6995F60B3}"/>
              </a:ext>
            </a:extLst>
          </p:cNvPr>
          <p:cNvSpPr txBox="1"/>
          <p:nvPr/>
        </p:nvSpPr>
        <p:spPr>
          <a:xfrm>
            <a:off x="3177416" y="3485408"/>
            <a:ext cx="60994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err="1">
                <a:ln>
                  <a:noFill/>
                </a:ln>
                <a:solidFill>
                  <a:srgbClr val="262626"/>
                </a:solidFill>
                <a:effectLst/>
                <a:uLnTx/>
                <a:uFillTx/>
                <a:latin typeface="Aptos" panose="02110004020202020204"/>
                <a:ea typeface="+mn-ea"/>
                <a:cs typeface="+mn-cs"/>
              </a:rPr>
              <a:t>Others</a:t>
            </a:r>
            <a:endParaRPr kumimoji="0" lang="en-FI" sz="1400" b="1" i="0" u="none" strike="noStrike" kern="1200" cap="none" spc="0" normalizeH="0" baseline="0" noProof="0">
              <a:ln>
                <a:noFill/>
              </a:ln>
              <a:solidFill>
                <a:srgbClr val="262626"/>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557E21C-ED0F-7900-A6A3-EC575AF046D1}"/>
              </a:ext>
            </a:extLst>
          </p:cNvPr>
          <p:cNvSpPr txBox="1"/>
          <p:nvPr/>
        </p:nvSpPr>
        <p:spPr>
          <a:xfrm>
            <a:off x="614806" y="3169171"/>
            <a:ext cx="30588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1600" b="1" i="0" u="none" strike="noStrike" kern="1200" cap="none" spc="0" normalizeH="0" baseline="0" noProof="0">
                <a:ln>
                  <a:noFill/>
                </a:ln>
                <a:solidFill>
                  <a:prstClr val="white"/>
                </a:solidFill>
                <a:effectLst/>
                <a:uLnTx/>
                <a:uFillTx/>
                <a:latin typeface="Aptos" panose="02110004020202020204"/>
                <a:ea typeface="+mn-ea"/>
                <a:cs typeface="+mn-cs"/>
              </a:rPr>
              <a:t>1. Understanding and leading myself</a:t>
            </a:r>
          </a:p>
        </p:txBody>
      </p:sp>
      <p:sp>
        <p:nvSpPr>
          <p:cNvPr id="9" name="TextBox 8">
            <a:extLst>
              <a:ext uri="{FF2B5EF4-FFF2-40B4-BE49-F238E27FC236}">
                <a16:creationId xmlns:a16="http://schemas.microsoft.com/office/drawing/2014/main" id="{DC79DC57-3489-F7E3-5765-97F38C201F72}"/>
              </a:ext>
            </a:extLst>
          </p:cNvPr>
          <p:cNvSpPr txBox="1"/>
          <p:nvPr/>
        </p:nvSpPr>
        <p:spPr>
          <a:xfrm>
            <a:off x="614806" y="4725962"/>
            <a:ext cx="30588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1600" b="1" i="0" u="none" strike="noStrike" kern="1200" cap="none" spc="0" normalizeH="0" baseline="0" noProof="0">
                <a:ln>
                  <a:noFill/>
                </a:ln>
                <a:solidFill>
                  <a:prstClr val="white"/>
                </a:solidFill>
                <a:effectLst/>
                <a:uLnTx/>
                <a:uFillTx/>
                <a:latin typeface="Aptos" panose="02110004020202020204"/>
                <a:ea typeface="+mn-ea"/>
                <a:cs typeface="+mn-cs"/>
              </a:rPr>
              <a:t>3. Thriving through change and adversity</a:t>
            </a:r>
          </a:p>
        </p:txBody>
      </p:sp>
      <p:sp>
        <p:nvSpPr>
          <p:cNvPr id="14" name="TextBox 13">
            <a:extLst>
              <a:ext uri="{FF2B5EF4-FFF2-40B4-BE49-F238E27FC236}">
                <a16:creationId xmlns:a16="http://schemas.microsoft.com/office/drawing/2014/main" id="{F4F9CB65-5063-352B-D49D-E2CF7B8225FA}"/>
              </a:ext>
            </a:extLst>
          </p:cNvPr>
          <p:cNvSpPr txBox="1"/>
          <p:nvPr/>
        </p:nvSpPr>
        <p:spPr>
          <a:xfrm>
            <a:off x="614806" y="3855970"/>
            <a:ext cx="30588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1600" b="1" i="0" u="none" strike="noStrike" kern="1200" cap="none" spc="0" normalizeH="0" baseline="0" noProof="0">
                <a:ln>
                  <a:noFill/>
                </a:ln>
                <a:solidFill>
                  <a:prstClr val="white"/>
                </a:solidFill>
                <a:effectLst/>
                <a:uLnTx/>
                <a:uFillTx/>
                <a:latin typeface="Aptos" panose="02110004020202020204"/>
                <a:ea typeface="+mn-ea"/>
                <a:cs typeface="+mn-cs"/>
              </a:rPr>
              <a:t>2. Interacting and collaborating for impact</a:t>
            </a:r>
          </a:p>
        </p:txBody>
      </p:sp>
      <p:sp>
        <p:nvSpPr>
          <p:cNvPr id="2" name="TextBox 1">
            <a:extLst>
              <a:ext uri="{FF2B5EF4-FFF2-40B4-BE49-F238E27FC236}">
                <a16:creationId xmlns:a16="http://schemas.microsoft.com/office/drawing/2014/main" id="{CA647015-D20B-CCB8-07D8-E4CDF6E2B05D}"/>
              </a:ext>
            </a:extLst>
          </p:cNvPr>
          <p:cNvSpPr txBox="1"/>
          <p:nvPr/>
        </p:nvSpPr>
        <p:spPr>
          <a:xfrm>
            <a:off x="540114" y="2527063"/>
            <a:ext cx="30588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1600" b="1" i="0" u="none" strike="noStrike" kern="1200" cap="none" spc="0" normalizeH="0" baseline="0" noProof="0">
                <a:ln>
                  <a:noFill/>
                </a:ln>
                <a:solidFill>
                  <a:srgbClr val="262626"/>
                </a:solidFill>
                <a:effectLst/>
                <a:uLnTx/>
                <a:uFillTx/>
                <a:latin typeface="Aptos" panose="02110004020202020204"/>
                <a:ea typeface="+mn-ea"/>
                <a:cs typeface="+mn-cs"/>
              </a:rPr>
              <a:t>LEARNING GOALS</a:t>
            </a:r>
          </a:p>
        </p:txBody>
      </p:sp>
      <p:sp>
        <p:nvSpPr>
          <p:cNvPr id="21" name="TextBox 20">
            <a:extLst>
              <a:ext uri="{FF2B5EF4-FFF2-40B4-BE49-F238E27FC236}">
                <a16:creationId xmlns:a16="http://schemas.microsoft.com/office/drawing/2014/main" id="{1B5DD965-7838-8B31-CED2-EF1294E559DB}"/>
              </a:ext>
            </a:extLst>
          </p:cNvPr>
          <p:cNvSpPr txBox="1"/>
          <p:nvPr/>
        </p:nvSpPr>
        <p:spPr>
          <a:xfrm>
            <a:off x="8933250" y="3241354"/>
            <a:ext cx="30588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1600" b="1" i="0" u="none" strike="noStrike" kern="1200" cap="none" spc="0" normalizeH="0" baseline="0" noProof="0">
                <a:ln>
                  <a:noFill/>
                </a:ln>
                <a:solidFill>
                  <a:prstClr val="white"/>
                </a:solidFill>
                <a:effectLst/>
                <a:uLnTx/>
                <a:uFillTx/>
                <a:latin typeface="Aptos" panose="02110004020202020204"/>
                <a:ea typeface="+mn-ea"/>
                <a:cs typeface="+mn-cs"/>
              </a:rPr>
              <a:t>1. Self-awareness and leadership</a:t>
            </a:r>
          </a:p>
        </p:txBody>
      </p:sp>
      <p:sp>
        <p:nvSpPr>
          <p:cNvPr id="23" name="TextBox 22">
            <a:extLst>
              <a:ext uri="{FF2B5EF4-FFF2-40B4-BE49-F238E27FC236}">
                <a16:creationId xmlns:a16="http://schemas.microsoft.com/office/drawing/2014/main" id="{67631D73-36DD-D30A-B2C6-69454E2FB50E}"/>
              </a:ext>
            </a:extLst>
          </p:cNvPr>
          <p:cNvSpPr txBox="1"/>
          <p:nvPr/>
        </p:nvSpPr>
        <p:spPr>
          <a:xfrm>
            <a:off x="8933250" y="4875865"/>
            <a:ext cx="30588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1600" b="1" i="0" u="none" strike="noStrike" kern="1200" cap="none" spc="0" normalizeH="0" baseline="0" noProof="0">
                <a:ln>
                  <a:noFill/>
                </a:ln>
                <a:solidFill>
                  <a:prstClr val="white"/>
                </a:solidFill>
                <a:effectLst/>
                <a:uLnTx/>
                <a:uFillTx/>
                <a:latin typeface="Aptos" panose="02110004020202020204"/>
                <a:ea typeface="+mn-ea"/>
                <a:cs typeface="+mn-cs"/>
              </a:rPr>
              <a:t>3. Resilience</a:t>
            </a:r>
          </a:p>
        </p:txBody>
      </p:sp>
      <p:sp>
        <p:nvSpPr>
          <p:cNvPr id="24" name="TextBox 23">
            <a:extLst>
              <a:ext uri="{FF2B5EF4-FFF2-40B4-BE49-F238E27FC236}">
                <a16:creationId xmlns:a16="http://schemas.microsoft.com/office/drawing/2014/main" id="{08A94F1A-4E2F-F485-7EE5-4EC96BCF8E9D}"/>
              </a:ext>
            </a:extLst>
          </p:cNvPr>
          <p:cNvSpPr txBox="1"/>
          <p:nvPr/>
        </p:nvSpPr>
        <p:spPr>
          <a:xfrm>
            <a:off x="8933250" y="4112047"/>
            <a:ext cx="30588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1600" b="1" i="0" u="none" strike="noStrike" kern="1200" cap="none" spc="0" normalizeH="0" baseline="0" noProof="0">
                <a:ln>
                  <a:noFill/>
                </a:ln>
                <a:solidFill>
                  <a:prstClr val="white"/>
                </a:solidFill>
                <a:effectLst/>
                <a:uLnTx/>
                <a:uFillTx/>
                <a:latin typeface="Aptos" panose="02110004020202020204"/>
                <a:ea typeface="+mn-ea"/>
                <a:cs typeface="+mn-cs"/>
              </a:rPr>
              <a:t>2. Interpersonal skills</a:t>
            </a:r>
          </a:p>
        </p:txBody>
      </p:sp>
      <p:sp>
        <p:nvSpPr>
          <p:cNvPr id="27" name="TextBox 26">
            <a:extLst>
              <a:ext uri="{FF2B5EF4-FFF2-40B4-BE49-F238E27FC236}">
                <a16:creationId xmlns:a16="http://schemas.microsoft.com/office/drawing/2014/main" id="{428A397D-5431-D49F-5087-8E6D6A4138C5}"/>
              </a:ext>
            </a:extLst>
          </p:cNvPr>
          <p:cNvSpPr txBox="1"/>
          <p:nvPr/>
        </p:nvSpPr>
        <p:spPr>
          <a:xfrm>
            <a:off x="8814101" y="2566053"/>
            <a:ext cx="30588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FI" sz="1600" b="1" i="0" u="none" strike="noStrike" kern="1200" cap="none" spc="0" normalizeH="0" baseline="0" noProof="0">
                <a:ln>
                  <a:noFill/>
                </a:ln>
                <a:solidFill>
                  <a:srgbClr val="262626"/>
                </a:solidFill>
                <a:effectLst/>
                <a:uLnTx/>
                <a:uFillTx/>
                <a:latin typeface="Aptos" panose="02110004020202020204"/>
                <a:ea typeface="+mn-ea"/>
                <a:cs typeface="+mn-cs"/>
              </a:rPr>
              <a:t>METASKILLS</a:t>
            </a:r>
          </a:p>
        </p:txBody>
      </p:sp>
    </p:spTree>
    <p:extLst>
      <p:ext uri="{BB962C8B-B14F-4D97-AF65-F5344CB8AC3E}">
        <p14:creationId xmlns:p14="http://schemas.microsoft.com/office/powerpoint/2010/main" val="1229999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ED46E-8D64-79BB-46C8-7B4C2263DF4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ADDF52-9BA5-EC0F-9220-734CA6F67593}"/>
              </a:ext>
            </a:extLst>
          </p:cNvPr>
          <p:cNvSpPr>
            <a:spLocks noGrp="1"/>
          </p:cNvSpPr>
          <p:nvPr>
            <p:ph type="body" sz="quarter" idx="11"/>
          </p:nvPr>
        </p:nvSpPr>
        <p:spPr/>
        <p:txBody>
          <a:bodyPr/>
          <a:lstStyle/>
          <a:p>
            <a:endParaRPr lang="sv-FI"/>
          </a:p>
        </p:txBody>
      </p:sp>
      <p:sp>
        <p:nvSpPr>
          <p:cNvPr id="3" name="Title 2">
            <a:extLst>
              <a:ext uri="{FF2B5EF4-FFF2-40B4-BE49-F238E27FC236}">
                <a16:creationId xmlns:a16="http://schemas.microsoft.com/office/drawing/2014/main" id="{25458F8B-D2F3-AF8D-D95F-6C314B9A4F12}"/>
              </a:ext>
            </a:extLst>
          </p:cNvPr>
          <p:cNvSpPr>
            <a:spLocks noGrp="1"/>
          </p:cNvSpPr>
          <p:nvPr>
            <p:ph type="title"/>
          </p:nvPr>
        </p:nvSpPr>
        <p:spPr>
          <a:xfrm>
            <a:off x="1053262" y="2499236"/>
            <a:ext cx="10085475" cy="919670"/>
          </a:xfrm>
        </p:spPr>
        <p:txBody>
          <a:bodyPr/>
          <a:lstStyle/>
          <a:p>
            <a:r>
              <a:rPr lang="sv-SE" dirty="0"/>
              <a:t>HANKEN SCHOOL OF ECONOMICS</a:t>
            </a:r>
            <a:endParaRPr lang="sv-FI" dirty="0"/>
          </a:p>
        </p:txBody>
      </p:sp>
      <p:sp>
        <p:nvSpPr>
          <p:cNvPr id="4" name="Subtitle 3">
            <a:extLst>
              <a:ext uri="{FF2B5EF4-FFF2-40B4-BE49-F238E27FC236}">
                <a16:creationId xmlns:a16="http://schemas.microsoft.com/office/drawing/2014/main" id="{5531F999-624F-1EA8-5C32-A93CDABD9DD4}"/>
              </a:ext>
            </a:extLst>
          </p:cNvPr>
          <p:cNvSpPr>
            <a:spLocks noGrp="1"/>
          </p:cNvSpPr>
          <p:nvPr>
            <p:ph type="subTitle" idx="1"/>
          </p:nvPr>
        </p:nvSpPr>
        <p:spPr>
          <a:xfrm>
            <a:off x="1053262" y="3749106"/>
            <a:ext cx="10085475" cy="1043458"/>
          </a:xfrm>
        </p:spPr>
        <p:txBody>
          <a:bodyPr/>
          <a:lstStyle/>
          <a:p>
            <a:endParaRPr lang="sv-FI" dirty="0"/>
          </a:p>
        </p:txBody>
      </p:sp>
    </p:spTree>
    <p:extLst>
      <p:ext uri="{BB962C8B-B14F-4D97-AF65-F5344CB8AC3E}">
        <p14:creationId xmlns:p14="http://schemas.microsoft.com/office/powerpoint/2010/main" val="1361253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8139C-B439-DA76-24BB-4E5E1BFD5A1A}"/>
            </a:ext>
          </a:extLst>
        </p:cNvPr>
        <p:cNvGrpSpPr/>
        <p:nvPr/>
      </p:nvGrpSpPr>
      <p:grpSpPr>
        <a:xfrm>
          <a:off x="0" y="0"/>
          <a:ext cx="0" cy="0"/>
          <a:chOff x="0" y="0"/>
          <a:chExt cx="0" cy="0"/>
        </a:xfrm>
      </p:grpSpPr>
      <p:pic>
        <p:nvPicPr>
          <p:cNvPr id="7" name="Picture Placeholder 6" descr="A group of women sitting around a table&#10;&#10;AI-generated content may be incorrect.">
            <a:extLst>
              <a:ext uri="{FF2B5EF4-FFF2-40B4-BE49-F238E27FC236}">
                <a16:creationId xmlns:a16="http://schemas.microsoft.com/office/drawing/2014/main" id="{D4553054-CE06-E4B4-BFEE-30C4D4632BC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3" name="Subtitle 2">
            <a:extLst>
              <a:ext uri="{FF2B5EF4-FFF2-40B4-BE49-F238E27FC236}">
                <a16:creationId xmlns:a16="http://schemas.microsoft.com/office/drawing/2014/main" id="{8B60A0C4-0753-F325-F363-B752A565EE66}"/>
              </a:ext>
            </a:extLst>
          </p:cNvPr>
          <p:cNvSpPr>
            <a:spLocks noGrp="1"/>
          </p:cNvSpPr>
          <p:nvPr>
            <p:ph type="subTitle" idx="1"/>
          </p:nvPr>
        </p:nvSpPr>
        <p:spPr>
          <a:xfrm>
            <a:off x="1268325" y="1483189"/>
            <a:ext cx="6004345" cy="4827176"/>
          </a:xfrm>
        </p:spPr>
        <p:txBody>
          <a:bodyPr/>
          <a:lstStyle/>
          <a:p>
            <a:pPr marL="285750" indent="-285750">
              <a:buFont typeface="Arial" panose="020B0604020202020204" pitchFamily="34" charset="0"/>
              <a:buChar char="•"/>
            </a:pPr>
            <a:r>
              <a:rPr lang="en-GB" sz="1800" dirty="0"/>
              <a:t>7-21 January 2026 until 3 pm (GMT+2)</a:t>
            </a:r>
          </a:p>
          <a:p>
            <a:pPr marL="285750" indent="-285750">
              <a:buFont typeface="Arial" panose="020B0604020202020204" pitchFamily="34" charset="0"/>
              <a:buChar char="•"/>
            </a:pPr>
            <a:r>
              <a:rPr lang="en-GB" sz="1800" dirty="0"/>
              <a:t>The application period for the programme is in January for the study start in autumn the same year.</a:t>
            </a:r>
          </a:p>
          <a:p>
            <a:pPr marL="285750" indent="-285750">
              <a:buFont typeface="Arial" panose="020B0604020202020204" pitchFamily="34" charset="0"/>
              <a:buChar char="•"/>
            </a:pPr>
            <a:r>
              <a:rPr lang="en-GB" sz="1800" dirty="0"/>
              <a:t>60% of new students admitted based on SAT/ACT and 40% will be admitted based on certificates </a:t>
            </a:r>
            <a:r>
              <a:rPr lang="en-GB" sz="1600" i="1" dirty="0"/>
              <a:t>(Finnish matriculation examination, International Baccalaureate, European Baccalaureate or </a:t>
            </a:r>
            <a:r>
              <a:rPr lang="en-GB" sz="1600" i="1" dirty="0" err="1"/>
              <a:t>Reifeprüfung</a:t>
            </a:r>
            <a:r>
              <a:rPr lang="en-GB" sz="1600" i="1" dirty="0"/>
              <a:t>/</a:t>
            </a:r>
            <a:r>
              <a:rPr lang="en-GB" sz="1600" i="1" dirty="0" err="1"/>
              <a:t>Deutsches</a:t>
            </a:r>
            <a:r>
              <a:rPr lang="en-GB" sz="1600" i="1" dirty="0"/>
              <a:t> </a:t>
            </a:r>
            <a:r>
              <a:rPr lang="en-GB" sz="1600" i="1" dirty="0" err="1"/>
              <a:t>Internationales</a:t>
            </a:r>
            <a:r>
              <a:rPr lang="en-GB" sz="1600" i="1" dirty="0"/>
              <a:t> Abitur certificate completed in Finland).</a:t>
            </a:r>
          </a:p>
          <a:p>
            <a:pPr marL="285750" indent="-285750">
              <a:buFont typeface="Arial" panose="020B0604020202020204" pitchFamily="34" charset="0"/>
              <a:buChar char="•"/>
            </a:pPr>
            <a:r>
              <a:rPr lang="en-GB" sz="1800" dirty="0"/>
              <a:t>SAT min. 1100, ACT min. 22</a:t>
            </a:r>
          </a:p>
          <a:p>
            <a:pPr marL="285750" indent="-285750">
              <a:buFont typeface="Arial" panose="020B0604020202020204" pitchFamily="34" charset="0"/>
              <a:buChar char="•"/>
            </a:pPr>
            <a:endParaRPr lang="en-GB" sz="2400" i="1" dirty="0"/>
          </a:p>
        </p:txBody>
      </p:sp>
      <p:sp>
        <p:nvSpPr>
          <p:cNvPr id="4" name="Title 3">
            <a:extLst>
              <a:ext uri="{FF2B5EF4-FFF2-40B4-BE49-F238E27FC236}">
                <a16:creationId xmlns:a16="http://schemas.microsoft.com/office/drawing/2014/main" id="{31DEAAC6-A1A0-33D3-BDD6-6BE8A39A560F}"/>
              </a:ext>
            </a:extLst>
          </p:cNvPr>
          <p:cNvSpPr>
            <a:spLocks noGrp="1"/>
          </p:cNvSpPr>
          <p:nvPr>
            <p:ph type="title"/>
          </p:nvPr>
        </p:nvSpPr>
        <p:spPr/>
        <p:txBody>
          <a:bodyPr/>
          <a:lstStyle/>
          <a:p>
            <a:r>
              <a:rPr lang="sv-SE" dirty="0"/>
              <a:t>APPLY to Bachelor in Business</a:t>
            </a:r>
            <a:endParaRPr lang="sv-FI" dirty="0"/>
          </a:p>
        </p:txBody>
      </p:sp>
      <p:sp>
        <p:nvSpPr>
          <p:cNvPr id="5" name="Text Placeholder 4">
            <a:extLst>
              <a:ext uri="{FF2B5EF4-FFF2-40B4-BE49-F238E27FC236}">
                <a16:creationId xmlns:a16="http://schemas.microsoft.com/office/drawing/2014/main" id="{2B120189-ED5B-F335-1AF1-61BA48BFEE63}"/>
              </a:ext>
            </a:extLst>
          </p:cNvPr>
          <p:cNvSpPr>
            <a:spLocks noGrp="1"/>
          </p:cNvSpPr>
          <p:nvPr>
            <p:ph type="body" sz="quarter" idx="11"/>
          </p:nvPr>
        </p:nvSpPr>
        <p:spPr/>
        <p:txBody>
          <a:bodyPr/>
          <a:lstStyle/>
          <a:p>
            <a:endParaRPr lang="sv-FI"/>
          </a:p>
        </p:txBody>
      </p:sp>
      <p:pic>
        <p:nvPicPr>
          <p:cNvPr id="6" name="Picture 5" descr="A close-up of a calendar&#10;&#10;AI-generated content may be incorrect.">
            <a:extLst>
              <a:ext uri="{FF2B5EF4-FFF2-40B4-BE49-F238E27FC236}">
                <a16:creationId xmlns:a16="http://schemas.microsoft.com/office/drawing/2014/main" id="{EE4D36CC-C5BD-C740-F842-8FBCDB121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25" y="4979676"/>
            <a:ext cx="7097010" cy="1330689"/>
          </a:xfrm>
          <a:prstGeom prst="rect">
            <a:avLst/>
          </a:prstGeom>
        </p:spPr>
      </p:pic>
    </p:spTree>
    <p:extLst>
      <p:ext uri="{BB962C8B-B14F-4D97-AF65-F5344CB8AC3E}">
        <p14:creationId xmlns:p14="http://schemas.microsoft.com/office/powerpoint/2010/main" val="2292076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A1F939-FFA6-3798-7F37-2918B0219DD9}"/>
              </a:ext>
            </a:extLst>
          </p:cNvPr>
          <p:cNvSpPr>
            <a:spLocks noGrp="1"/>
          </p:cNvSpPr>
          <p:nvPr>
            <p:ph type="subTitle" idx="1"/>
          </p:nvPr>
        </p:nvSpPr>
        <p:spPr/>
        <p:txBody>
          <a:bodyPr/>
          <a:lstStyle/>
          <a:p>
            <a:pPr marL="285750" indent="-285750">
              <a:buFont typeface="Arial" panose="020B0604020202020204" pitchFamily="34" charset="0"/>
              <a:buChar char="•"/>
            </a:pPr>
            <a:r>
              <a:rPr lang="en-GB" sz="1800" dirty="0"/>
              <a:t>Duration: 2 years of full-time studies</a:t>
            </a:r>
          </a:p>
          <a:p>
            <a:pPr marL="285750" indent="-285750">
              <a:buFont typeface="Arial" panose="020B0604020202020204" pitchFamily="34" charset="0"/>
              <a:buChar char="•"/>
            </a:pPr>
            <a:r>
              <a:rPr lang="en-GB" sz="1800" dirty="0"/>
              <a:t>Language of instruction: English</a:t>
            </a:r>
          </a:p>
          <a:p>
            <a:pPr marL="285750" indent="-285750">
              <a:buFont typeface="Arial" panose="020B0604020202020204" pitchFamily="34" charset="0"/>
              <a:buChar char="•"/>
            </a:pPr>
            <a:r>
              <a:rPr lang="en-GB" sz="1800" dirty="0"/>
              <a:t>Mode of study: on site</a:t>
            </a:r>
          </a:p>
          <a:p>
            <a:pPr marL="285750" indent="-285750">
              <a:buFont typeface="Arial" panose="020B0604020202020204" pitchFamily="34" charset="0"/>
              <a:buChar char="•"/>
            </a:pPr>
            <a:r>
              <a:rPr lang="en-GB" sz="1800" dirty="0"/>
              <a:t>Study location: Helsinki or Vaasa</a:t>
            </a:r>
          </a:p>
          <a:p>
            <a:pPr marL="285750" indent="-285750">
              <a:buFont typeface="Arial" panose="020B0604020202020204" pitchFamily="34" charset="0"/>
              <a:buChar char="•"/>
            </a:pPr>
            <a:r>
              <a:rPr lang="en-GB" sz="1800" dirty="0"/>
              <a:t>Degree awarded: </a:t>
            </a:r>
            <a:r>
              <a:rPr lang="en-GB" sz="1800" i="1" dirty="0"/>
              <a:t>Master of Science in Economics and Business Administration</a:t>
            </a:r>
            <a:endParaRPr lang="sv-FI" sz="1800" i="1" dirty="0"/>
          </a:p>
        </p:txBody>
      </p:sp>
      <p:sp>
        <p:nvSpPr>
          <p:cNvPr id="4" name="Title 3">
            <a:extLst>
              <a:ext uri="{FF2B5EF4-FFF2-40B4-BE49-F238E27FC236}">
                <a16:creationId xmlns:a16="http://schemas.microsoft.com/office/drawing/2014/main" id="{FF29EE6D-2197-AFC6-6E7B-D705C364AF47}"/>
              </a:ext>
            </a:extLst>
          </p:cNvPr>
          <p:cNvSpPr>
            <a:spLocks noGrp="1"/>
          </p:cNvSpPr>
          <p:nvPr>
            <p:ph type="title"/>
          </p:nvPr>
        </p:nvSpPr>
        <p:spPr/>
        <p:txBody>
          <a:bodyPr/>
          <a:lstStyle/>
          <a:p>
            <a:r>
              <a:rPr lang="sv-SE" dirty="0"/>
              <a:t>MASTER FROM HANKEN</a:t>
            </a:r>
            <a:endParaRPr lang="sv-FI" dirty="0"/>
          </a:p>
        </p:txBody>
      </p:sp>
      <p:pic>
        <p:nvPicPr>
          <p:cNvPr id="9" name="Picture Placeholder 8" descr="A group of women sitting on a bench&#10;&#10;AI-generated content may be incorrect.">
            <a:extLst>
              <a:ext uri="{FF2B5EF4-FFF2-40B4-BE49-F238E27FC236}">
                <a16:creationId xmlns:a16="http://schemas.microsoft.com/office/drawing/2014/main" id="{85CC4825-5687-221B-7691-72C612B95F55}"/>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5" name="Text Placeholder 4">
            <a:extLst>
              <a:ext uri="{FF2B5EF4-FFF2-40B4-BE49-F238E27FC236}">
                <a16:creationId xmlns:a16="http://schemas.microsoft.com/office/drawing/2014/main" id="{F02B4FBA-6C2A-E1A7-6A76-212A98892A38}"/>
              </a:ext>
            </a:extLst>
          </p:cNvPr>
          <p:cNvSpPr>
            <a:spLocks noGrp="1"/>
          </p:cNvSpPr>
          <p:nvPr>
            <p:ph type="body" sz="quarter" idx="11"/>
          </p:nvPr>
        </p:nvSpPr>
        <p:spPr/>
        <p:txBody>
          <a:bodyPr/>
          <a:lstStyle/>
          <a:p>
            <a:endParaRPr lang="sv-FI"/>
          </a:p>
        </p:txBody>
      </p:sp>
    </p:spTree>
    <p:extLst>
      <p:ext uri="{BB962C8B-B14F-4D97-AF65-F5344CB8AC3E}">
        <p14:creationId xmlns:p14="http://schemas.microsoft.com/office/powerpoint/2010/main" val="1968765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9E0CC5-DF9E-83AB-5312-0316A681BF9A}"/>
              </a:ext>
            </a:extLst>
          </p:cNvPr>
          <p:cNvSpPr>
            <a:spLocks noGrp="1"/>
          </p:cNvSpPr>
          <p:nvPr>
            <p:ph type="subTitle" idx="1"/>
          </p:nvPr>
        </p:nvSpPr>
        <p:spPr>
          <a:xfrm>
            <a:off x="1268325" y="1483189"/>
            <a:ext cx="3867201" cy="4827176"/>
          </a:xfrm>
        </p:spPr>
        <p:txBody>
          <a:bodyPr/>
          <a:lstStyle/>
          <a:p>
            <a:r>
              <a:rPr lang="en-GB" sz="1800" b="1" dirty="0"/>
              <a:t>The majors you can choose from:</a:t>
            </a:r>
          </a:p>
          <a:p>
            <a:pPr marL="285750" indent="-285750">
              <a:buFont typeface="Arial" panose="020B0604020202020204" pitchFamily="34" charset="0"/>
              <a:buChar char="•"/>
            </a:pPr>
            <a:r>
              <a:rPr lang="en-GB" sz="1800" dirty="0"/>
              <a:t>Accounting</a:t>
            </a:r>
          </a:p>
          <a:p>
            <a:pPr marL="285750" indent="-285750">
              <a:buFont typeface="Arial" panose="020B0604020202020204" pitchFamily="34" charset="0"/>
              <a:buChar char="•"/>
            </a:pPr>
            <a:r>
              <a:rPr lang="en-GB" sz="1800" dirty="0"/>
              <a:t>Economics</a:t>
            </a:r>
          </a:p>
          <a:p>
            <a:pPr marL="285750" indent="-285750">
              <a:buFont typeface="Arial" panose="020B0604020202020204" pitchFamily="34" charset="0"/>
              <a:buChar char="•"/>
            </a:pPr>
            <a:r>
              <a:rPr lang="en-GB" sz="1800" dirty="0"/>
              <a:t>Finance</a:t>
            </a:r>
          </a:p>
          <a:p>
            <a:pPr marL="285750" indent="-285750">
              <a:buFont typeface="Arial" panose="020B0604020202020204" pitchFamily="34" charset="0"/>
              <a:buChar char="•"/>
            </a:pPr>
            <a:r>
              <a:rPr lang="en-GB" sz="1800" dirty="0"/>
              <a:t>Governance and Commercial Law</a:t>
            </a:r>
          </a:p>
          <a:p>
            <a:pPr marL="285750" indent="-285750">
              <a:buFont typeface="Arial" panose="020B0604020202020204" pitchFamily="34" charset="0"/>
              <a:buChar char="•"/>
            </a:pPr>
            <a:r>
              <a:rPr lang="en-GB" sz="1800" dirty="0"/>
              <a:t>Humanitarian Logistics</a:t>
            </a:r>
          </a:p>
          <a:p>
            <a:pPr marL="285750" indent="-285750">
              <a:buFont typeface="Arial" panose="020B0604020202020204" pitchFamily="34" charset="0"/>
              <a:buChar char="•"/>
            </a:pPr>
            <a:r>
              <a:rPr lang="en-GB" sz="1800" dirty="0"/>
              <a:t>International Strategy and Sustainability</a:t>
            </a:r>
          </a:p>
          <a:p>
            <a:pPr marL="285750" indent="-285750">
              <a:buFont typeface="Arial" panose="020B0604020202020204" pitchFamily="34" charset="0"/>
              <a:buChar char="•"/>
            </a:pPr>
            <a:r>
              <a:rPr lang="en-GB" sz="1800" dirty="0"/>
              <a:t>Marketing</a:t>
            </a:r>
          </a:p>
          <a:p>
            <a:pPr marL="285750" indent="-285750">
              <a:buFont typeface="Arial" panose="020B0604020202020204" pitchFamily="34" charset="0"/>
              <a:buChar char="•"/>
            </a:pPr>
            <a:r>
              <a:rPr lang="en-GB" sz="1800" dirty="0"/>
              <a:t>Marketing and Management</a:t>
            </a:r>
          </a:p>
          <a:p>
            <a:pPr marL="285750" indent="-285750">
              <a:buFont typeface="Arial" panose="020B0604020202020204" pitchFamily="34" charset="0"/>
              <a:buChar char="•"/>
            </a:pPr>
            <a:r>
              <a:rPr lang="en-GB" sz="1800" dirty="0"/>
              <a:t>Intellectual Property Law</a:t>
            </a:r>
            <a:endParaRPr lang="sv-FI" sz="1800" dirty="0"/>
          </a:p>
        </p:txBody>
      </p:sp>
      <p:sp>
        <p:nvSpPr>
          <p:cNvPr id="3" name="Title 2">
            <a:extLst>
              <a:ext uri="{FF2B5EF4-FFF2-40B4-BE49-F238E27FC236}">
                <a16:creationId xmlns:a16="http://schemas.microsoft.com/office/drawing/2014/main" id="{799AA904-7079-4F69-07B1-459CEF76F1FF}"/>
              </a:ext>
            </a:extLst>
          </p:cNvPr>
          <p:cNvSpPr>
            <a:spLocks noGrp="1"/>
          </p:cNvSpPr>
          <p:nvPr>
            <p:ph type="title"/>
          </p:nvPr>
        </p:nvSpPr>
        <p:spPr/>
        <p:txBody>
          <a:bodyPr/>
          <a:lstStyle/>
          <a:p>
            <a:r>
              <a:rPr lang="sv-SE" dirty="0"/>
              <a:t>PROGRAMMES</a:t>
            </a:r>
            <a:endParaRPr lang="sv-FI" dirty="0"/>
          </a:p>
        </p:txBody>
      </p:sp>
      <p:sp>
        <p:nvSpPr>
          <p:cNvPr id="4" name="TextBox 3">
            <a:extLst>
              <a:ext uri="{FF2B5EF4-FFF2-40B4-BE49-F238E27FC236}">
                <a16:creationId xmlns:a16="http://schemas.microsoft.com/office/drawing/2014/main" id="{09953F15-C4E4-03D9-5B54-92576395096C}"/>
              </a:ext>
            </a:extLst>
          </p:cNvPr>
          <p:cNvSpPr txBox="1"/>
          <p:nvPr/>
        </p:nvSpPr>
        <p:spPr>
          <a:xfrm>
            <a:off x="5912760" y="1562318"/>
            <a:ext cx="5865134" cy="923330"/>
          </a:xfrm>
          <a:prstGeom prst="rect">
            <a:avLst/>
          </a:prstGeom>
          <a:noFill/>
        </p:spPr>
        <p:txBody>
          <a:bodyPr wrap="square" rtlCol="0">
            <a:spAutoFit/>
          </a:bodyPr>
          <a:lstStyle/>
          <a:p>
            <a:pPr marL="285750" indent="-285750">
              <a:buFont typeface="Arial" panose="020B0604020202020204" pitchFamily="34" charset="0"/>
              <a:buChar char="•"/>
            </a:pPr>
            <a:r>
              <a:rPr lang="en-GB" dirty="0"/>
              <a:t>GSM module within the programme International Strategy and Sustainability (ENGAGE.EU cooperation).</a:t>
            </a:r>
          </a:p>
          <a:p>
            <a:pPr marL="285750" indent="-285750">
              <a:buFont typeface="Arial" panose="020B0604020202020204" pitchFamily="34" charset="0"/>
              <a:buChar char="•"/>
            </a:pPr>
            <a:endParaRPr lang="en-GB" dirty="0"/>
          </a:p>
        </p:txBody>
      </p:sp>
      <p:pic>
        <p:nvPicPr>
          <p:cNvPr id="5" name="Picture 4" descr="A group of people with books&#10;&#10;Description automatically generated">
            <a:extLst>
              <a:ext uri="{FF2B5EF4-FFF2-40B4-BE49-F238E27FC236}">
                <a16:creationId xmlns:a16="http://schemas.microsoft.com/office/drawing/2014/main" id="{D44838C0-8F9B-423D-9E53-DEA3B5702A6B}"/>
              </a:ext>
            </a:extLst>
          </p:cNvPr>
          <p:cNvPicPr>
            <a:picLocks noChangeAspect="1"/>
          </p:cNvPicPr>
          <p:nvPr/>
        </p:nvPicPr>
        <p:blipFill rotWithShape="1">
          <a:blip r:embed="rId2"/>
          <a:srcRect l="64297" t="25249" r="1609" b="18595"/>
          <a:stretch/>
        </p:blipFill>
        <p:spPr>
          <a:xfrm>
            <a:off x="6766348" y="3429000"/>
            <a:ext cx="3922549" cy="2583709"/>
          </a:xfrm>
          <a:prstGeom prst="rect">
            <a:avLst/>
          </a:prstGeom>
        </p:spPr>
      </p:pic>
    </p:spTree>
    <p:extLst>
      <p:ext uri="{BB962C8B-B14F-4D97-AF65-F5344CB8AC3E}">
        <p14:creationId xmlns:p14="http://schemas.microsoft.com/office/powerpoint/2010/main" val="2461700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4B7546-513B-CA32-8B64-8ACF3AB61396}"/>
              </a:ext>
            </a:extLst>
          </p:cNvPr>
          <p:cNvSpPr>
            <a:spLocks noGrp="1"/>
          </p:cNvSpPr>
          <p:nvPr>
            <p:ph type="subTitle" idx="1"/>
          </p:nvPr>
        </p:nvSpPr>
        <p:spPr>
          <a:xfrm>
            <a:off x="1268326" y="1483189"/>
            <a:ext cx="5757164" cy="4827176"/>
          </a:xfrm>
        </p:spPr>
        <p:txBody>
          <a:bodyPr/>
          <a:lstStyle/>
          <a:p>
            <a:r>
              <a:rPr lang="en-GB" sz="1800" b="1" dirty="0"/>
              <a:t>Main admission criteria:</a:t>
            </a:r>
          </a:p>
          <a:p>
            <a:pPr marL="285750" indent="-285750">
              <a:buFont typeface="Arial" panose="020B0604020202020204" pitchFamily="34" charset="0"/>
              <a:buChar char="•"/>
            </a:pPr>
            <a:r>
              <a:rPr lang="en-GB" sz="1800" dirty="0"/>
              <a:t>Bachelor’s or master’s degree from a recognised university or a university of applied sciences</a:t>
            </a:r>
          </a:p>
          <a:p>
            <a:pPr marL="285750" indent="-285750">
              <a:buFont typeface="Arial" panose="020B0604020202020204" pitchFamily="34" charset="0"/>
              <a:buChar char="•"/>
            </a:pPr>
            <a:r>
              <a:rPr lang="en-GB" sz="1800" dirty="0"/>
              <a:t>Language requirement, the relevant tests listed here. </a:t>
            </a:r>
          </a:p>
          <a:p>
            <a:pPr marL="285750" indent="-285750">
              <a:buFont typeface="Arial" panose="020B0604020202020204" pitchFamily="34" charset="0"/>
              <a:buChar char="•"/>
            </a:pPr>
            <a:r>
              <a:rPr lang="en-GB" sz="1800" dirty="0"/>
              <a:t>At least 30 </a:t>
            </a:r>
            <a:r>
              <a:rPr lang="en-GB" sz="1800" dirty="0" err="1"/>
              <a:t>ects</a:t>
            </a:r>
            <a:r>
              <a:rPr lang="en-GB" sz="1800" dirty="0"/>
              <a:t> in subjects relevant for the particular programme</a:t>
            </a:r>
          </a:p>
          <a:p>
            <a:pPr marL="285750" indent="-285750">
              <a:buFont typeface="Arial" panose="020B0604020202020204" pitchFamily="34" charset="0"/>
              <a:buChar char="•"/>
            </a:pPr>
            <a:r>
              <a:rPr lang="en-GB" sz="1800" dirty="0"/>
              <a:t>GMAT or GRE admission test or </a:t>
            </a:r>
            <a:r>
              <a:rPr lang="en-GB" sz="1800" dirty="0" err="1"/>
              <a:t>gpa</a:t>
            </a:r>
            <a:r>
              <a:rPr lang="en-GB" sz="1800" dirty="0"/>
              <a:t> requirement (3)</a:t>
            </a:r>
          </a:p>
          <a:p>
            <a:pPr marL="285750" indent="-285750">
              <a:buFont typeface="Arial" panose="020B0604020202020204" pitchFamily="34" charset="0"/>
              <a:buChar char="•"/>
            </a:pPr>
            <a:r>
              <a:rPr lang="en-GB" sz="1800" dirty="0"/>
              <a:t>CV in English</a:t>
            </a:r>
          </a:p>
          <a:p>
            <a:pPr marL="285750" indent="-285750">
              <a:buFont typeface="Arial" panose="020B0604020202020204" pitchFamily="34" charset="0"/>
              <a:buChar char="•"/>
            </a:pPr>
            <a:endParaRPr lang="en-GB" sz="1800" dirty="0"/>
          </a:p>
        </p:txBody>
      </p:sp>
      <p:sp>
        <p:nvSpPr>
          <p:cNvPr id="4" name="Title 3">
            <a:extLst>
              <a:ext uri="{FF2B5EF4-FFF2-40B4-BE49-F238E27FC236}">
                <a16:creationId xmlns:a16="http://schemas.microsoft.com/office/drawing/2014/main" id="{535BB08F-2233-896E-6B0C-10F66CDFD99C}"/>
              </a:ext>
            </a:extLst>
          </p:cNvPr>
          <p:cNvSpPr>
            <a:spLocks noGrp="1"/>
          </p:cNvSpPr>
          <p:nvPr>
            <p:ph type="title"/>
          </p:nvPr>
        </p:nvSpPr>
        <p:spPr/>
        <p:txBody>
          <a:bodyPr/>
          <a:lstStyle/>
          <a:p>
            <a:r>
              <a:rPr lang="sv-SE" dirty="0"/>
              <a:t>APPLY </a:t>
            </a:r>
            <a:endParaRPr lang="sv-FI" dirty="0"/>
          </a:p>
        </p:txBody>
      </p:sp>
      <p:pic>
        <p:nvPicPr>
          <p:cNvPr id="9" name="Picture Placeholder 8" descr="A group of people looking at a computer&#10;&#10;AI-generated content may be incorrect.">
            <a:extLst>
              <a:ext uri="{FF2B5EF4-FFF2-40B4-BE49-F238E27FC236}">
                <a16:creationId xmlns:a16="http://schemas.microsoft.com/office/drawing/2014/main" id="{8BF9B303-1A35-B040-5E6C-82F0E35D7ACB}"/>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5" name="Text Placeholder 4">
            <a:extLst>
              <a:ext uri="{FF2B5EF4-FFF2-40B4-BE49-F238E27FC236}">
                <a16:creationId xmlns:a16="http://schemas.microsoft.com/office/drawing/2014/main" id="{0EDAAAB4-3436-01F2-FD9A-F6137E2401F9}"/>
              </a:ext>
            </a:extLst>
          </p:cNvPr>
          <p:cNvSpPr>
            <a:spLocks noGrp="1"/>
          </p:cNvSpPr>
          <p:nvPr>
            <p:ph type="body" sz="quarter" idx="11"/>
          </p:nvPr>
        </p:nvSpPr>
        <p:spPr/>
        <p:txBody>
          <a:bodyPr/>
          <a:lstStyle/>
          <a:p>
            <a:endParaRPr lang="sv-FI"/>
          </a:p>
        </p:txBody>
      </p:sp>
    </p:spTree>
    <p:extLst>
      <p:ext uri="{BB962C8B-B14F-4D97-AF65-F5344CB8AC3E}">
        <p14:creationId xmlns:p14="http://schemas.microsoft.com/office/powerpoint/2010/main" val="3408426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around a table&#10;&#10;AI-generated content may be incorrect.">
            <a:extLst>
              <a:ext uri="{FF2B5EF4-FFF2-40B4-BE49-F238E27FC236}">
                <a16:creationId xmlns:a16="http://schemas.microsoft.com/office/drawing/2014/main" id="{DE66CFC5-29EE-C7BD-FA14-4910C42467A0}"/>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p:pic>
      <p:sp>
        <p:nvSpPr>
          <p:cNvPr id="3" name="Subtitle 2">
            <a:extLst>
              <a:ext uri="{FF2B5EF4-FFF2-40B4-BE49-F238E27FC236}">
                <a16:creationId xmlns:a16="http://schemas.microsoft.com/office/drawing/2014/main" id="{7017403D-F764-58C8-B7F0-1161DC44DFE0}"/>
              </a:ext>
            </a:extLst>
          </p:cNvPr>
          <p:cNvSpPr>
            <a:spLocks noGrp="1"/>
          </p:cNvSpPr>
          <p:nvPr>
            <p:ph type="subTitle" idx="1"/>
          </p:nvPr>
        </p:nvSpPr>
        <p:spPr/>
        <p:txBody>
          <a:bodyPr/>
          <a:lstStyle/>
          <a:p>
            <a:r>
              <a:rPr lang="en-GB" sz="1800" b="1" dirty="0"/>
              <a:t>Application period</a:t>
            </a:r>
          </a:p>
          <a:p>
            <a:pPr marL="285750" indent="-285750">
              <a:buFont typeface="Arial" panose="020B0604020202020204" pitchFamily="34" charset="0"/>
              <a:buChar char="•"/>
            </a:pPr>
            <a:r>
              <a:rPr lang="en-GB" sz="1800" dirty="0"/>
              <a:t>7-21 January 2026 until 3 pm (GMT+2)</a:t>
            </a:r>
          </a:p>
          <a:p>
            <a:pPr marL="285750" indent="-285750">
              <a:buFont typeface="Arial" panose="020B0604020202020204" pitchFamily="34" charset="0"/>
              <a:buChar char="•"/>
            </a:pPr>
            <a:r>
              <a:rPr lang="en-GB" sz="1800" dirty="0"/>
              <a:t>The application is part of the first joint application 2026</a:t>
            </a:r>
          </a:p>
          <a:p>
            <a:pPr marL="285750" indent="-285750">
              <a:buFont typeface="Arial" panose="020B0604020202020204" pitchFamily="34" charset="0"/>
              <a:buChar char="•"/>
            </a:pPr>
            <a:r>
              <a:rPr lang="en-GB" sz="1800" dirty="0"/>
              <a:t>You can apply to a maximum of 6 study programmes in Finland which are part  the joint application</a:t>
            </a:r>
          </a:p>
          <a:p>
            <a:pPr marL="285750" indent="-285750">
              <a:buFont typeface="Arial" panose="020B0604020202020204" pitchFamily="34" charset="0"/>
              <a:buChar char="•"/>
            </a:pPr>
            <a:r>
              <a:rPr lang="en-GB" sz="1800" dirty="0"/>
              <a:t>You can apply to a maximum of 2 MSc programmes at Hanken </a:t>
            </a:r>
          </a:p>
          <a:p>
            <a:pPr marL="285750" indent="-285750">
              <a:buFont typeface="Arial" panose="020B0604020202020204" pitchFamily="34" charset="0"/>
              <a:buChar char="•"/>
            </a:pPr>
            <a:endParaRPr lang="en-GB" sz="1800" dirty="0"/>
          </a:p>
        </p:txBody>
      </p:sp>
      <p:sp>
        <p:nvSpPr>
          <p:cNvPr id="4" name="Title 3">
            <a:extLst>
              <a:ext uri="{FF2B5EF4-FFF2-40B4-BE49-F238E27FC236}">
                <a16:creationId xmlns:a16="http://schemas.microsoft.com/office/drawing/2014/main" id="{4437A9A8-5D7D-B3A3-EAED-45BECCE922D6}"/>
              </a:ext>
            </a:extLst>
          </p:cNvPr>
          <p:cNvSpPr>
            <a:spLocks noGrp="1"/>
          </p:cNvSpPr>
          <p:nvPr>
            <p:ph type="title"/>
          </p:nvPr>
        </p:nvSpPr>
        <p:spPr/>
        <p:txBody>
          <a:bodyPr/>
          <a:lstStyle/>
          <a:p>
            <a:r>
              <a:rPr lang="sv-SE" dirty="0"/>
              <a:t>APPLY TO MASTER’S</a:t>
            </a:r>
            <a:endParaRPr lang="sv-FI" dirty="0"/>
          </a:p>
        </p:txBody>
      </p:sp>
      <p:sp>
        <p:nvSpPr>
          <p:cNvPr id="5" name="Text Placeholder 4">
            <a:extLst>
              <a:ext uri="{FF2B5EF4-FFF2-40B4-BE49-F238E27FC236}">
                <a16:creationId xmlns:a16="http://schemas.microsoft.com/office/drawing/2014/main" id="{67F1B74C-D078-FB19-302F-42D89CDD4BFD}"/>
              </a:ext>
            </a:extLst>
          </p:cNvPr>
          <p:cNvSpPr>
            <a:spLocks noGrp="1"/>
          </p:cNvSpPr>
          <p:nvPr>
            <p:ph type="body" sz="quarter" idx="11"/>
          </p:nvPr>
        </p:nvSpPr>
        <p:spPr/>
        <p:txBody>
          <a:bodyPr/>
          <a:lstStyle/>
          <a:p>
            <a:endParaRPr lang="sv-FI"/>
          </a:p>
        </p:txBody>
      </p:sp>
    </p:spTree>
    <p:extLst>
      <p:ext uri="{BB962C8B-B14F-4D97-AF65-F5344CB8AC3E}">
        <p14:creationId xmlns:p14="http://schemas.microsoft.com/office/powerpoint/2010/main" val="912347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87FAB-5FA0-3302-872A-2DFCAB5DCD55}"/>
              </a:ext>
            </a:extLst>
          </p:cNvPr>
          <p:cNvSpPr>
            <a:spLocks noGrp="1"/>
          </p:cNvSpPr>
          <p:nvPr>
            <p:ph type="title"/>
          </p:nvPr>
        </p:nvSpPr>
        <p:spPr>
          <a:xfrm>
            <a:off x="468086" y="424543"/>
            <a:ext cx="10455589" cy="1058645"/>
          </a:xfrm>
        </p:spPr>
        <p:txBody>
          <a:bodyPr/>
          <a:lstStyle/>
          <a:p>
            <a:r>
              <a:rPr lang="en-GB" dirty="0"/>
              <a:t>Master's Double Degree Programme in Sustainability Reporting and Financial Analysis</a:t>
            </a:r>
            <a:br>
              <a:rPr lang="en-GB" sz="4000" dirty="0"/>
            </a:br>
            <a:endParaRPr lang="sv-FI" dirty="0"/>
          </a:p>
        </p:txBody>
      </p:sp>
      <p:pic>
        <p:nvPicPr>
          <p:cNvPr id="4" name="Picture 3">
            <a:extLst>
              <a:ext uri="{FF2B5EF4-FFF2-40B4-BE49-F238E27FC236}">
                <a16:creationId xmlns:a16="http://schemas.microsoft.com/office/drawing/2014/main" id="{03D5401F-E63F-E73C-7E9C-C6099C221639}"/>
              </a:ext>
            </a:extLst>
          </p:cNvPr>
          <p:cNvPicPr>
            <a:picLocks noChangeAspect="1"/>
          </p:cNvPicPr>
          <p:nvPr/>
        </p:nvPicPr>
        <p:blipFill>
          <a:blip r:embed="rId2"/>
          <a:stretch>
            <a:fillRect/>
          </a:stretch>
        </p:blipFill>
        <p:spPr>
          <a:xfrm>
            <a:off x="6144769" y="2408563"/>
            <a:ext cx="5246254" cy="3093009"/>
          </a:xfrm>
          <a:prstGeom prst="rect">
            <a:avLst/>
          </a:prstGeom>
        </p:spPr>
      </p:pic>
      <p:sp>
        <p:nvSpPr>
          <p:cNvPr id="6" name="TextBox 5">
            <a:extLst>
              <a:ext uri="{FF2B5EF4-FFF2-40B4-BE49-F238E27FC236}">
                <a16:creationId xmlns:a16="http://schemas.microsoft.com/office/drawing/2014/main" id="{FE35A691-8D1E-E94D-3B8D-9998A2FC437F}"/>
              </a:ext>
            </a:extLst>
          </p:cNvPr>
          <p:cNvSpPr txBox="1"/>
          <p:nvPr/>
        </p:nvSpPr>
        <p:spPr>
          <a:xfrm>
            <a:off x="576943" y="2683167"/>
            <a:ext cx="4572000" cy="2862322"/>
          </a:xfrm>
          <a:prstGeom prst="rect">
            <a:avLst/>
          </a:prstGeom>
          <a:noFill/>
        </p:spPr>
        <p:txBody>
          <a:bodyPr wrap="square" rtlCol="0">
            <a:spAutoFit/>
          </a:bodyPr>
          <a:lstStyle/>
          <a:p>
            <a:pPr marL="285750" indent="-285750">
              <a:buFont typeface="Arial" panose="020B0604020202020204" pitchFamily="34" charset="0"/>
              <a:buChar char="•"/>
            </a:pPr>
            <a:r>
              <a:rPr lang="en-GB" dirty="0"/>
              <a:t>Hanken School of Economics in Vaasa together with </a:t>
            </a:r>
            <a:r>
              <a:rPr lang="en-GB" dirty="0" err="1"/>
              <a:t>Umeå</a:t>
            </a:r>
            <a:r>
              <a:rPr lang="en-GB" dirty="0"/>
              <a:t> School of Business, Economics and Statistics (USBE)</a:t>
            </a:r>
          </a:p>
          <a:p>
            <a:pPr marL="285750" indent="-285750">
              <a:buFont typeface="Arial" panose="020B0604020202020204" pitchFamily="34" charset="0"/>
              <a:buChar char="•"/>
            </a:pPr>
            <a:r>
              <a:rPr lang="en-GB" dirty="0"/>
              <a:t>The first one-year master's programme by a university or business school in Finland</a:t>
            </a:r>
          </a:p>
          <a:p>
            <a:pPr marL="285750" indent="-285750">
              <a:buFont typeface="Arial" panose="020B0604020202020204" pitchFamily="34" charset="0"/>
              <a:buChar char="•"/>
            </a:pPr>
            <a:r>
              <a:rPr lang="en-GB" dirty="0"/>
              <a:t>The programme will be taught full time in English, full-time and on-site in both </a:t>
            </a:r>
            <a:r>
              <a:rPr lang="en-GB" dirty="0" err="1"/>
              <a:t>Umeå</a:t>
            </a:r>
            <a:r>
              <a:rPr lang="en-GB" dirty="0"/>
              <a:t> and Vaasa</a:t>
            </a:r>
          </a:p>
          <a:p>
            <a:pPr marL="971550" lvl="1" indent="-285750"/>
            <a:r>
              <a:rPr lang="sv-FI" dirty="0" err="1"/>
              <a:t>Degrees</a:t>
            </a:r>
            <a:r>
              <a:rPr lang="sv-FI" dirty="0"/>
              <a:t> from </a:t>
            </a:r>
            <a:r>
              <a:rPr lang="sv-FI" dirty="0" err="1"/>
              <a:t>both</a:t>
            </a:r>
            <a:r>
              <a:rPr lang="sv-FI" dirty="0"/>
              <a:t> </a:t>
            </a:r>
            <a:r>
              <a:rPr lang="sv-FI" dirty="0" err="1"/>
              <a:t>universities</a:t>
            </a:r>
            <a:endParaRPr lang="sv-FI" dirty="0"/>
          </a:p>
          <a:p>
            <a:endParaRPr lang="sv-FI" dirty="0"/>
          </a:p>
        </p:txBody>
      </p:sp>
    </p:spTree>
    <p:extLst>
      <p:ext uri="{BB962C8B-B14F-4D97-AF65-F5344CB8AC3E}">
        <p14:creationId xmlns:p14="http://schemas.microsoft.com/office/powerpoint/2010/main" val="3688818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ACF02-160F-B661-A71B-48D18592E75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9BAF03B-EC35-078C-F559-F1BC8AC7BDF0}"/>
              </a:ext>
            </a:extLst>
          </p:cNvPr>
          <p:cNvSpPr>
            <a:spLocks noGrp="1"/>
          </p:cNvSpPr>
          <p:nvPr>
            <p:ph type="subTitle" idx="1"/>
          </p:nvPr>
        </p:nvSpPr>
        <p:spPr>
          <a:xfrm>
            <a:off x="1268325" y="1803280"/>
            <a:ext cx="6478675" cy="4827176"/>
          </a:xfrm>
        </p:spPr>
        <p:txBody>
          <a:bodyPr/>
          <a:lstStyle/>
          <a:p>
            <a:r>
              <a:rPr lang="en-GB" sz="1800" b="1" dirty="0"/>
              <a:t>Application period for internationals (non-EU):</a:t>
            </a:r>
          </a:p>
          <a:p>
            <a:r>
              <a:rPr lang="en-GB" sz="1800" dirty="0"/>
              <a:t>15.10.2025 – 16.1.2026 </a:t>
            </a:r>
          </a:p>
          <a:p>
            <a:r>
              <a:rPr lang="en-GB" sz="1800" b="1" dirty="0"/>
              <a:t>Application period for internationals (EU) and nationals:</a:t>
            </a:r>
          </a:p>
          <a:p>
            <a:r>
              <a:rPr lang="en-GB" sz="1800" dirty="0"/>
              <a:t>16.3 – 15.4.2026 </a:t>
            </a:r>
          </a:p>
          <a:p>
            <a:endParaRPr lang="en-GB" sz="1800" i="1" dirty="0"/>
          </a:p>
          <a:p>
            <a:r>
              <a:rPr lang="en-GB" sz="1800" i="1" dirty="0"/>
              <a:t>Read more about the admission on USBE’s webpage.</a:t>
            </a:r>
            <a:endParaRPr lang="sv-FI" sz="1800" i="1" dirty="0"/>
          </a:p>
        </p:txBody>
      </p:sp>
      <p:pic>
        <p:nvPicPr>
          <p:cNvPr id="8" name="Picture Placeholder 7" descr="A group of people sitting on a bench&#10;&#10;AI-generated content may be incorrect.">
            <a:extLst>
              <a:ext uri="{FF2B5EF4-FFF2-40B4-BE49-F238E27FC236}">
                <a16:creationId xmlns:a16="http://schemas.microsoft.com/office/drawing/2014/main" id="{BD11B997-9003-B70B-ED68-025A29C9AAD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9A0E1E4F-BEC4-2976-7970-BFAAB08BA1BB}"/>
              </a:ext>
            </a:extLst>
          </p:cNvPr>
          <p:cNvSpPr>
            <a:spLocks noGrp="1"/>
          </p:cNvSpPr>
          <p:nvPr>
            <p:ph type="title"/>
          </p:nvPr>
        </p:nvSpPr>
        <p:spPr/>
        <p:txBody>
          <a:bodyPr/>
          <a:lstStyle/>
          <a:p>
            <a:r>
              <a:rPr lang="sv-SE" dirty="0"/>
              <a:t>APPLY </a:t>
            </a:r>
            <a:endParaRPr lang="sv-FI" dirty="0"/>
          </a:p>
        </p:txBody>
      </p:sp>
      <p:sp>
        <p:nvSpPr>
          <p:cNvPr id="5" name="Text Placeholder 4">
            <a:extLst>
              <a:ext uri="{FF2B5EF4-FFF2-40B4-BE49-F238E27FC236}">
                <a16:creationId xmlns:a16="http://schemas.microsoft.com/office/drawing/2014/main" id="{C2AD7A39-DBFF-9C6A-5646-E023CE40404B}"/>
              </a:ext>
            </a:extLst>
          </p:cNvPr>
          <p:cNvSpPr>
            <a:spLocks noGrp="1"/>
          </p:cNvSpPr>
          <p:nvPr>
            <p:ph type="body" sz="quarter" idx="11"/>
          </p:nvPr>
        </p:nvSpPr>
        <p:spPr/>
        <p:txBody>
          <a:bodyPr/>
          <a:lstStyle/>
          <a:p>
            <a:endParaRPr lang="sv-FI"/>
          </a:p>
        </p:txBody>
      </p:sp>
    </p:spTree>
    <p:extLst>
      <p:ext uri="{BB962C8B-B14F-4D97-AF65-F5344CB8AC3E}">
        <p14:creationId xmlns:p14="http://schemas.microsoft.com/office/powerpoint/2010/main" val="155866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05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2AD73FC-122C-DDE0-7FAE-FC8730879DED}"/>
              </a:ext>
            </a:extLst>
          </p:cNvPr>
          <p:cNvSpPr>
            <a:spLocks noGrp="1"/>
          </p:cNvSpPr>
          <p:nvPr>
            <p:ph type="pic" sz="quarter" idx="12"/>
          </p:nvPr>
        </p:nvSpPr>
        <p:spPr/>
        <p:txBody>
          <a:bodyPr/>
          <a:lstStyle/>
          <a:p>
            <a:endParaRPr lang="sv-FI"/>
          </a:p>
        </p:txBody>
      </p:sp>
      <p:sp>
        <p:nvSpPr>
          <p:cNvPr id="3" name="Title 2">
            <a:extLst>
              <a:ext uri="{FF2B5EF4-FFF2-40B4-BE49-F238E27FC236}">
                <a16:creationId xmlns:a16="http://schemas.microsoft.com/office/drawing/2014/main" id="{21E5322F-14BE-544E-51F0-E7E66FF3D154}"/>
              </a:ext>
            </a:extLst>
          </p:cNvPr>
          <p:cNvSpPr>
            <a:spLocks noGrp="1"/>
          </p:cNvSpPr>
          <p:nvPr>
            <p:ph type="title"/>
          </p:nvPr>
        </p:nvSpPr>
        <p:spPr/>
        <p:txBody>
          <a:bodyPr/>
          <a:lstStyle/>
          <a:p>
            <a:r>
              <a:rPr lang="sv-SE" dirty="0"/>
              <a:t>WHO AM I </a:t>
            </a:r>
            <a:endParaRPr lang="sv-FI" dirty="0"/>
          </a:p>
        </p:txBody>
      </p:sp>
      <p:sp>
        <p:nvSpPr>
          <p:cNvPr id="4" name="Text Placeholder 3">
            <a:extLst>
              <a:ext uri="{FF2B5EF4-FFF2-40B4-BE49-F238E27FC236}">
                <a16:creationId xmlns:a16="http://schemas.microsoft.com/office/drawing/2014/main" id="{1CDBA2DF-C420-DE88-011C-E877BF7FEC9A}"/>
              </a:ext>
            </a:extLst>
          </p:cNvPr>
          <p:cNvSpPr>
            <a:spLocks noGrp="1"/>
          </p:cNvSpPr>
          <p:nvPr>
            <p:ph type="body" sz="quarter" idx="11"/>
          </p:nvPr>
        </p:nvSpPr>
        <p:spPr/>
        <p:txBody>
          <a:bodyPr/>
          <a:lstStyle/>
          <a:p>
            <a:endParaRPr lang="sv-FI"/>
          </a:p>
        </p:txBody>
      </p:sp>
      <p:sp>
        <p:nvSpPr>
          <p:cNvPr id="5" name="Text Placeholder 4">
            <a:extLst>
              <a:ext uri="{FF2B5EF4-FFF2-40B4-BE49-F238E27FC236}">
                <a16:creationId xmlns:a16="http://schemas.microsoft.com/office/drawing/2014/main" id="{BC4D70DF-B0FE-8967-9FC6-41C3940DECCD}"/>
              </a:ext>
            </a:extLst>
          </p:cNvPr>
          <p:cNvSpPr>
            <a:spLocks noGrp="1"/>
          </p:cNvSpPr>
          <p:nvPr>
            <p:ph type="body" sz="quarter" idx="13"/>
          </p:nvPr>
        </p:nvSpPr>
        <p:spPr/>
        <p:txBody>
          <a:bodyPr/>
          <a:lstStyle/>
          <a:p>
            <a:endParaRPr lang="sv-FI"/>
          </a:p>
        </p:txBody>
      </p:sp>
      <p:sp>
        <p:nvSpPr>
          <p:cNvPr id="6" name="Subtitle 5">
            <a:extLst>
              <a:ext uri="{FF2B5EF4-FFF2-40B4-BE49-F238E27FC236}">
                <a16:creationId xmlns:a16="http://schemas.microsoft.com/office/drawing/2014/main" id="{94CEE49F-514B-E385-D27F-912FEB7E8BB9}"/>
              </a:ext>
            </a:extLst>
          </p:cNvPr>
          <p:cNvSpPr>
            <a:spLocks noGrp="1"/>
          </p:cNvSpPr>
          <p:nvPr>
            <p:ph type="subTitle" idx="1"/>
          </p:nvPr>
        </p:nvSpPr>
        <p:spPr>
          <a:xfrm>
            <a:off x="1268325" y="1483189"/>
            <a:ext cx="6057508" cy="5073059"/>
          </a:xfrm>
        </p:spPr>
        <p:txBody>
          <a:bodyPr/>
          <a:lstStyle/>
          <a:p>
            <a:r>
              <a:rPr lang="en-GB" b="1" dirty="0"/>
              <a:t>Name</a:t>
            </a:r>
          </a:p>
          <a:p>
            <a:pPr marL="285750" indent="-285750">
              <a:buFont typeface="Arial" panose="020B0604020202020204" pitchFamily="34" charset="0"/>
              <a:buChar char="•"/>
            </a:pPr>
            <a:r>
              <a:rPr lang="en-GB" dirty="0"/>
              <a:t>Main subject</a:t>
            </a:r>
          </a:p>
          <a:p>
            <a:pPr marL="285750" indent="-285750">
              <a:buFont typeface="Arial" panose="020B0604020202020204" pitchFamily="34" charset="0"/>
              <a:buChar char="•"/>
            </a:pPr>
            <a:r>
              <a:rPr lang="en-GB" dirty="0"/>
              <a:t>Any minors</a:t>
            </a:r>
          </a:p>
          <a:p>
            <a:pPr marL="285750" indent="-285750">
              <a:buFont typeface="Arial" panose="020B0604020202020204" pitchFamily="34" charset="0"/>
              <a:buChar char="•"/>
            </a:pPr>
            <a:r>
              <a:rPr lang="en-GB" dirty="0"/>
              <a:t>Year of study</a:t>
            </a:r>
          </a:p>
          <a:p>
            <a:endParaRPr lang="en-GB" dirty="0"/>
          </a:p>
          <a:p>
            <a:r>
              <a:rPr lang="en-GB" b="1" dirty="0"/>
              <a:t>About me</a:t>
            </a:r>
            <a:endParaRPr lang="en-GB" dirty="0"/>
          </a:p>
          <a:p>
            <a:pPr marL="285750" indent="-285750">
              <a:buFont typeface="Arial" panose="020B0604020202020204" pitchFamily="34" charset="0"/>
              <a:buChar char="•"/>
            </a:pPr>
            <a:r>
              <a:rPr lang="en-GB" dirty="0"/>
              <a:t>Before Hanken, e.g. went to X for high school, graduated in 2022</a:t>
            </a:r>
          </a:p>
          <a:p>
            <a:pPr marL="285750" indent="-285750">
              <a:buFont typeface="Arial" panose="020B0604020202020204" pitchFamily="34" charset="0"/>
              <a:buChar char="•"/>
            </a:pPr>
            <a:r>
              <a:rPr lang="en-GB" dirty="0"/>
              <a:t>I am active in the student union/association in committee X</a:t>
            </a:r>
          </a:p>
          <a:p>
            <a:pPr marL="285750" indent="-285750">
              <a:buFont typeface="Arial" panose="020B0604020202020204" pitchFamily="34" charset="0"/>
              <a:buChar char="•"/>
            </a:pPr>
            <a:r>
              <a:rPr lang="en-GB" dirty="0"/>
              <a:t>I work as X at Y</a:t>
            </a:r>
          </a:p>
          <a:p>
            <a:pPr marL="285750" indent="-285750">
              <a:buFont typeface="Arial" panose="020B0604020202020204" pitchFamily="34" charset="0"/>
              <a:buChar char="•"/>
            </a:pPr>
            <a:r>
              <a:rPr lang="en-GB" dirty="0"/>
              <a:t>Any other interesting info?</a:t>
            </a:r>
          </a:p>
          <a:p>
            <a:pPr marL="285750" indent="-285750">
              <a:buFont typeface="Arial" panose="020B0604020202020204" pitchFamily="34" charset="0"/>
              <a:buChar char="•"/>
            </a:pPr>
            <a:r>
              <a:rPr lang="en-GB" dirty="0"/>
              <a:t>Insert a picture of yourself</a:t>
            </a:r>
            <a:endParaRPr lang="sv-FI" sz="1600" dirty="0"/>
          </a:p>
          <a:p>
            <a:endParaRPr lang="sv-SE" dirty="0"/>
          </a:p>
          <a:p>
            <a:endParaRPr lang="sv-FI" dirty="0"/>
          </a:p>
        </p:txBody>
      </p:sp>
    </p:spTree>
    <p:extLst>
      <p:ext uri="{BB962C8B-B14F-4D97-AF65-F5344CB8AC3E}">
        <p14:creationId xmlns:p14="http://schemas.microsoft.com/office/powerpoint/2010/main" val="3500896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D728E5A-D35A-1324-1A5D-FE9FDCCE02F5}"/>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3" name="Title 2">
            <a:extLst>
              <a:ext uri="{FF2B5EF4-FFF2-40B4-BE49-F238E27FC236}">
                <a16:creationId xmlns:a16="http://schemas.microsoft.com/office/drawing/2014/main" id="{E9BF569C-3C7C-464B-9FD8-68994CE6704B}"/>
              </a:ext>
            </a:extLst>
          </p:cNvPr>
          <p:cNvSpPr>
            <a:spLocks noGrp="1"/>
          </p:cNvSpPr>
          <p:nvPr>
            <p:ph type="title"/>
          </p:nvPr>
        </p:nvSpPr>
        <p:spPr/>
        <p:txBody>
          <a:bodyPr/>
          <a:lstStyle/>
          <a:p>
            <a:r>
              <a:rPr lang="sv-FI" dirty="0"/>
              <a:t>TODAY’S AGENDA</a:t>
            </a:r>
          </a:p>
        </p:txBody>
      </p:sp>
      <p:sp>
        <p:nvSpPr>
          <p:cNvPr id="4" name="Text Placeholder 3">
            <a:extLst>
              <a:ext uri="{FF2B5EF4-FFF2-40B4-BE49-F238E27FC236}">
                <a16:creationId xmlns:a16="http://schemas.microsoft.com/office/drawing/2014/main" id="{BD1DAA4B-CB45-4400-57B6-6AA887FB2E95}"/>
              </a:ext>
            </a:extLst>
          </p:cNvPr>
          <p:cNvSpPr>
            <a:spLocks noGrp="1"/>
          </p:cNvSpPr>
          <p:nvPr>
            <p:ph type="body" sz="quarter" idx="11"/>
          </p:nvPr>
        </p:nvSpPr>
        <p:spPr/>
        <p:txBody>
          <a:bodyPr/>
          <a:lstStyle/>
          <a:p>
            <a:endParaRPr lang="sv-FI"/>
          </a:p>
        </p:txBody>
      </p:sp>
      <p:sp>
        <p:nvSpPr>
          <p:cNvPr id="6" name="Subtitle 5">
            <a:extLst>
              <a:ext uri="{FF2B5EF4-FFF2-40B4-BE49-F238E27FC236}">
                <a16:creationId xmlns:a16="http://schemas.microsoft.com/office/drawing/2014/main" id="{C6196285-16C6-D594-E561-5FAEC4F45CF6}"/>
              </a:ext>
            </a:extLst>
          </p:cNvPr>
          <p:cNvSpPr>
            <a:spLocks noGrp="1"/>
          </p:cNvSpPr>
          <p:nvPr>
            <p:ph type="subTitle" idx="1"/>
          </p:nvPr>
        </p:nvSpPr>
        <p:spPr/>
        <p:txBody>
          <a:bodyPr/>
          <a:lstStyle/>
          <a:p>
            <a:r>
              <a:rPr lang="en-GB" sz="2000" dirty="0"/>
              <a:t>Please create an agenda for the presentation</a:t>
            </a:r>
          </a:p>
          <a:p>
            <a:r>
              <a:rPr lang="en-GB" sz="2000" dirty="0"/>
              <a:t>For example </a:t>
            </a:r>
            <a:r>
              <a:rPr lang="en-GB" sz="2000" dirty="0">
                <a:sym typeface="Wingdings" panose="05000000000000000000" pitchFamily="2" charset="2"/>
              </a:rPr>
              <a:t></a:t>
            </a:r>
            <a:endParaRPr lang="en-GB" sz="2000" dirty="0"/>
          </a:p>
          <a:p>
            <a:pPr marL="342900" indent="-342900">
              <a:buFont typeface="+mj-lt"/>
              <a:buAutoNum type="arabicPeriod"/>
            </a:pPr>
            <a:r>
              <a:rPr lang="en-GB" sz="2000" dirty="0"/>
              <a:t>Why Business? </a:t>
            </a:r>
          </a:p>
          <a:p>
            <a:pPr marL="342900" indent="-342900">
              <a:buFont typeface="+mj-lt"/>
              <a:buAutoNum type="arabicPeriod"/>
            </a:pPr>
            <a:r>
              <a:rPr lang="en-GB" sz="2000" dirty="0"/>
              <a:t>Why Hanken?</a:t>
            </a:r>
          </a:p>
          <a:p>
            <a:pPr marL="342900" indent="-342900">
              <a:buFont typeface="+mj-lt"/>
              <a:buAutoNum type="arabicPeriod"/>
            </a:pPr>
            <a:r>
              <a:rPr lang="en-GB" sz="2000" dirty="0"/>
              <a:t>Student life at Hanken</a:t>
            </a:r>
          </a:p>
          <a:p>
            <a:pPr marL="342900" indent="-342900">
              <a:buFont typeface="+mj-lt"/>
              <a:buAutoNum type="arabicPeriod"/>
            </a:pPr>
            <a:r>
              <a:rPr lang="en-GB" sz="2000" dirty="0"/>
              <a:t>How do you apply to Hanken?</a:t>
            </a:r>
            <a:endParaRPr lang="sv-FI" dirty="0"/>
          </a:p>
          <a:p>
            <a:endParaRPr lang="sv-FI" dirty="0"/>
          </a:p>
        </p:txBody>
      </p:sp>
    </p:spTree>
    <p:extLst>
      <p:ext uri="{BB962C8B-B14F-4D97-AF65-F5344CB8AC3E}">
        <p14:creationId xmlns:p14="http://schemas.microsoft.com/office/powerpoint/2010/main" val="423753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BB324-4497-BD2F-451C-350D5CC85B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8E9642-5678-3F34-DC38-71C65C179DF9}"/>
              </a:ext>
            </a:extLst>
          </p:cNvPr>
          <p:cNvSpPr>
            <a:spLocks noGrp="1"/>
          </p:cNvSpPr>
          <p:nvPr>
            <p:ph type="body" sz="quarter" idx="11"/>
          </p:nvPr>
        </p:nvSpPr>
        <p:spPr/>
        <p:txBody>
          <a:bodyPr/>
          <a:lstStyle/>
          <a:p>
            <a:endParaRPr lang="sv-FI"/>
          </a:p>
        </p:txBody>
      </p:sp>
      <p:sp>
        <p:nvSpPr>
          <p:cNvPr id="3" name="Title 2">
            <a:extLst>
              <a:ext uri="{FF2B5EF4-FFF2-40B4-BE49-F238E27FC236}">
                <a16:creationId xmlns:a16="http://schemas.microsoft.com/office/drawing/2014/main" id="{C56E90DE-F971-CECE-653C-E259CCC98AC4}"/>
              </a:ext>
            </a:extLst>
          </p:cNvPr>
          <p:cNvSpPr>
            <a:spLocks noGrp="1"/>
          </p:cNvSpPr>
          <p:nvPr>
            <p:ph type="title"/>
          </p:nvPr>
        </p:nvSpPr>
        <p:spPr>
          <a:xfrm>
            <a:off x="1053262" y="2499236"/>
            <a:ext cx="10085475" cy="919670"/>
          </a:xfrm>
        </p:spPr>
        <p:txBody>
          <a:bodyPr/>
          <a:lstStyle/>
          <a:p>
            <a:r>
              <a:rPr lang="sv-SE" dirty="0"/>
              <a:t>Information </a:t>
            </a:r>
            <a:r>
              <a:rPr lang="sv-SE" dirty="0" err="1"/>
              <a:t>about</a:t>
            </a:r>
            <a:r>
              <a:rPr lang="sv-SE" dirty="0"/>
              <a:t> hanken</a:t>
            </a:r>
            <a:endParaRPr lang="sv-FI" dirty="0"/>
          </a:p>
        </p:txBody>
      </p:sp>
      <p:sp>
        <p:nvSpPr>
          <p:cNvPr id="4" name="Subtitle 3">
            <a:extLst>
              <a:ext uri="{FF2B5EF4-FFF2-40B4-BE49-F238E27FC236}">
                <a16:creationId xmlns:a16="http://schemas.microsoft.com/office/drawing/2014/main" id="{753393EC-EB58-A045-9BE9-B4647321EA64}"/>
              </a:ext>
            </a:extLst>
          </p:cNvPr>
          <p:cNvSpPr>
            <a:spLocks noGrp="1"/>
          </p:cNvSpPr>
          <p:nvPr>
            <p:ph type="subTitle" idx="1"/>
          </p:nvPr>
        </p:nvSpPr>
        <p:spPr>
          <a:xfrm>
            <a:off x="1053262" y="3749106"/>
            <a:ext cx="10085475" cy="1043458"/>
          </a:xfrm>
        </p:spPr>
        <p:txBody>
          <a:bodyPr/>
          <a:lstStyle/>
          <a:p>
            <a:endParaRPr lang="sv-FI" dirty="0"/>
          </a:p>
        </p:txBody>
      </p:sp>
    </p:spTree>
    <p:extLst>
      <p:ext uri="{BB962C8B-B14F-4D97-AF65-F5344CB8AC3E}">
        <p14:creationId xmlns:p14="http://schemas.microsoft.com/office/powerpoint/2010/main" val="735688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C4B2F-4441-D08D-2AC1-5390783639D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C1CCAA-1439-4B17-AA22-7B49C84C3508}"/>
              </a:ext>
            </a:extLst>
          </p:cNvPr>
          <p:cNvSpPr>
            <a:spLocks noGrp="1"/>
          </p:cNvSpPr>
          <p:nvPr>
            <p:ph type="title"/>
          </p:nvPr>
        </p:nvSpPr>
        <p:spPr>
          <a:xfrm>
            <a:off x="838200" y="864874"/>
            <a:ext cx="6908800" cy="711881"/>
          </a:xfrm>
        </p:spPr>
        <p:txBody>
          <a:bodyPr/>
          <a:lstStyle/>
          <a:p>
            <a:r>
              <a:rPr lang="sv-SE" dirty="0"/>
              <a:t>HANKEN</a:t>
            </a:r>
            <a:endParaRPr lang="sv-FI" dirty="0"/>
          </a:p>
        </p:txBody>
      </p:sp>
      <p:pic>
        <p:nvPicPr>
          <p:cNvPr id="7" name="Picture Placeholder 6" descr="A group of people posing for a photo&#10;&#10;AI-generated content may be incorrect.">
            <a:extLst>
              <a:ext uri="{FF2B5EF4-FFF2-40B4-BE49-F238E27FC236}">
                <a16:creationId xmlns:a16="http://schemas.microsoft.com/office/drawing/2014/main" id="{5ED4BE83-68FA-741A-D579-711D8493869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4" name="Text Placeholder 3">
            <a:extLst>
              <a:ext uri="{FF2B5EF4-FFF2-40B4-BE49-F238E27FC236}">
                <a16:creationId xmlns:a16="http://schemas.microsoft.com/office/drawing/2014/main" id="{2CBCB223-6B4D-8A02-3B90-63BDEFF786A9}"/>
              </a:ext>
            </a:extLst>
          </p:cNvPr>
          <p:cNvSpPr>
            <a:spLocks noGrp="1"/>
          </p:cNvSpPr>
          <p:nvPr>
            <p:ph type="body" sz="quarter" idx="11"/>
          </p:nvPr>
        </p:nvSpPr>
        <p:spPr/>
        <p:txBody>
          <a:bodyPr/>
          <a:lstStyle/>
          <a:p>
            <a:endParaRPr lang="sv-FI"/>
          </a:p>
        </p:txBody>
      </p:sp>
      <p:sp>
        <p:nvSpPr>
          <p:cNvPr id="5" name="Text Placeholder 4">
            <a:extLst>
              <a:ext uri="{FF2B5EF4-FFF2-40B4-BE49-F238E27FC236}">
                <a16:creationId xmlns:a16="http://schemas.microsoft.com/office/drawing/2014/main" id="{D6203B61-F67C-2CAF-4DCA-3E2814C7FACB}"/>
              </a:ext>
            </a:extLst>
          </p:cNvPr>
          <p:cNvSpPr>
            <a:spLocks noGrp="1"/>
          </p:cNvSpPr>
          <p:nvPr>
            <p:ph type="body" sz="quarter" idx="13"/>
          </p:nvPr>
        </p:nvSpPr>
        <p:spPr/>
        <p:txBody>
          <a:bodyPr/>
          <a:lstStyle/>
          <a:p>
            <a:endParaRPr lang="sv-FI"/>
          </a:p>
        </p:txBody>
      </p:sp>
      <p:sp>
        <p:nvSpPr>
          <p:cNvPr id="6" name="Subtitle 5">
            <a:extLst>
              <a:ext uri="{FF2B5EF4-FFF2-40B4-BE49-F238E27FC236}">
                <a16:creationId xmlns:a16="http://schemas.microsoft.com/office/drawing/2014/main" id="{CCAA7D5B-1418-DC51-F30F-3F6AD1F5F1BC}"/>
              </a:ext>
            </a:extLst>
          </p:cNvPr>
          <p:cNvSpPr>
            <a:spLocks noGrp="1"/>
          </p:cNvSpPr>
          <p:nvPr>
            <p:ph type="subTitle" idx="1"/>
          </p:nvPr>
        </p:nvSpPr>
        <p:spPr>
          <a:xfrm>
            <a:off x="1147307" y="1477166"/>
            <a:ext cx="6290586" cy="5073059"/>
          </a:xfrm>
        </p:spPr>
        <p:txBody>
          <a:bodyPr/>
          <a:lstStyle/>
          <a:p>
            <a:pPr marL="285750" indent="-285750">
              <a:buFont typeface="Arial" panose="020B0604020202020204" pitchFamily="34" charset="0"/>
              <a:buChar char="•"/>
            </a:pPr>
            <a:r>
              <a:rPr lang="en-GB" dirty="0"/>
              <a:t>Hanken is the only </a:t>
            </a:r>
            <a:r>
              <a:rPr lang="en-GB" b="1" dirty="0"/>
              <a:t>independent business school </a:t>
            </a:r>
            <a:r>
              <a:rPr lang="en-GB" dirty="0"/>
              <a:t>in Finland and one of the oldest business schools in the Nordic countries</a:t>
            </a:r>
          </a:p>
          <a:p>
            <a:pPr marL="971550" lvl="1" indent="-285750"/>
            <a:r>
              <a:rPr lang="en-GB" dirty="0"/>
              <a:t>We focus all education and research exclusively on business and economics</a:t>
            </a:r>
          </a:p>
          <a:p>
            <a:pPr marL="285750" indent="-285750">
              <a:buFont typeface="Arial" panose="020B0604020202020204" pitchFamily="34" charset="0"/>
              <a:buChar char="•"/>
            </a:pPr>
            <a:r>
              <a:rPr lang="en-GB" dirty="0"/>
              <a:t>A highly ranked, valued and international business school</a:t>
            </a:r>
          </a:p>
          <a:p>
            <a:pPr marL="971550" lvl="1" indent="-285750"/>
            <a:r>
              <a:rPr lang="en-GB" b="1" dirty="0"/>
              <a:t>Triple accredited: </a:t>
            </a:r>
            <a:r>
              <a:rPr lang="en-GB" dirty="0"/>
              <a:t>EQUIS, AACSB &amp; AMBA</a:t>
            </a:r>
          </a:p>
          <a:p>
            <a:pPr marL="285750" indent="-285750">
              <a:buFont typeface="Arial" panose="020B0604020202020204" pitchFamily="34" charset="0"/>
              <a:buChar char="•"/>
            </a:pPr>
            <a:r>
              <a:rPr lang="en-GB" b="1" dirty="0"/>
              <a:t>Top 1%</a:t>
            </a:r>
            <a:r>
              <a:rPr lang="en-GB" dirty="0"/>
              <a:t> of business schools worldwide </a:t>
            </a:r>
          </a:p>
          <a:p>
            <a:pPr marL="285750" indent="-285750">
              <a:buFont typeface="Arial" panose="020B0604020202020204" pitchFamily="34" charset="0"/>
              <a:buChar char="•"/>
            </a:pPr>
            <a:r>
              <a:rPr lang="en-GB" dirty="0"/>
              <a:t>2 815 students (2024)</a:t>
            </a:r>
          </a:p>
          <a:p>
            <a:pPr marL="742950" lvl="1" indent="-285750"/>
            <a:r>
              <a:rPr lang="en-GB" dirty="0"/>
              <a:t>2 690 BSc and MSc students</a:t>
            </a:r>
          </a:p>
          <a:p>
            <a:pPr marL="742950" lvl="1" indent="-285750"/>
            <a:r>
              <a:rPr lang="en-GB" dirty="0"/>
              <a:t>125 PhD students</a:t>
            </a:r>
          </a:p>
          <a:p>
            <a:pPr marL="742950" lvl="1" indent="-285750"/>
            <a:r>
              <a:rPr lang="en-GB" dirty="0"/>
              <a:t>20% in the Vaasa campus</a:t>
            </a:r>
          </a:p>
          <a:p>
            <a:pPr marL="285750" indent="-285750">
              <a:buFont typeface="Arial" panose="020B0604020202020204" pitchFamily="34" charset="0"/>
              <a:buChar char="•"/>
            </a:pPr>
            <a:r>
              <a:rPr lang="en-GB" dirty="0"/>
              <a:t>If you apply to BSc you are automatically also entitled to   continue with your MSc at Hanken</a:t>
            </a:r>
          </a:p>
          <a:p>
            <a:pPr marL="285750" indent="-285750">
              <a:buFont typeface="Arial" panose="020B0604020202020204" pitchFamily="34" charset="0"/>
              <a:buChar char="•"/>
            </a:pPr>
            <a:r>
              <a:rPr lang="en-GB" dirty="0"/>
              <a:t>A member of the </a:t>
            </a:r>
            <a:r>
              <a:rPr lang="en-GB" b="1" dirty="0"/>
              <a:t>ENGAGE.EU </a:t>
            </a:r>
            <a:r>
              <a:rPr lang="en-GB" dirty="0"/>
              <a:t>university alliance with 8 other universities + 1 associated university</a:t>
            </a:r>
          </a:p>
          <a:p>
            <a:pPr marL="57150" indent="-285750"/>
            <a:endParaRPr lang="en-GB" dirty="0"/>
          </a:p>
          <a:p>
            <a:endParaRPr lang="sv-FI" sz="1600" dirty="0"/>
          </a:p>
        </p:txBody>
      </p:sp>
    </p:spTree>
    <p:extLst>
      <p:ext uri="{BB962C8B-B14F-4D97-AF65-F5344CB8AC3E}">
        <p14:creationId xmlns:p14="http://schemas.microsoft.com/office/powerpoint/2010/main" val="3077348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B9B33-A7E9-346B-41E6-02AFB9E54A18}"/>
            </a:ext>
          </a:extLst>
        </p:cNvPr>
        <p:cNvGrpSpPr/>
        <p:nvPr/>
      </p:nvGrpSpPr>
      <p:grpSpPr>
        <a:xfrm>
          <a:off x="0" y="0"/>
          <a:ext cx="0" cy="0"/>
          <a:chOff x="0" y="0"/>
          <a:chExt cx="0" cy="0"/>
        </a:xfrm>
      </p:grpSpPr>
      <p:pic>
        <p:nvPicPr>
          <p:cNvPr id="7" name="Picture Placeholder 6" descr="A group of people walking in a hallway&#10;&#10;AI-generated content may be incorrect.">
            <a:extLst>
              <a:ext uri="{FF2B5EF4-FFF2-40B4-BE49-F238E27FC236}">
                <a16:creationId xmlns:a16="http://schemas.microsoft.com/office/drawing/2014/main" id="{B8BD5E0A-DA6E-4C54-4549-888FC4B9AFB3}"/>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3" name="Title 2">
            <a:extLst>
              <a:ext uri="{FF2B5EF4-FFF2-40B4-BE49-F238E27FC236}">
                <a16:creationId xmlns:a16="http://schemas.microsoft.com/office/drawing/2014/main" id="{C9FCADAA-C9A7-E6F3-1F85-CC2C4FE57850}"/>
              </a:ext>
            </a:extLst>
          </p:cNvPr>
          <p:cNvSpPr>
            <a:spLocks noGrp="1"/>
          </p:cNvSpPr>
          <p:nvPr>
            <p:ph type="title"/>
          </p:nvPr>
        </p:nvSpPr>
        <p:spPr/>
        <p:txBody>
          <a:bodyPr/>
          <a:lstStyle/>
          <a:p>
            <a:r>
              <a:rPr lang="sv-SE" dirty="0"/>
              <a:t>HANKEN – </a:t>
            </a:r>
            <a:r>
              <a:rPr lang="sv-SE" dirty="0" err="1"/>
              <a:t>unique</a:t>
            </a:r>
            <a:r>
              <a:rPr lang="sv-SE" dirty="0"/>
              <a:t> features</a:t>
            </a:r>
            <a:endParaRPr lang="sv-FI" dirty="0"/>
          </a:p>
        </p:txBody>
      </p:sp>
      <p:sp>
        <p:nvSpPr>
          <p:cNvPr id="4" name="Text Placeholder 3">
            <a:extLst>
              <a:ext uri="{FF2B5EF4-FFF2-40B4-BE49-F238E27FC236}">
                <a16:creationId xmlns:a16="http://schemas.microsoft.com/office/drawing/2014/main" id="{00123E18-183B-4201-5948-3B2FA406D22A}"/>
              </a:ext>
            </a:extLst>
          </p:cNvPr>
          <p:cNvSpPr>
            <a:spLocks noGrp="1"/>
          </p:cNvSpPr>
          <p:nvPr>
            <p:ph type="body" sz="quarter" idx="11"/>
          </p:nvPr>
        </p:nvSpPr>
        <p:spPr/>
        <p:txBody>
          <a:bodyPr/>
          <a:lstStyle/>
          <a:p>
            <a:endParaRPr lang="sv-FI"/>
          </a:p>
        </p:txBody>
      </p:sp>
      <p:sp>
        <p:nvSpPr>
          <p:cNvPr id="5" name="Text Placeholder 4">
            <a:extLst>
              <a:ext uri="{FF2B5EF4-FFF2-40B4-BE49-F238E27FC236}">
                <a16:creationId xmlns:a16="http://schemas.microsoft.com/office/drawing/2014/main" id="{E50D9401-2D27-0AD9-1404-3E990A6D6355}"/>
              </a:ext>
            </a:extLst>
          </p:cNvPr>
          <p:cNvSpPr>
            <a:spLocks noGrp="1"/>
          </p:cNvSpPr>
          <p:nvPr>
            <p:ph type="body" sz="quarter" idx="13"/>
          </p:nvPr>
        </p:nvSpPr>
        <p:spPr/>
        <p:txBody>
          <a:bodyPr/>
          <a:lstStyle/>
          <a:p>
            <a:endParaRPr lang="sv-FI"/>
          </a:p>
        </p:txBody>
      </p:sp>
      <p:sp>
        <p:nvSpPr>
          <p:cNvPr id="6" name="Subtitle 5">
            <a:extLst>
              <a:ext uri="{FF2B5EF4-FFF2-40B4-BE49-F238E27FC236}">
                <a16:creationId xmlns:a16="http://schemas.microsoft.com/office/drawing/2014/main" id="{5804C01C-31E8-E93F-6147-63409CDB9889}"/>
              </a:ext>
            </a:extLst>
          </p:cNvPr>
          <p:cNvSpPr>
            <a:spLocks noGrp="1"/>
          </p:cNvSpPr>
          <p:nvPr>
            <p:ph type="subTitle" idx="1"/>
          </p:nvPr>
        </p:nvSpPr>
        <p:spPr>
          <a:xfrm>
            <a:off x="1269164" y="1493176"/>
            <a:ext cx="6279952" cy="5073059"/>
          </a:xfrm>
        </p:spPr>
        <p:txBody>
          <a:bodyPr/>
          <a:lstStyle/>
          <a:p>
            <a:pPr marL="501016" lvl="1" indent="-285750"/>
            <a:r>
              <a:rPr lang="en-GB" b="1" dirty="0"/>
              <a:t>Hanken #1 </a:t>
            </a:r>
            <a:r>
              <a:rPr lang="en-GB" dirty="0"/>
              <a:t>among universities in Finland in terms of graduates’ satisfaction with their MSc studies (2023)</a:t>
            </a:r>
          </a:p>
          <a:p>
            <a:pPr marL="501016" lvl="1" indent="-285750"/>
            <a:r>
              <a:rPr lang="en-GB" dirty="0"/>
              <a:t>All BSc students have an opportunity to go on </a:t>
            </a:r>
            <a:r>
              <a:rPr lang="en-GB" b="1" dirty="0"/>
              <a:t>exchange</a:t>
            </a:r>
            <a:r>
              <a:rPr lang="en-GB" dirty="0"/>
              <a:t> to a foreign university or do an internship abroad</a:t>
            </a:r>
          </a:p>
          <a:p>
            <a:pPr marL="501016" lvl="1" indent="-285750"/>
            <a:r>
              <a:rPr lang="en-GB" dirty="0"/>
              <a:t>Start-up activities in the </a:t>
            </a:r>
            <a:r>
              <a:rPr lang="en-GB" b="1" dirty="0"/>
              <a:t>Hanken Business Lab</a:t>
            </a:r>
          </a:p>
          <a:p>
            <a:pPr marL="729616" lvl="2" indent="-285750">
              <a:buFont typeface="Arial" panose="020B0604020202020204" pitchFamily="34" charset="0"/>
              <a:buChar char="•"/>
            </a:pPr>
            <a:r>
              <a:rPr lang="en-GB" sz="1600" dirty="0"/>
              <a:t>A startup incubator that provides growth-oriented support services to its resident startups and entrepreneurs through mentoring, workshops and community-building activities</a:t>
            </a:r>
          </a:p>
          <a:p>
            <a:pPr marL="501016" lvl="1" indent="-285750"/>
            <a:r>
              <a:rPr lang="en-GB" b="1" dirty="0"/>
              <a:t>35+ courses </a:t>
            </a:r>
            <a:r>
              <a:rPr lang="en-GB" dirty="0"/>
              <a:t>at Hanken have an integrated sustainability part </a:t>
            </a:r>
          </a:p>
          <a:p>
            <a:pPr marL="501016" lvl="1" indent="-285750"/>
            <a:r>
              <a:rPr lang="en-US" dirty="0">
                <a:latin typeface="Aptos" panose="020B0004020202020204" pitchFamily="34" charset="0"/>
              </a:rPr>
              <a:t>Investment in student </a:t>
            </a:r>
            <a:r>
              <a:rPr lang="en-US" b="1" dirty="0">
                <a:latin typeface="Aptos" panose="020B0004020202020204" pitchFamily="34" charset="0"/>
              </a:rPr>
              <a:t>well-being </a:t>
            </a:r>
            <a:r>
              <a:rPr lang="en-US" dirty="0">
                <a:latin typeface="Aptos" panose="020B0004020202020204" pitchFamily="34" charset="0"/>
              </a:rPr>
              <a:t>services</a:t>
            </a:r>
          </a:p>
          <a:p>
            <a:pPr marL="1186816" lvl="3" indent="-285750">
              <a:buFont typeface="Arial" panose="020B0604020202020204" pitchFamily="34" charset="0"/>
              <a:buChar char="•"/>
            </a:pPr>
            <a:r>
              <a:rPr lang="en-GB" sz="1600" dirty="0"/>
              <a:t>Hanken’s support services are an important part of students’ everyday life: study coaching, study psychologist, and psychotherapy</a:t>
            </a:r>
            <a:endParaRPr lang="en-US" sz="1600" dirty="0">
              <a:latin typeface="Arial" panose="020B0604020202020204" pitchFamily="34" charset="0"/>
            </a:endParaRPr>
          </a:p>
          <a:p>
            <a:pPr marL="501016" lvl="1" indent="-285750"/>
            <a:endParaRPr lang="en-GB" dirty="0"/>
          </a:p>
          <a:p>
            <a:endParaRPr lang="sv-FI" sz="1600" dirty="0"/>
          </a:p>
        </p:txBody>
      </p:sp>
      <p:sp>
        <p:nvSpPr>
          <p:cNvPr id="8" name="Rectangle 1">
            <a:extLst>
              <a:ext uri="{FF2B5EF4-FFF2-40B4-BE49-F238E27FC236}">
                <a16:creationId xmlns:a16="http://schemas.microsoft.com/office/drawing/2014/main" id="{392099BC-BF5E-12AC-9FE9-67F938E1C822}"/>
              </a:ext>
            </a:extLst>
          </p:cNvPr>
          <p:cNvSpPr>
            <a:spLocks noChangeArrowheads="1"/>
          </p:cNvSpPr>
          <p:nvPr/>
        </p:nvSpPr>
        <p:spPr bwMode="auto">
          <a:xfrm>
            <a:off x="0" y="-138499"/>
            <a:ext cx="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0" rIns="-9522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FI" altLang="sv-FI"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3362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E5A19-7EDA-3881-5283-BF4AEC0BF068}"/>
            </a:ext>
          </a:extLst>
        </p:cNvPr>
        <p:cNvGrpSpPr/>
        <p:nvPr/>
      </p:nvGrpSpPr>
      <p:grpSpPr>
        <a:xfrm>
          <a:off x="0" y="0"/>
          <a:ext cx="0" cy="0"/>
          <a:chOff x="0" y="0"/>
          <a:chExt cx="0" cy="0"/>
        </a:xfrm>
      </p:grpSpPr>
      <p:pic>
        <p:nvPicPr>
          <p:cNvPr id="7" name="Picture Placeholder 6" descr="A group of people walking in a hallway&#10;&#10;AI-generated content may be incorrect.">
            <a:extLst>
              <a:ext uri="{FF2B5EF4-FFF2-40B4-BE49-F238E27FC236}">
                <a16:creationId xmlns:a16="http://schemas.microsoft.com/office/drawing/2014/main" id="{AEC4A522-65C8-D9D7-CB2C-F5191E4BCEF9}"/>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a:stretch>
            <a:fillRect/>
          </a:stretch>
        </p:blipFill>
        <p:spPr>
          <a:xfrm>
            <a:off x="7747000" y="0"/>
            <a:ext cx="4445000" cy="6858000"/>
          </a:xfrm>
        </p:spPr>
      </p:pic>
      <p:sp>
        <p:nvSpPr>
          <p:cNvPr id="3" name="Title 2">
            <a:extLst>
              <a:ext uri="{FF2B5EF4-FFF2-40B4-BE49-F238E27FC236}">
                <a16:creationId xmlns:a16="http://schemas.microsoft.com/office/drawing/2014/main" id="{4A180BF8-2DE5-7A3D-7BBD-DECC54704781}"/>
              </a:ext>
            </a:extLst>
          </p:cNvPr>
          <p:cNvSpPr>
            <a:spLocks noGrp="1"/>
          </p:cNvSpPr>
          <p:nvPr>
            <p:ph type="title"/>
          </p:nvPr>
        </p:nvSpPr>
        <p:spPr/>
        <p:txBody>
          <a:bodyPr/>
          <a:lstStyle/>
          <a:p>
            <a:r>
              <a:rPr lang="sv-SE" dirty="0"/>
              <a:t>HANKEN – </a:t>
            </a:r>
            <a:r>
              <a:rPr lang="sv-SE" dirty="0" err="1"/>
              <a:t>unique</a:t>
            </a:r>
            <a:r>
              <a:rPr lang="sv-SE" dirty="0"/>
              <a:t> features</a:t>
            </a:r>
            <a:endParaRPr lang="sv-FI" dirty="0"/>
          </a:p>
        </p:txBody>
      </p:sp>
      <p:sp>
        <p:nvSpPr>
          <p:cNvPr id="4" name="Text Placeholder 3">
            <a:extLst>
              <a:ext uri="{FF2B5EF4-FFF2-40B4-BE49-F238E27FC236}">
                <a16:creationId xmlns:a16="http://schemas.microsoft.com/office/drawing/2014/main" id="{BFC10295-DE0C-B318-B829-4320C6098F2D}"/>
              </a:ext>
            </a:extLst>
          </p:cNvPr>
          <p:cNvSpPr>
            <a:spLocks noGrp="1"/>
          </p:cNvSpPr>
          <p:nvPr>
            <p:ph type="body" sz="quarter" idx="11"/>
          </p:nvPr>
        </p:nvSpPr>
        <p:spPr/>
        <p:txBody>
          <a:bodyPr/>
          <a:lstStyle/>
          <a:p>
            <a:endParaRPr lang="sv-FI"/>
          </a:p>
        </p:txBody>
      </p:sp>
      <p:sp>
        <p:nvSpPr>
          <p:cNvPr id="5" name="Text Placeholder 4">
            <a:extLst>
              <a:ext uri="{FF2B5EF4-FFF2-40B4-BE49-F238E27FC236}">
                <a16:creationId xmlns:a16="http://schemas.microsoft.com/office/drawing/2014/main" id="{7F13AD82-65B7-3901-32D9-C8BC5A77F1BB}"/>
              </a:ext>
            </a:extLst>
          </p:cNvPr>
          <p:cNvSpPr>
            <a:spLocks noGrp="1"/>
          </p:cNvSpPr>
          <p:nvPr>
            <p:ph type="body" sz="quarter" idx="13"/>
          </p:nvPr>
        </p:nvSpPr>
        <p:spPr/>
        <p:txBody>
          <a:bodyPr/>
          <a:lstStyle/>
          <a:p>
            <a:endParaRPr lang="sv-FI"/>
          </a:p>
        </p:txBody>
      </p:sp>
      <p:sp>
        <p:nvSpPr>
          <p:cNvPr id="6" name="Subtitle 5">
            <a:extLst>
              <a:ext uri="{FF2B5EF4-FFF2-40B4-BE49-F238E27FC236}">
                <a16:creationId xmlns:a16="http://schemas.microsoft.com/office/drawing/2014/main" id="{418F831A-8559-C300-99C1-809FB91F1F1C}"/>
              </a:ext>
            </a:extLst>
          </p:cNvPr>
          <p:cNvSpPr>
            <a:spLocks noGrp="1"/>
          </p:cNvSpPr>
          <p:nvPr>
            <p:ph type="subTitle" idx="1"/>
          </p:nvPr>
        </p:nvSpPr>
        <p:spPr>
          <a:xfrm>
            <a:off x="1269164" y="1493176"/>
            <a:ext cx="5535674" cy="5073059"/>
          </a:xfrm>
        </p:spPr>
        <p:txBody>
          <a:bodyPr/>
          <a:lstStyle/>
          <a:p>
            <a:pPr marL="501016" lvl="1" indent="-285750"/>
            <a:endParaRPr lang="en-GB" dirty="0"/>
          </a:p>
          <a:p>
            <a:endParaRPr lang="sv-FI" sz="1600" dirty="0"/>
          </a:p>
        </p:txBody>
      </p:sp>
      <p:sp>
        <p:nvSpPr>
          <p:cNvPr id="8" name="Rectangle 1">
            <a:extLst>
              <a:ext uri="{FF2B5EF4-FFF2-40B4-BE49-F238E27FC236}">
                <a16:creationId xmlns:a16="http://schemas.microsoft.com/office/drawing/2014/main" id="{11D3F174-E7E7-5AC7-2320-4C674588E307}"/>
              </a:ext>
            </a:extLst>
          </p:cNvPr>
          <p:cNvSpPr>
            <a:spLocks noChangeArrowheads="1"/>
          </p:cNvSpPr>
          <p:nvPr/>
        </p:nvSpPr>
        <p:spPr bwMode="auto">
          <a:xfrm>
            <a:off x="0" y="-138499"/>
            <a:ext cx="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5220" tIns="0" rIns="-9522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FI" altLang="sv-FI" sz="1800" b="0" i="0" u="none" strike="noStrike" cap="none" normalizeH="0" baseline="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9344FA8A-0169-0D33-425B-19414B07B286}"/>
              </a:ext>
            </a:extLst>
          </p:cNvPr>
          <p:cNvSpPr txBox="1"/>
          <p:nvPr/>
        </p:nvSpPr>
        <p:spPr>
          <a:xfrm>
            <a:off x="1623582" y="1483188"/>
            <a:ext cx="5914901" cy="4616648"/>
          </a:xfrm>
          <a:prstGeom prst="rect">
            <a:avLst/>
          </a:prstGeom>
          <a:noFill/>
        </p:spPr>
        <p:txBody>
          <a:bodyPr wrap="square" rtlCol="0">
            <a:spAutoFit/>
          </a:bodyPr>
          <a:lstStyle/>
          <a:p>
            <a:pPr marL="285750" indent="-285750">
              <a:buFont typeface="Arial" panose="020B0604020202020204" pitchFamily="34" charset="0"/>
              <a:buChar char="•"/>
            </a:pPr>
            <a:r>
              <a:rPr lang="en-GB" dirty="0"/>
              <a:t>Hanken is a small business school, which means the sense of belonging and </a:t>
            </a:r>
            <a:r>
              <a:rPr lang="en-GB" b="1" dirty="0"/>
              <a:t>community</a:t>
            </a:r>
            <a:r>
              <a:rPr lang="en-GB" dirty="0"/>
              <a:t> is unique</a:t>
            </a:r>
          </a:p>
          <a:p>
            <a:pPr marL="742950" lvl="1" indent="-285750">
              <a:buFont typeface="Arial" panose="020B0604020202020204" pitchFamily="34" charset="0"/>
              <a:buChar char="•"/>
            </a:pPr>
            <a:r>
              <a:rPr lang="en-GB" sz="1600" dirty="0"/>
              <a:t>Our alumni appreciated the community so much that they want to give back to those studying now</a:t>
            </a:r>
            <a:endParaRPr lang="en-GB" dirty="0"/>
          </a:p>
          <a:p>
            <a:pPr marL="285750" indent="-285750">
              <a:buFont typeface="Arial" panose="020B0604020202020204" pitchFamily="34" charset="0"/>
              <a:buChar char="•"/>
            </a:pPr>
            <a:r>
              <a:rPr lang="en-GB" dirty="0"/>
              <a:t>Close connection to the </a:t>
            </a:r>
            <a:r>
              <a:rPr lang="en-GB" b="1" dirty="0"/>
              <a:t>business world</a:t>
            </a:r>
          </a:p>
          <a:p>
            <a:pPr marL="742950" lvl="1" indent="-285750">
              <a:buFont typeface="Arial" panose="020B0604020202020204" pitchFamily="34" charset="0"/>
              <a:buChar char="•"/>
            </a:pPr>
            <a:r>
              <a:rPr lang="en-GB" sz="1600" dirty="0"/>
              <a:t>The business world is also reflected in the teaching: our partner companies participate through, for example, real cases, guest lectures, company visits, and more</a:t>
            </a:r>
          </a:p>
          <a:p>
            <a:pPr marL="285750" indent="-285750">
              <a:buFont typeface="Arial" panose="020B0604020202020204" pitchFamily="34" charset="0"/>
              <a:buChar char="•"/>
            </a:pPr>
            <a:r>
              <a:rPr lang="en-GB" b="1" dirty="0"/>
              <a:t>&gt;40 %</a:t>
            </a:r>
            <a:r>
              <a:rPr lang="en-GB" dirty="0"/>
              <a:t> of the research tenure track professors international</a:t>
            </a:r>
          </a:p>
          <a:p>
            <a:pPr marL="285750" indent="-285750">
              <a:buFont typeface="Arial" panose="020B0604020202020204" pitchFamily="34" charset="0"/>
              <a:buChar char="•"/>
            </a:pPr>
            <a:r>
              <a:rPr lang="en-GB" b="1" dirty="0"/>
              <a:t>The HUMLOG </a:t>
            </a:r>
            <a:r>
              <a:rPr lang="en-GB" dirty="0"/>
              <a:t>Institute (with the Finnish National Defence University) a world leader in humanitarian logistics, working closely with the UN and international organizations </a:t>
            </a:r>
          </a:p>
          <a:p>
            <a:pPr marL="285750" indent="-285750">
              <a:buFont typeface="Arial" panose="020B0604020202020204" pitchFamily="34" charset="0"/>
              <a:buChar char="•"/>
            </a:pPr>
            <a:r>
              <a:rPr lang="en-GB" dirty="0"/>
              <a:t>Strong support from alumni and other supporters </a:t>
            </a:r>
            <a:r>
              <a:rPr lang="en-GB" dirty="0">
                <a:sym typeface="Wingdings" panose="05000000000000000000" pitchFamily="2" charset="2"/>
              </a:rPr>
              <a:t> fundraising an integrated part of the financial model</a:t>
            </a:r>
            <a:endParaRPr lang="en-GB" dirty="0"/>
          </a:p>
          <a:p>
            <a:pPr marL="285750" indent="-285750">
              <a:buFont typeface="Arial" panose="020B0604020202020204" pitchFamily="34" charset="0"/>
              <a:buChar char="•"/>
            </a:pPr>
            <a:endParaRPr lang="sv-FI" sz="1600" dirty="0"/>
          </a:p>
        </p:txBody>
      </p:sp>
    </p:spTree>
    <p:extLst>
      <p:ext uri="{BB962C8B-B14F-4D97-AF65-F5344CB8AC3E}">
        <p14:creationId xmlns:p14="http://schemas.microsoft.com/office/powerpoint/2010/main" val="3018557124"/>
      </p:ext>
    </p:extLst>
  </p:cSld>
  <p:clrMapOvr>
    <a:masterClrMapping/>
  </p:clrMapOvr>
</p:sld>
</file>

<file path=ppt/theme/theme1.xml><?xml version="1.0" encoding="utf-8"?>
<a:theme xmlns:a="http://schemas.openxmlformats.org/drawingml/2006/main" name="COVER">
  <a:themeElements>
    <a:clrScheme name="HANKEN">
      <a:dk1>
        <a:srgbClr val="262626"/>
      </a:dk1>
      <a:lt1>
        <a:sysClr val="window" lastClr="FFFFFF"/>
      </a:lt1>
      <a:dk2>
        <a:srgbClr val="7C8735"/>
      </a:dk2>
      <a:lt2>
        <a:srgbClr val="FFFFFF"/>
      </a:lt2>
      <a:accent1>
        <a:srgbClr val="07758C"/>
      </a:accent1>
      <a:accent2>
        <a:srgbClr val="B7AF67"/>
      </a:accent2>
      <a:accent3>
        <a:srgbClr val="E7AEA0"/>
      </a:accent3>
      <a:accent4>
        <a:srgbClr val="DE7143"/>
      </a:accent4>
      <a:accent5>
        <a:srgbClr val="A2B3B0"/>
      </a:accent5>
      <a:accent6>
        <a:srgbClr val="DBDFC7"/>
      </a:accent6>
      <a:hlink>
        <a:srgbClr val="B7AF67"/>
      </a:hlink>
      <a:folHlink>
        <a:srgbClr val="A2B3B0"/>
      </a:folHlink>
    </a:clrScheme>
    <a:fontScheme name="Aptos">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FE176F9-2690-4802-94D0-9DF56FE15AC7}" vid="{036A73D7-2BB2-4C5F-BBAA-F0C736D4D9C2}"/>
    </a:ext>
  </a:extLst>
</a:theme>
</file>

<file path=ppt/theme/theme2.xml><?xml version="1.0" encoding="utf-8"?>
<a:theme xmlns:a="http://schemas.openxmlformats.org/drawingml/2006/main" name="CONTENT">
  <a:themeElements>
    <a:clrScheme name="Custom 1">
      <a:dk1>
        <a:srgbClr val="262626"/>
      </a:dk1>
      <a:lt1>
        <a:sysClr val="window" lastClr="FFFFFF"/>
      </a:lt1>
      <a:dk2>
        <a:srgbClr val="7C8735"/>
      </a:dk2>
      <a:lt2>
        <a:srgbClr val="FFFFFF"/>
      </a:lt2>
      <a:accent1>
        <a:srgbClr val="07758C"/>
      </a:accent1>
      <a:accent2>
        <a:srgbClr val="B7AF67"/>
      </a:accent2>
      <a:accent3>
        <a:srgbClr val="E7AEA0"/>
      </a:accent3>
      <a:accent4>
        <a:srgbClr val="DE7143"/>
      </a:accent4>
      <a:accent5>
        <a:srgbClr val="7DA4A1"/>
      </a:accent5>
      <a:accent6>
        <a:srgbClr val="A2B3B0"/>
      </a:accent6>
      <a:hlink>
        <a:srgbClr val="B7AF67"/>
      </a:hlink>
      <a:folHlink>
        <a:srgbClr val="A2B3B0"/>
      </a:folHlink>
    </a:clrScheme>
    <a:fontScheme name="Aptos">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FE176F9-2690-4802-94D0-9DF56FE15AC7}" vid="{CB8F65F1-EAE8-4D7B-A4CC-686C801CD628}"/>
    </a:ext>
  </a:extLst>
</a:theme>
</file>

<file path=ppt/theme/theme3.xml><?xml version="1.0" encoding="utf-8"?>
<a:theme xmlns:a="http://schemas.openxmlformats.org/drawingml/2006/main" name="HEADLINE / CONTEN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ptos">
      <a:majorFont>
        <a:latin typeface="Aptos Extra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FE176F9-2690-4802-94D0-9DF56FE15AC7}" vid="{44D4A0B1-4DC2-41F5-963D-5A711256351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384EF400343B4385B2B2F14046597D" ma:contentTypeVersion="16" ma:contentTypeDescription="Create a new document." ma:contentTypeScope="" ma:versionID="fa3594f6ae212de8e922c5e13c4444b2">
  <xsd:schema xmlns:xsd="http://www.w3.org/2001/XMLSchema" xmlns:xs="http://www.w3.org/2001/XMLSchema" xmlns:p="http://schemas.microsoft.com/office/2006/metadata/properties" xmlns:ns3="e5632ad3-7c0f-488d-a5e8-26b18da0eb7a" xmlns:ns4="d867e5a5-5a72-4279-b3fe-d5c726f7d865" targetNamespace="http://schemas.microsoft.com/office/2006/metadata/properties" ma:root="true" ma:fieldsID="d2c33f5e16b83a34627cec85799951ba" ns3:_="" ns4:_="">
    <xsd:import namespace="e5632ad3-7c0f-488d-a5e8-26b18da0eb7a"/>
    <xsd:import namespace="d867e5a5-5a72-4279-b3fe-d5c726f7d86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632ad3-7c0f-488d-a5e8-26b18da0eb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67e5a5-5a72-4279-b3fe-d5c726f7d8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5632ad3-7c0f-488d-a5e8-26b18da0eb7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28DDC9-50AB-4FFA-9FB5-BB7BA2916A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632ad3-7c0f-488d-a5e8-26b18da0eb7a"/>
    <ds:schemaRef ds:uri="d867e5a5-5a72-4279-b3fe-d5c726f7d8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E62541A-038B-402C-BC69-C05800DAC239}">
  <ds:schemaRefs>
    <ds:schemaRef ds:uri="http://schemas.openxmlformats.org/package/2006/metadata/core-properties"/>
    <ds:schemaRef ds:uri="http://schemas.microsoft.com/office/2006/documentManagement/types"/>
    <ds:schemaRef ds:uri="http://www.w3.org/XML/1998/namespace"/>
    <ds:schemaRef ds:uri="http://purl.org/dc/dcmitype/"/>
    <ds:schemaRef ds:uri="d867e5a5-5a72-4279-b3fe-d5c726f7d865"/>
    <ds:schemaRef ds:uri="http://purl.org/dc/terms/"/>
    <ds:schemaRef ds:uri="http://purl.org/dc/elements/1.1/"/>
    <ds:schemaRef ds:uri="e5632ad3-7c0f-488d-a5e8-26b18da0eb7a"/>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C809E991-5917-427A-A7AF-EE3EC309EF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16641</TotalTime>
  <Words>2518</Words>
  <Application>Microsoft Office PowerPoint</Application>
  <PresentationFormat>Widescreen</PresentationFormat>
  <Paragraphs>272</Paragraphs>
  <Slides>37</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37</vt:i4>
      </vt:variant>
    </vt:vector>
  </HeadingPairs>
  <TitlesOfParts>
    <vt:vector size="45" baseType="lpstr">
      <vt:lpstr>Aptos</vt:lpstr>
      <vt:lpstr>Aptos ExtraBold</vt:lpstr>
      <vt:lpstr>Arial</vt:lpstr>
      <vt:lpstr>Calibri</vt:lpstr>
      <vt:lpstr>Wingdings</vt:lpstr>
      <vt:lpstr>COVER</vt:lpstr>
      <vt:lpstr>CONTENT</vt:lpstr>
      <vt:lpstr>HEADLINE / CONTENT</vt:lpstr>
      <vt:lpstr>HANKEN’s programmes in english</vt:lpstr>
      <vt:lpstr>COntents</vt:lpstr>
      <vt:lpstr>HANKEN SCHOOL OF ECONOMICS</vt:lpstr>
      <vt:lpstr>WHO AM I </vt:lpstr>
      <vt:lpstr>TODAY’S AGENDA</vt:lpstr>
      <vt:lpstr>Information about hanken</vt:lpstr>
      <vt:lpstr>HANKEN</vt:lpstr>
      <vt:lpstr>HANKEN – unique features</vt:lpstr>
      <vt:lpstr>HANKEN – unique features</vt:lpstr>
      <vt:lpstr>SELECTED RECENT ACHIEVEMENTS</vt:lpstr>
      <vt:lpstr>VERSATILE EDUCATION</vt:lpstr>
      <vt:lpstr>BUSINESS STUDIES</vt:lpstr>
      <vt:lpstr>STUDENT LIFE AT HANKEN</vt:lpstr>
      <vt:lpstr>STUDY IN FINLAND</vt:lpstr>
      <vt:lpstr>STUDY IN HELSINKI</vt:lpstr>
      <vt:lpstr>Study in Vaasa </vt:lpstr>
      <vt:lpstr>Truly international</vt:lpstr>
      <vt:lpstr>Exchange</vt:lpstr>
      <vt:lpstr>Exchange experiences</vt:lpstr>
      <vt:lpstr>A pedagogy that helps foster responsible professionals and well-balanced individuals</vt:lpstr>
      <vt:lpstr>Degree programmes and structure</vt:lpstr>
      <vt:lpstr>DEGREE PROGRAMMES</vt:lpstr>
      <vt:lpstr>THE SWEDISH TAUGHT BACHELOR’S PROGRAMME</vt:lpstr>
      <vt:lpstr>APPLICATION TO THE  SWEDISH PROGRAMME</vt:lpstr>
      <vt:lpstr>The bachelor in business programme</vt:lpstr>
      <vt:lpstr>EXCHANGE TIMELINE AND SUBJECTS</vt:lpstr>
      <vt:lpstr>PowerPoint Presentation</vt:lpstr>
      <vt:lpstr>THE NAVIGATOR PATH</vt:lpstr>
      <vt:lpstr>THE NAVIGATOR PATH  Three key learning goals to build three key metaskills </vt:lpstr>
      <vt:lpstr>APPLY to Bachelor in Business</vt:lpstr>
      <vt:lpstr>MASTER FROM HANKEN</vt:lpstr>
      <vt:lpstr>PROGRAMMES</vt:lpstr>
      <vt:lpstr>APPLY </vt:lpstr>
      <vt:lpstr>APPLY TO MASTER’S</vt:lpstr>
      <vt:lpstr>Master's Double Degree Programme in Sustainability Reporting and Financial Analysis </vt:lpstr>
      <vt:lpstr>APPLY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Kajsa Quinterno</dc:creator>
  <cp:lastModifiedBy>Emilia Öfverström</cp:lastModifiedBy>
  <cp:revision>31</cp:revision>
  <dcterms:created xsi:type="dcterms:W3CDTF">2024-08-26T07:34:49Z</dcterms:created>
  <dcterms:modified xsi:type="dcterms:W3CDTF">2025-11-13T13:09:46Z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0x010100AC384EF400343B4385B2B2F14046597D</vt:lpwstr>
  </property>
</Properties>
</file>